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0" r:id="rId7"/>
    <p:sldMasterId id="2147483744" r:id="rId8"/>
    <p:sldMasterId id="2147483773" r:id="rId9"/>
    <p:sldMasterId id="2147483787" r:id="rId10"/>
    <p:sldMasterId id="2147483845" r:id="rId11"/>
    <p:sldMasterId id="2147483859" r:id="rId12"/>
    <p:sldMasterId id="2147483874" r:id="rId13"/>
    <p:sldMasterId id="2147483889" r:id="rId14"/>
    <p:sldMasterId id="2147483904" r:id="rId15"/>
    <p:sldMasterId id="2147483922" r:id="rId16"/>
  </p:sldMasterIdLst>
  <p:notesMasterIdLst>
    <p:notesMasterId r:id="rId77"/>
  </p:notesMasterIdLst>
  <p:sldIdLst>
    <p:sldId id="256" r:id="rId17"/>
    <p:sldId id="532" r:id="rId18"/>
    <p:sldId id="533" r:id="rId19"/>
    <p:sldId id="522" r:id="rId20"/>
    <p:sldId id="257" r:id="rId21"/>
    <p:sldId id="287" r:id="rId22"/>
    <p:sldId id="259" r:id="rId23"/>
    <p:sldId id="260" r:id="rId24"/>
    <p:sldId id="261" r:id="rId25"/>
    <p:sldId id="262" r:id="rId26"/>
    <p:sldId id="507" r:id="rId27"/>
    <p:sldId id="536" r:id="rId28"/>
    <p:sldId id="479" r:id="rId29"/>
    <p:sldId id="554" r:id="rId30"/>
    <p:sldId id="534" r:id="rId31"/>
    <p:sldId id="546" r:id="rId32"/>
    <p:sldId id="520" r:id="rId33"/>
    <p:sldId id="478" r:id="rId34"/>
    <p:sldId id="538" r:id="rId35"/>
    <p:sldId id="537" r:id="rId36"/>
    <p:sldId id="540" r:id="rId37"/>
    <p:sldId id="539" r:id="rId38"/>
    <p:sldId id="541" r:id="rId39"/>
    <p:sldId id="544" r:id="rId40"/>
    <p:sldId id="295" r:id="rId41"/>
    <p:sldId id="542" r:id="rId42"/>
    <p:sldId id="481" r:id="rId43"/>
    <p:sldId id="555" r:id="rId44"/>
    <p:sldId id="480" r:id="rId45"/>
    <p:sldId id="491" r:id="rId46"/>
    <p:sldId id="535" r:id="rId47"/>
    <p:sldId id="415" r:id="rId48"/>
    <p:sldId id="446" r:id="rId49"/>
    <p:sldId id="263" r:id="rId50"/>
    <p:sldId id="500" r:id="rId51"/>
    <p:sldId id="258" r:id="rId52"/>
    <p:sldId id="265" r:id="rId53"/>
    <p:sldId id="548" r:id="rId54"/>
    <p:sldId id="553" r:id="rId55"/>
    <p:sldId id="271" r:id="rId56"/>
    <p:sldId id="545" r:id="rId57"/>
    <p:sldId id="267" r:id="rId58"/>
    <p:sldId id="266" r:id="rId59"/>
    <p:sldId id="270" r:id="rId60"/>
    <p:sldId id="272" r:id="rId61"/>
    <p:sldId id="526" r:id="rId62"/>
    <p:sldId id="280" r:id="rId63"/>
    <p:sldId id="530" r:id="rId64"/>
    <p:sldId id="531" r:id="rId65"/>
    <p:sldId id="472" r:id="rId66"/>
    <p:sldId id="284" r:id="rId67"/>
    <p:sldId id="549" r:id="rId68"/>
    <p:sldId id="286" r:id="rId69"/>
    <p:sldId id="556" r:id="rId70"/>
    <p:sldId id="288" r:id="rId71"/>
    <p:sldId id="302" r:id="rId72"/>
    <p:sldId id="303" r:id="rId73"/>
    <p:sldId id="304" r:id="rId74"/>
    <p:sldId id="550" r:id="rId75"/>
    <p:sldId id="492" r:id="rId7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47" autoAdjust="0"/>
  </p:normalViewPr>
  <p:slideViewPr>
    <p:cSldViewPr snapToGrid="0">
      <p:cViewPr varScale="1">
        <p:scale>
          <a:sx n="74" d="100"/>
          <a:sy n="74" d="100"/>
        </p:scale>
        <p:origin x="352" y="48"/>
      </p:cViewPr>
      <p:guideLst/>
    </p:cSldViewPr>
  </p:slideViewPr>
  <p:notesTextViewPr>
    <p:cViewPr>
      <p:scale>
        <a:sx n="1" d="1"/>
        <a:sy n="1" d="1"/>
      </p:scale>
      <p:origin x="0" y="0"/>
    </p:cViewPr>
  </p:notesTextViewPr>
  <p:sorterViewPr>
    <p:cViewPr>
      <p:scale>
        <a:sx n="77" d="100"/>
        <a:sy n="77" d="100"/>
      </p:scale>
      <p:origin x="0" y="-172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4138E4-66AA-4E06-A05F-F947F32858DE}" type="doc">
      <dgm:prSet loTypeId="urn:microsoft.com/office/officeart/2005/8/layout/gear1" loCatId="process" qsTypeId="urn:microsoft.com/office/officeart/2005/8/quickstyle/simple1" qsCatId="simple" csTypeId="urn:microsoft.com/office/officeart/2005/8/colors/accent1_2" csCatId="accent1" phldr="1"/>
      <dgm:spPr/>
    </dgm:pt>
    <dgm:pt modelId="{01C08294-5081-47DF-8868-F5BCF82AF7CB}">
      <dgm:prSet phldrT="[Testo]" custT="1"/>
      <dgm:spPr/>
      <dgm:t>
        <a:bodyPr/>
        <a:lstStyle/>
        <a:p>
          <a:r>
            <a:rPr lang="it-IT" sz="1000" b="1" dirty="0" err="1"/>
            <a:t>Conflict</a:t>
          </a:r>
          <a:r>
            <a:rPr lang="it-IT" sz="1000" b="1" dirty="0"/>
            <a:t> </a:t>
          </a:r>
          <a:r>
            <a:rPr lang="it-IT" sz="1000" b="1" dirty="0" err="1"/>
            <a:t>resolution</a:t>
          </a:r>
          <a:endParaRPr lang="it-IT" sz="1000" b="1" dirty="0"/>
        </a:p>
      </dgm:t>
    </dgm:pt>
    <dgm:pt modelId="{B4C5C693-EABE-4E6D-9010-4821287FA6DE}" type="parTrans" cxnId="{0C791FCD-2AA2-45C2-87FF-C5E10AFF54EA}">
      <dgm:prSet/>
      <dgm:spPr/>
      <dgm:t>
        <a:bodyPr/>
        <a:lstStyle/>
        <a:p>
          <a:endParaRPr lang="it-IT"/>
        </a:p>
      </dgm:t>
    </dgm:pt>
    <dgm:pt modelId="{5DD3B69B-6A82-4CC2-9413-4F67FC9DA5BA}" type="sibTrans" cxnId="{0C791FCD-2AA2-45C2-87FF-C5E10AFF54EA}">
      <dgm:prSet/>
      <dgm:spPr/>
      <dgm:t>
        <a:bodyPr/>
        <a:lstStyle/>
        <a:p>
          <a:endParaRPr lang="it-IT"/>
        </a:p>
      </dgm:t>
    </dgm:pt>
    <dgm:pt modelId="{0DF01445-313B-4402-B140-F9BEA27F983C}">
      <dgm:prSet phldrT="[Testo]" custT="1"/>
      <dgm:spPr/>
      <dgm:t>
        <a:bodyPr/>
        <a:lstStyle/>
        <a:p>
          <a:r>
            <a:rPr lang="it-IT" sz="1000" b="1" dirty="0" err="1"/>
            <a:t>Backward</a:t>
          </a:r>
          <a:r>
            <a:rPr lang="it-IT" sz="1000" b="1" dirty="0"/>
            <a:t> </a:t>
          </a:r>
          <a:r>
            <a:rPr lang="it-IT" sz="1000" b="1" dirty="0" err="1"/>
            <a:t>chaining</a:t>
          </a:r>
          <a:endParaRPr lang="it-IT" sz="1000" b="1" dirty="0"/>
        </a:p>
      </dgm:t>
    </dgm:pt>
    <dgm:pt modelId="{0A420655-E388-4179-B27F-E53A5DB260E8}" type="parTrans" cxnId="{0C882AAA-2398-45F9-BBBE-94ABC4D5D1EA}">
      <dgm:prSet/>
      <dgm:spPr/>
      <dgm:t>
        <a:bodyPr/>
        <a:lstStyle/>
        <a:p>
          <a:endParaRPr lang="it-IT"/>
        </a:p>
      </dgm:t>
    </dgm:pt>
    <dgm:pt modelId="{68335609-45FF-471D-A2D1-94556F0D68CC}" type="sibTrans" cxnId="{0C882AAA-2398-45F9-BBBE-94ABC4D5D1EA}">
      <dgm:prSet/>
      <dgm:spPr/>
      <dgm:t>
        <a:bodyPr/>
        <a:lstStyle/>
        <a:p>
          <a:endParaRPr lang="it-IT"/>
        </a:p>
      </dgm:t>
    </dgm:pt>
    <dgm:pt modelId="{D00D676B-6C54-448C-8E4B-61C6E7AD3FF5}">
      <dgm:prSet phldrT="[Testo]" custT="1"/>
      <dgm:spPr/>
      <dgm:t>
        <a:bodyPr/>
        <a:lstStyle/>
        <a:p>
          <a:r>
            <a:rPr lang="it-IT" sz="1000" b="1" dirty="0" err="1"/>
            <a:t>Forward</a:t>
          </a:r>
          <a:r>
            <a:rPr lang="it-IT" sz="1000" b="1" dirty="0"/>
            <a:t> </a:t>
          </a:r>
          <a:r>
            <a:rPr lang="it-IT" sz="1000" b="1" dirty="0" err="1"/>
            <a:t>chaining</a:t>
          </a:r>
          <a:endParaRPr lang="it-IT" sz="1000" b="1" dirty="0"/>
        </a:p>
      </dgm:t>
    </dgm:pt>
    <dgm:pt modelId="{ADE2BC2C-5C0B-4F04-9293-697B35FAA9B6}" type="parTrans" cxnId="{881D1C3B-CA21-4DDB-A9DE-9CA4A991D454}">
      <dgm:prSet/>
      <dgm:spPr/>
      <dgm:t>
        <a:bodyPr/>
        <a:lstStyle/>
        <a:p>
          <a:endParaRPr lang="it-IT"/>
        </a:p>
      </dgm:t>
    </dgm:pt>
    <dgm:pt modelId="{B590DA8F-2D8E-4711-A6F6-CB2B7FD81044}" type="sibTrans" cxnId="{881D1C3B-CA21-4DDB-A9DE-9CA4A991D454}">
      <dgm:prSet/>
      <dgm:spPr/>
      <dgm:t>
        <a:bodyPr/>
        <a:lstStyle/>
        <a:p>
          <a:endParaRPr lang="it-IT"/>
        </a:p>
      </dgm:t>
    </dgm:pt>
    <dgm:pt modelId="{426F494E-B7BF-430D-8AF0-D6217DF2F254}" type="pres">
      <dgm:prSet presAssocID="{154138E4-66AA-4E06-A05F-F947F32858DE}" presName="composite" presStyleCnt="0">
        <dgm:presLayoutVars>
          <dgm:chMax val="3"/>
          <dgm:animLvl val="lvl"/>
          <dgm:resizeHandles val="exact"/>
        </dgm:presLayoutVars>
      </dgm:prSet>
      <dgm:spPr/>
    </dgm:pt>
    <dgm:pt modelId="{37E0AC2D-8A15-4F1A-A4AC-527972F0B015}" type="pres">
      <dgm:prSet presAssocID="{01C08294-5081-47DF-8868-F5BCF82AF7CB}" presName="gear1" presStyleLbl="node1" presStyleIdx="0" presStyleCnt="3">
        <dgm:presLayoutVars>
          <dgm:chMax val="1"/>
          <dgm:bulletEnabled val="1"/>
        </dgm:presLayoutVars>
      </dgm:prSet>
      <dgm:spPr/>
    </dgm:pt>
    <dgm:pt modelId="{3FF9CA8B-1A5D-4566-BB96-18588DDC2B97}" type="pres">
      <dgm:prSet presAssocID="{01C08294-5081-47DF-8868-F5BCF82AF7CB}" presName="gear1srcNode" presStyleLbl="node1" presStyleIdx="0" presStyleCnt="3"/>
      <dgm:spPr/>
    </dgm:pt>
    <dgm:pt modelId="{502EC2B2-4DE6-421F-94E5-F403F2B04DC5}" type="pres">
      <dgm:prSet presAssocID="{01C08294-5081-47DF-8868-F5BCF82AF7CB}" presName="gear1dstNode" presStyleLbl="node1" presStyleIdx="0" presStyleCnt="3"/>
      <dgm:spPr/>
    </dgm:pt>
    <dgm:pt modelId="{14542500-417F-45EF-A5D0-85A0CBF1D290}" type="pres">
      <dgm:prSet presAssocID="{0DF01445-313B-4402-B140-F9BEA27F983C}" presName="gear2" presStyleLbl="node1" presStyleIdx="1" presStyleCnt="3" custScaleX="126360" custScaleY="125044">
        <dgm:presLayoutVars>
          <dgm:chMax val="1"/>
          <dgm:bulletEnabled val="1"/>
        </dgm:presLayoutVars>
      </dgm:prSet>
      <dgm:spPr/>
    </dgm:pt>
    <dgm:pt modelId="{D07B9C35-766C-4E79-983E-C3D1A72442D1}" type="pres">
      <dgm:prSet presAssocID="{0DF01445-313B-4402-B140-F9BEA27F983C}" presName="gear2srcNode" presStyleLbl="node1" presStyleIdx="1" presStyleCnt="3"/>
      <dgm:spPr/>
    </dgm:pt>
    <dgm:pt modelId="{64D8708C-21DF-42AC-AF17-FAD7BBFC4CF6}" type="pres">
      <dgm:prSet presAssocID="{0DF01445-313B-4402-B140-F9BEA27F983C}" presName="gear2dstNode" presStyleLbl="node1" presStyleIdx="1" presStyleCnt="3"/>
      <dgm:spPr/>
    </dgm:pt>
    <dgm:pt modelId="{A10B3E6B-790D-4284-9890-1B6059188838}" type="pres">
      <dgm:prSet presAssocID="{D00D676B-6C54-448C-8E4B-61C6E7AD3FF5}" presName="gear3" presStyleLbl="node1" presStyleIdx="2" presStyleCnt="3"/>
      <dgm:spPr/>
    </dgm:pt>
    <dgm:pt modelId="{34DB6FDA-B784-421F-9132-F12EA67F7CF5}" type="pres">
      <dgm:prSet presAssocID="{D00D676B-6C54-448C-8E4B-61C6E7AD3FF5}" presName="gear3tx" presStyleLbl="node1" presStyleIdx="2" presStyleCnt="3">
        <dgm:presLayoutVars>
          <dgm:chMax val="1"/>
          <dgm:bulletEnabled val="1"/>
        </dgm:presLayoutVars>
      </dgm:prSet>
      <dgm:spPr/>
    </dgm:pt>
    <dgm:pt modelId="{700573DD-B73C-4E0E-B411-30590AF1845D}" type="pres">
      <dgm:prSet presAssocID="{D00D676B-6C54-448C-8E4B-61C6E7AD3FF5}" presName="gear3srcNode" presStyleLbl="node1" presStyleIdx="2" presStyleCnt="3"/>
      <dgm:spPr/>
    </dgm:pt>
    <dgm:pt modelId="{845FCBE6-7067-48A4-A9E7-F1665D51DDF9}" type="pres">
      <dgm:prSet presAssocID="{D00D676B-6C54-448C-8E4B-61C6E7AD3FF5}" presName="gear3dstNode" presStyleLbl="node1" presStyleIdx="2" presStyleCnt="3"/>
      <dgm:spPr/>
    </dgm:pt>
    <dgm:pt modelId="{490DE81C-AF4F-4CDF-9A1B-DBD0F8EC7050}" type="pres">
      <dgm:prSet presAssocID="{5DD3B69B-6A82-4CC2-9413-4F67FC9DA5BA}" presName="connector1" presStyleLbl="sibTrans2D1" presStyleIdx="0" presStyleCnt="3"/>
      <dgm:spPr/>
    </dgm:pt>
    <dgm:pt modelId="{6D17C3A7-00E5-41B2-A0BA-E8E350A19FA3}" type="pres">
      <dgm:prSet presAssocID="{68335609-45FF-471D-A2D1-94556F0D68CC}" presName="connector2" presStyleLbl="sibTrans2D1" presStyleIdx="1" presStyleCnt="3"/>
      <dgm:spPr/>
    </dgm:pt>
    <dgm:pt modelId="{C6830965-16B9-4E47-A604-47758B2EEE21}" type="pres">
      <dgm:prSet presAssocID="{B590DA8F-2D8E-4711-A6F6-CB2B7FD81044}" presName="connector3" presStyleLbl="sibTrans2D1" presStyleIdx="2" presStyleCnt="3"/>
      <dgm:spPr/>
    </dgm:pt>
  </dgm:ptLst>
  <dgm:cxnLst>
    <dgm:cxn modelId="{B98B5F0D-EA34-442B-AF24-023BC1B8460B}" type="presOf" srcId="{0DF01445-313B-4402-B140-F9BEA27F983C}" destId="{64D8708C-21DF-42AC-AF17-FAD7BBFC4CF6}" srcOrd="2" destOrd="0" presId="urn:microsoft.com/office/officeart/2005/8/layout/gear1"/>
    <dgm:cxn modelId="{0FEC5825-0287-4523-B4C1-A596A4F2DD8B}" type="presOf" srcId="{D00D676B-6C54-448C-8E4B-61C6E7AD3FF5}" destId="{34DB6FDA-B784-421F-9132-F12EA67F7CF5}" srcOrd="1" destOrd="0" presId="urn:microsoft.com/office/officeart/2005/8/layout/gear1"/>
    <dgm:cxn modelId="{41A49025-9724-4ABF-974A-53BFC97F721B}" type="presOf" srcId="{01C08294-5081-47DF-8868-F5BCF82AF7CB}" destId="{37E0AC2D-8A15-4F1A-A4AC-527972F0B015}" srcOrd="0" destOrd="0" presId="urn:microsoft.com/office/officeart/2005/8/layout/gear1"/>
    <dgm:cxn modelId="{DFD6C72E-F0A3-4487-B0F5-6593E9B68818}" type="presOf" srcId="{0DF01445-313B-4402-B140-F9BEA27F983C}" destId="{D07B9C35-766C-4E79-983E-C3D1A72442D1}" srcOrd="1" destOrd="0" presId="urn:microsoft.com/office/officeart/2005/8/layout/gear1"/>
    <dgm:cxn modelId="{881D1C3B-CA21-4DDB-A9DE-9CA4A991D454}" srcId="{154138E4-66AA-4E06-A05F-F947F32858DE}" destId="{D00D676B-6C54-448C-8E4B-61C6E7AD3FF5}" srcOrd="2" destOrd="0" parTransId="{ADE2BC2C-5C0B-4F04-9293-697B35FAA9B6}" sibTransId="{B590DA8F-2D8E-4711-A6F6-CB2B7FD81044}"/>
    <dgm:cxn modelId="{CA8F2F5C-C27B-46B7-960A-D2AF22E7BB82}" type="presOf" srcId="{154138E4-66AA-4E06-A05F-F947F32858DE}" destId="{426F494E-B7BF-430D-8AF0-D6217DF2F254}" srcOrd="0" destOrd="0" presId="urn:microsoft.com/office/officeart/2005/8/layout/gear1"/>
    <dgm:cxn modelId="{7D050841-2F8C-4715-A0ED-03E5470D2E15}" type="presOf" srcId="{01C08294-5081-47DF-8868-F5BCF82AF7CB}" destId="{3FF9CA8B-1A5D-4566-BB96-18588DDC2B97}" srcOrd="1" destOrd="0" presId="urn:microsoft.com/office/officeart/2005/8/layout/gear1"/>
    <dgm:cxn modelId="{E2529665-5CC7-45F9-BB8B-C27ECF7DDA47}" type="presOf" srcId="{D00D676B-6C54-448C-8E4B-61C6E7AD3FF5}" destId="{700573DD-B73C-4E0E-B411-30590AF1845D}" srcOrd="2" destOrd="0" presId="urn:microsoft.com/office/officeart/2005/8/layout/gear1"/>
    <dgm:cxn modelId="{A22CB44E-AB8A-4786-B05B-5189D2DA3BBD}" type="presOf" srcId="{5DD3B69B-6A82-4CC2-9413-4F67FC9DA5BA}" destId="{490DE81C-AF4F-4CDF-9A1B-DBD0F8EC7050}" srcOrd="0" destOrd="0" presId="urn:microsoft.com/office/officeart/2005/8/layout/gear1"/>
    <dgm:cxn modelId="{60343B56-3826-4BF9-9ECF-4D92B14CC9E4}" type="presOf" srcId="{D00D676B-6C54-448C-8E4B-61C6E7AD3FF5}" destId="{845FCBE6-7067-48A4-A9E7-F1665D51DDF9}" srcOrd="3" destOrd="0" presId="urn:microsoft.com/office/officeart/2005/8/layout/gear1"/>
    <dgm:cxn modelId="{80A4758D-5A50-4709-96A0-281D36E3C2C6}" type="presOf" srcId="{B590DA8F-2D8E-4711-A6F6-CB2B7FD81044}" destId="{C6830965-16B9-4E47-A604-47758B2EEE21}" srcOrd="0" destOrd="0" presId="urn:microsoft.com/office/officeart/2005/8/layout/gear1"/>
    <dgm:cxn modelId="{1C368596-3ECA-46CF-AA39-80B4A9DEF5B2}" type="presOf" srcId="{68335609-45FF-471D-A2D1-94556F0D68CC}" destId="{6D17C3A7-00E5-41B2-A0BA-E8E350A19FA3}" srcOrd="0" destOrd="0" presId="urn:microsoft.com/office/officeart/2005/8/layout/gear1"/>
    <dgm:cxn modelId="{87990B98-85CE-44D4-8399-F4582E5DA720}" type="presOf" srcId="{D00D676B-6C54-448C-8E4B-61C6E7AD3FF5}" destId="{A10B3E6B-790D-4284-9890-1B6059188838}" srcOrd="0" destOrd="0" presId="urn:microsoft.com/office/officeart/2005/8/layout/gear1"/>
    <dgm:cxn modelId="{7CF332A7-24F2-4A39-AFD5-391B6FE4F704}" type="presOf" srcId="{01C08294-5081-47DF-8868-F5BCF82AF7CB}" destId="{502EC2B2-4DE6-421F-94E5-F403F2B04DC5}" srcOrd="2" destOrd="0" presId="urn:microsoft.com/office/officeart/2005/8/layout/gear1"/>
    <dgm:cxn modelId="{0C882AAA-2398-45F9-BBBE-94ABC4D5D1EA}" srcId="{154138E4-66AA-4E06-A05F-F947F32858DE}" destId="{0DF01445-313B-4402-B140-F9BEA27F983C}" srcOrd="1" destOrd="0" parTransId="{0A420655-E388-4179-B27F-E53A5DB260E8}" sibTransId="{68335609-45FF-471D-A2D1-94556F0D68CC}"/>
    <dgm:cxn modelId="{0C791FCD-2AA2-45C2-87FF-C5E10AFF54EA}" srcId="{154138E4-66AA-4E06-A05F-F947F32858DE}" destId="{01C08294-5081-47DF-8868-F5BCF82AF7CB}" srcOrd="0" destOrd="0" parTransId="{B4C5C693-EABE-4E6D-9010-4821287FA6DE}" sibTransId="{5DD3B69B-6A82-4CC2-9413-4F67FC9DA5BA}"/>
    <dgm:cxn modelId="{949DFFE8-2F38-41D0-A723-A8ECD57DC43E}" type="presOf" srcId="{0DF01445-313B-4402-B140-F9BEA27F983C}" destId="{14542500-417F-45EF-A5D0-85A0CBF1D290}" srcOrd="0" destOrd="0" presId="urn:microsoft.com/office/officeart/2005/8/layout/gear1"/>
    <dgm:cxn modelId="{B50F2A8C-2CBD-4432-8E79-F2458CBC8320}" type="presParOf" srcId="{426F494E-B7BF-430D-8AF0-D6217DF2F254}" destId="{37E0AC2D-8A15-4F1A-A4AC-527972F0B015}" srcOrd="0" destOrd="0" presId="urn:microsoft.com/office/officeart/2005/8/layout/gear1"/>
    <dgm:cxn modelId="{E30E8B15-A751-4E81-A39D-DA61E32A3D6A}" type="presParOf" srcId="{426F494E-B7BF-430D-8AF0-D6217DF2F254}" destId="{3FF9CA8B-1A5D-4566-BB96-18588DDC2B97}" srcOrd="1" destOrd="0" presId="urn:microsoft.com/office/officeart/2005/8/layout/gear1"/>
    <dgm:cxn modelId="{8A091A72-3694-414D-812A-764E439DD19B}" type="presParOf" srcId="{426F494E-B7BF-430D-8AF0-D6217DF2F254}" destId="{502EC2B2-4DE6-421F-94E5-F403F2B04DC5}" srcOrd="2" destOrd="0" presId="urn:microsoft.com/office/officeart/2005/8/layout/gear1"/>
    <dgm:cxn modelId="{56FC51EB-4C62-40DA-A654-5E15DB93FC65}" type="presParOf" srcId="{426F494E-B7BF-430D-8AF0-D6217DF2F254}" destId="{14542500-417F-45EF-A5D0-85A0CBF1D290}" srcOrd="3" destOrd="0" presId="urn:microsoft.com/office/officeart/2005/8/layout/gear1"/>
    <dgm:cxn modelId="{3B168F43-0EC7-4630-8CA7-FDF0AD6AB36B}" type="presParOf" srcId="{426F494E-B7BF-430D-8AF0-D6217DF2F254}" destId="{D07B9C35-766C-4E79-983E-C3D1A72442D1}" srcOrd="4" destOrd="0" presId="urn:microsoft.com/office/officeart/2005/8/layout/gear1"/>
    <dgm:cxn modelId="{8EA3052B-7CC1-46B1-9A5D-02BF4C89040B}" type="presParOf" srcId="{426F494E-B7BF-430D-8AF0-D6217DF2F254}" destId="{64D8708C-21DF-42AC-AF17-FAD7BBFC4CF6}" srcOrd="5" destOrd="0" presId="urn:microsoft.com/office/officeart/2005/8/layout/gear1"/>
    <dgm:cxn modelId="{0F6C1B5F-D35F-4C5D-A731-9729770D0A66}" type="presParOf" srcId="{426F494E-B7BF-430D-8AF0-D6217DF2F254}" destId="{A10B3E6B-790D-4284-9890-1B6059188838}" srcOrd="6" destOrd="0" presId="urn:microsoft.com/office/officeart/2005/8/layout/gear1"/>
    <dgm:cxn modelId="{07CF6267-6A72-494B-90F6-D4BEFA5B2D26}" type="presParOf" srcId="{426F494E-B7BF-430D-8AF0-D6217DF2F254}" destId="{34DB6FDA-B784-421F-9132-F12EA67F7CF5}" srcOrd="7" destOrd="0" presId="urn:microsoft.com/office/officeart/2005/8/layout/gear1"/>
    <dgm:cxn modelId="{851D6E29-0FB0-4C56-8AFE-4DA1A2B7CC37}" type="presParOf" srcId="{426F494E-B7BF-430D-8AF0-D6217DF2F254}" destId="{700573DD-B73C-4E0E-B411-30590AF1845D}" srcOrd="8" destOrd="0" presId="urn:microsoft.com/office/officeart/2005/8/layout/gear1"/>
    <dgm:cxn modelId="{64566933-2E38-45C7-9D2D-533BA8A42EA9}" type="presParOf" srcId="{426F494E-B7BF-430D-8AF0-D6217DF2F254}" destId="{845FCBE6-7067-48A4-A9E7-F1665D51DDF9}" srcOrd="9" destOrd="0" presId="urn:microsoft.com/office/officeart/2005/8/layout/gear1"/>
    <dgm:cxn modelId="{175A7A22-6548-43CB-B099-F2C66FE8EB4D}" type="presParOf" srcId="{426F494E-B7BF-430D-8AF0-D6217DF2F254}" destId="{490DE81C-AF4F-4CDF-9A1B-DBD0F8EC7050}" srcOrd="10" destOrd="0" presId="urn:microsoft.com/office/officeart/2005/8/layout/gear1"/>
    <dgm:cxn modelId="{0111F221-FF9B-4CB2-A1E6-FCEC060F76C0}" type="presParOf" srcId="{426F494E-B7BF-430D-8AF0-D6217DF2F254}" destId="{6D17C3A7-00E5-41B2-A0BA-E8E350A19FA3}" srcOrd="11" destOrd="0" presId="urn:microsoft.com/office/officeart/2005/8/layout/gear1"/>
    <dgm:cxn modelId="{160BC401-916C-4C39-922C-A27D7514A208}" type="presParOf" srcId="{426F494E-B7BF-430D-8AF0-D6217DF2F254}" destId="{C6830965-16B9-4E47-A604-47758B2EEE2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0AC2D-8A15-4F1A-A4AC-527972F0B015}">
      <dsp:nvSpPr>
        <dsp:cNvPr id="0" name=""/>
        <dsp:cNvSpPr/>
      </dsp:nvSpPr>
      <dsp:spPr>
        <a:xfrm>
          <a:off x="1219993" y="999598"/>
          <a:ext cx="1221731" cy="122173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b="1" kern="1200" dirty="0" err="1"/>
            <a:t>Conflict</a:t>
          </a:r>
          <a:r>
            <a:rPr lang="it-IT" sz="1000" b="1" kern="1200" dirty="0"/>
            <a:t> </a:t>
          </a:r>
          <a:r>
            <a:rPr lang="it-IT" sz="1000" b="1" kern="1200" dirty="0" err="1"/>
            <a:t>resolution</a:t>
          </a:r>
          <a:endParaRPr lang="it-IT" sz="1000" b="1" kern="1200" dirty="0"/>
        </a:p>
      </dsp:txBody>
      <dsp:txXfrm>
        <a:off x="1465615" y="1285783"/>
        <a:ext cx="730487" cy="627995"/>
      </dsp:txXfrm>
    </dsp:sp>
    <dsp:sp modelId="{14542500-417F-45EF-A5D0-85A0CBF1D290}">
      <dsp:nvSpPr>
        <dsp:cNvPr id="0" name=""/>
        <dsp:cNvSpPr/>
      </dsp:nvSpPr>
      <dsp:spPr>
        <a:xfrm>
          <a:off x="392059" y="599563"/>
          <a:ext cx="1122749" cy="111105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b="1" kern="1200" dirty="0" err="1"/>
            <a:t>Backward</a:t>
          </a:r>
          <a:r>
            <a:rPr lang="it-IT" sz="1000" b="1" kern="1200" dirty="0"/>
            <a:t> </a:t>
          </a:r>
          <a:r>
            <a:rPr lang="it-IT" sz="1000" b="1" kern="1200" dirty="0" err="1"/>
            <a:t>chaining</a:t>
          </a:r>
          <a:endParaRPr lang="it-IT" sz="1000" b="1" kern="1200" dirty="0"/>
        </a:p>
      </dsp:txBody>
      <dsp:txXfrm>
        <a:off x="673470" y="880965"/>
        <a:ext cx="559927" cy="548251"/>
      </dsp:txXfrm>
    </dsp:sp>
    <dsp:sp modelId="{A10B3E6B-790D-4284-9890-1B6059188838}">
      <dsp:nvSpPr>
        <dsp:cNvPr id="0" name=""/>
        <dsp:cNvSpPr/>
      </dsp:nvSpPr>
      <dsp:spPr>
        <a:xfrm rot="20700000">
          <a:off x="1006836" y="97829"/>
          <a:ext cx="870580" cy="8705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b="1" kern="1200" dirty="0" err="1"/>
            <a:t>Forward</a:t>
          </a:r>
          <a:r>
            <a:rPr lang="it-IT" sz="1000" b="1" kern="1200" dirty="0"/>
            <a:t> </a:t>
          </a:r>
          <a:r>
            <a:rPr lang="it-IT" sz="1000" b="1" kern="1200" dirty="0" err="1"/>
            <a:t>chaining</a:t>
          </a:r>
          <a:endParaRPr lang="it-IT" sz="1000" b="1" kern="1200" dirty="0"/>
        </a:p>
      </dsp:txBody>
      <dsp:txXfrm rot="-20700000">
        <a:off x="1197780" y="288772"/>
        <a:ext cx="488692" cy="488692"/>
      </dsp:txXfrm>
    </dsp:sp>
    <dsp:sp modelId="{490DE81C-AF4F-4CDF-9A1B-DBD0F8EC7050}">
      <dsp:nvSpPr>
        <dsp:cNvPr id="0" name=""/>
        <dsp:cNvSpPr/>
      </dsp:nvSpPr>
      <dsp:spPr>
        <a:xfrm>
          <a:off x="1105936" y="826386"/>
          <a:ext cx="1563816" cy="1563816"/>
        </a:xfrm>
        <a:prstGeom prst="circularArrow">
          <a:avLst>
            <a:gd name="adj1" fmla="val 4687"/>
            <a:gd name="adj2" fmla="val 299029"/>
            <a:gd name="adj3" fmla="val 2437359"/>
            <a:gd name="adj4" fmla="val 1604290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17C3A7-00E5-41B2-A0BA-E8E350A19FA3}">
      <dsp:nvSpPr>
        <dsp:cNvPr id="0" name=""/>
        <dsp:cNvSpPr/>
      </dsp:nvSpPr>
      <dsp:spPr>
        <a:xfrm>
          <a:off x="351810" y="522694"/>
          <a:ext cx="1136210" cy="113621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830965-16B9-4E47-A604-47758B2EEE21}">
      <dsp:nvSpPr>
        <dsp:cNvPr id="0" name=""/>
        <dsp:cNvSpPr/>
      </dsp:nvSpPr>
      <dsp:spPr>
        <a:xfrm>
          <a:off x="805462" y="-84393"/>
          <a:ext cx="1225063" cy="122506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3" name="Segnaposto data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FFA19636-A2F8-4C51-8F30-1026EE8C1815}" type="datetime1">
              <a:rPr lang="it-IT"/>
              <a:pPr lvl="0"/>
              <a:t>13/03/2020</a:t>
            </a:fld>
            <a:endParaRPr lang="it-IT"/>
          </a:p>
        </p:txBody>
      </p:sp>
      <p:sp>
        <p:nvSpPr>
          <p:cNvPr id="4" name="Segnaposto immagine diapositiva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Segnaposto note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7" name="Segnaposto numero diapositiva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628ED4A3-FC37-47D8-9712-A530B2B2222E}" type="slidenum">
              <a:t>‹N›</a:t>
            </a:fld>
            <a:endParaRPr lang="it-IT"/>
          </a:p>
        </p:txBody>
      </p:sp>
    </p:spTree>
    <p:extLst>
      <p:ext uri="{BB962C8B-B14F-4D97-AF65-F5344CB8AC3E}">
        <p14:creationId xmlns:p14="http://schemas.microsoft.com/office/powerpoint/2010/main" val="72076464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t-IT" dirty="0"/>
              <a:t>Il mio compito </a:t>
            </a:r>
            <a:r>
              <a:rPr lang="it-IT" dirty="0" err="1"/>
              <a:t>e’</a:t>
            </a:r>
            <a:r>
              <a:rPr lang="it-IT" dirty="0"/>
              <a:t> quello di fare una panoramica dei diversi metodi e tecniche che si possono usare per costruire un </a:t>
            </a:r>
            <a:r>
              <a:rPr lang="it-IT" dirty="0" err="1"/>
              <a:t>dss</a:t>
            </a:r>
            <a:r>
              <a:rPr lang="it-IT" dirty="0"/>
              <a:t> e mostrare la loro </a:t>
            </a:r>
            <a:r>
              <a:rPr lang="it-IT" dirty="0" err="1"/>
              <a:t>peculiarita’</a:t>
            </a:r>
            <a:r>
              <a:rPr lang="it-IT" dirty="0"/>
              <a:t> rispetto allo scopo del </a:t>
            </a:r>
            <a:r>
              <a:rPr lang="it-IT" dirty="0" err="1"/>
              <a:t>dss</a:t>
            </a:r>
            <a:r>
              <a:rPr lang="it-IT" dirty="0"/>
              <a:t> </a:t>
            </a:r>
          </a:p>
        </p:txBody>
      </p:sp>
      <p:sp>
        <p:nvSpPr>
          <p:cNvPr id="4" name="Slide Number Placeholder 3"/>
          <p:cNvSpPr>
            <a:spLocks noGrp="1"/>
          </p:cNvSpPr>
          <p:nvPr>
            <p:ph type="sldNum" sz="quarter" idx="5"/>
          </p:nvPr>
        </p:nvSpPr>
        <p:spPr/>
        <p:txBody>
          <a:bodyPr/>
          <a:lstStyle/>
          <a:p>
            <a:pPr lvl="0"/>
            <a:fld id="{628ED4A3-FC37-47D8-9712-A530B2B2222E}" type="slidenum">
              <a:rPr lang="it-IT" smtClean="0"/>
              <a:t>1</a:t>
            </a:fld>
            <a:endParaRPr lang="it-IT"/>
          </a:p>
        </p:txBody>
      </p:sp>
    </p:spTree>
    <p:extLst>
      <p:ext uri="{BB962C8B-B14F-4D97-AF65-F5344CB8AC3E}">
        <p14:creationId xmlns:p14="http://schemas.microsoft.com/office/powerpoint/2010/main" val="191055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Ecco allora che si sono affacciati in quest’area dei</a:t>
            </a:r>
            <a:r>
              <a:rPr lang="it-IT" baseline="0" dirty="0"/>
              <a:t> sistemi che utilizzano una teoria forte, ovvero la teoria della probabilità.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383F26-D186-48A0-A8F9-EAD74DE423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604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Sono quindi stati sviluppati dei sistemi per la</a:t>
            </a:r>
            <a:r>
              <a:rPr lang="it-IT" baseline="0" dirty="0"/>
              <a:t> rappresentazione di queste reti. Il </a:t>
            </a:r>
            <a:r>
              <a:rPr lang="it-IT" baseline="0" dirty="0" err="1"/>
              <a:t>piu’</a:t>
            </a:r>
            <a:r>
              <a:rPr lang="it-IT" baseline="0" dirty="0"/>
              <a:t> noto </a:t>
            </a:r>
            <a:r>
              <a:rPr lang="it-IT" baseline="0" dirty="0" err="1"/>
              <a:t>e’</a:t>
            </a:r>
            <a:r>
              <a:rPr lang="it-IT" baseline="0" dirty="0"/>
              <a:t> HUGIN …. descrivere brevemente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383F26-D186-48A0-A8F9-EAD74DE423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77201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txBox="1">
            <a:spLocks noGrp="1"/>
          </p:cNvSpPr>
          <p:nvPr>
            <p:ph type="body" sz="quarter" idx="1"/>
          </p:nvPr>
        </p:nvSpPr>
        <p:spPr/>
        <p:txBody>
          <a:bodyPr/>
          <a:lstStyle/>
          <a:p>
            <a:pPr lvl="0"/>
            <a:r>
              <a:rPr lang="it-IT"/>
              <a:t>Per fare un po’ di chiarezza ho pensato di ripercorrere la storia di questi sistemi. L’immagine mostra …   </a:t>
            </a:r>
          </a:p>
        </p:txBody>
      </p:sp>
      <p:sp>
        <p:nvSpPr>
          <p:cNvPr id="4" name="Segnaposto numero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F9AB0CB-57BC-454A-A8EA-D4E56DD1BDF4}"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3261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21</a:t>
            </a:fld>
            <a:endParaRPr lang="it-IT"/>
          </a:p>
        </p:txBody>
      </p:sp>
    </p:spTree>
    <p:extLst>
      <p:ext uri="{BB962C8B-B14F-4D97-AF65-F5344CB8AC3E}">
        <p14:creationId xmlns:p14="http://schemas.microsoft.com/office/powerpoint/2010/main" val="2494098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22</a:t>
            </a:fld>
            <a:endParaRPr lang="it-IT"/>
          </a:p>
        </p:txBody>
      </p:sp>
    </p:spTree>
    <p:extLst>
      <p:ext uri="{BB962C8B-B14F-4D97-AF65-F5344CB8AC3E}">
        <p14:creationId xmlns:p14="http://schemas.microsoft.com/office/powerpoint/2010/main" val="1402486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23</a:t>
            </a:fld>
            <a:endParaRPr lang="it-IT"/>
          </a:p>
        </p:txBody>
      </p:sp>
    </p:spTree>
    <p:extLst>
      <p:ext uri="{BB962C8B-B14F-4D97-AF65-F5344CB8AC3E}">
        <p14:creationId xmlns:p14="http://schemas.microsoft.com/office/powerpoint/2010/main" val="125595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24</a:t>
            </a:fld>
            <a:endParaRPr lang="it-IT"/>
          </a:p>
        </p:txBody>
      </p:sp>
    </p:spTree>
    <p:extLst>
      <p:ext uri="{BB962C8B-B14F-4D97-AF65-F5344CB8AC3E}">
        <p14:creationId xmlns:p14="http://schemas.microsoft.com/office/powerpoint/2010/main" val="246240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26</a:t>
            </a:fld>
            <a:endParaRPr lang="it-IT"/>
          </a:p>
        </p:txBody>
      </p:sp>
    </p:spTree>
    <p:extLst>
      <p:ext uri="{BB962C8B-B14F-4D97-AF65-F5344CB8AC3E}">
        <p14:creationId xmlns:p14="http://schemas.microsoft.com/office/powerpoint/2010/main" val="1147734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Con HUGIN sono state create reti</a:t>
            </a:r>
            <a:r>
              <a:rPr lang="it-IT" baseline="0" dirty="0"/>
              <a:t> anche molto complesse, con centinaia e addirittura migliaia di nodi</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383F26-D186-48A0-A8F9-EAD74DE423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32956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29</a:t>
            </a:fld>
            <a:endParaRPr lang="it-IT"/>
          </a:p>
        </p:txBody>
      </p:sp>
    </p:spTree>
    <p:extLst>
      <p:ext uri="{BB962C8B-B14F-4D97-AF65-F5344CB8AC3E}">
        <p14:creationId xmlns:p14="http://schemas.microsoft.com/office/powerpoint/2010/main" val="214081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t-IT" dirty="0"/>
              <a:t>Vi </a:t>
            </a:r>
            <a:r>
              <a:rPr lang="it-IT" dirty="0" err="1"/>
              <a:t>mostrero’</a:t>
            </a:r>
            <a:r>
              <a:rPr lang="it-IT" dirty="0"/>
              <a:t> diverse applicazioni, rese possibili anche dalla nostra vicinanza con centri medici dove si fa sia clinica sia ricerca, quali ….</a:t>
            </a:r>
          </a:p>
          <a:p>
            <a:r>
              <a:rPr lang="it-IT" dirty="0"/>
              <a:t>senza dimenticare la ASST di Pavia con la quale collaboriamo da tanti anni per i progetti sul territorio</a:t>
            </a:r>
          </a:p>
        </p:txBody>
      </p:sp>
      <p:sp>
        <p:nvSpPr>
          <p:cNvPr id="4" name="Slide Number Placeholder 3"/>
          <p:cNvSpPr>
            <a:spLocks noGrp="1"/>
          </p:cNvSpPr>
          <p:nvPr>
            <p:ph type="sldNum" sz="quarter" idx="10"/>
          </p:nvPr>
        </p:nvSpPr>
        <p:spPr/>
        <p:txBody>
          <a:bodyPr/>
          <a:lstStyle/>
          <a:p>
            <a:fld id="{8E816F70-E137-467A-9DE2-E3065C9B0FE2}" type="slidenum">
              <a:rPr lang="en-US" smtClean="0"/>
              <a:pPr/>
              <a:t>4</a:t>
            </a:fld>
            <a:endParaRPr lang="en-US"/>
          </a:p>
        </p:txBody>
      </p:sp>
    </p:spTree>
    <p:extLst>
      <p:ext uri="{BB962C8B-B14F-4D97-AF65-F5344CB8AC3E}">
        <p14:creationId xmlns:p14="http://schemas.microsoft.com/office/powerpoint/2010/main" val="2033863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42680-F327-4F88-971D-1B1FFF06EB05}" type="slidenum">
              <a:rPr lang="it-IT"/>
              <a:pPr/>
              <a:t>31</a:t>
            </a:fld>
            <a:endParaRPr lang="it-IT"/>
          </a:p>
        </p:txBody>
      </p:sp>
      <p:sp>
        <p:nvSpPr>
          <p:cNvPr id="68610" name="Rectangle 2"/>
          <p:cNvSpPr>
            <a:spLocks noGrp="1" noRot="1" noChangeAspect="1" noChangeArrowheads="1" noTextEdit="1"/>
          </p:cNvSpPr>
          <p:nvPr>
            <p:ph type="sldImg"/>
          </p:nvPr>
        </p:nvSpPr>
        <p:spPr>
          <a:xfrm>
            <a:off x="685800" y="1143000"/>
            <a:ext cx="5486400" cy="3086100"/>
          </a:xfrm>
          <a:ln/>
        </p:spPr>
      </p:sp>
      <p:sp>
        <p:nvSpPr>
          <p:cNvPr id="68611" name="Rectangle 3"/>
          <p:cNvSpPr>
            <a:spLocks noGrp="1" noChangeArrowheads="1"/>
          </p:cNvSpPr>
          <p:nvPr>
            <p:ph type="body" idx="1"/>
          </p:nvPr>
        </p:nvSpPr>
        <p:spPr/>
        <p:txBody>
          <a:bodyPr/>
          <a:lstStyle/>
          <a:p>
            <a:r>
              <a:rPr lang="it-IT" dirty="0"/>
              <a:t>Dato il tema del forum, ovvero il «risk management», vorrei iniziare parlando degli errori in medicina, e quindi su come</a:t>
            </a:r>
            <a:r>
              <a:rPr lang="it-IT" baseline="0" dirty="0"/>
              <a:t> sia possibile mitigare il rischio di errore con l’aiuto della tecnologia informatica</a:t>
            </a:r>
            <a:r>
              <a:rPr lang="it-IT" dirty="0"/>
              <a:t>. La grande enfasi sull’errore medico parte dal primo e ormai famoso report dell’</a:t>
            </a:r>
            <a:r>
              <a:rPr lang="it-IT" dirty="0" err="1"/>
              <a:t>Institute</a:t>
            </a:r>
            <a:r>
              <a:rPr lang="it-IT" dirty="0"/>
              <a:t> of Medicine del 1999 arrivando alle pubblicazioni uscite anche in Italia e recentemente venute alla ribalta anche sulla stampa nazionale.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42680-F327-4F88-971D-1B1FFF06EB05}" type="slidenum">
              <a:rPr lang="it-IT"/>
              <a:pPr/>
              <a:t>32</a:t>
            </a:fld>
            <a:endParaRPr lang="it-IT"/>
          </a:p>
        </p:txBody>
      </p:sp>
      <p:sp>
        <p:nvSpPr>
          <p:cNvPr id="68610" name="Rectangle 2"/>
          <p:cNvSpPr>
            <a:spLocks noGrp="1" noRot="1" noChangeAspect="1" noChangeArrowheads="1" noTextEdit="1"/>
          </p:cNvSpPr>
          <p:nvPr>
            <p:ph type="sldImg"/>
          </p:nvPr>
        </p:nvSpPr>
        <p:spPr>
          <a:xfrm>
            <a:off x="685800" y="1143000"/>
            <a:ext cx="5486400" cy="3086100"/>
          </a:xfrm>
          <a:ln/>
        </p:spPr>
      </p:sp>
      <p:sp>
        <p:nvSpPr>
          <p:cNvPr id="68611" name="Rectangle 3"/>
          <p:cNvSpPr>
            <a:spLocks noGrp="1" noChangeArrowheads="1"/>
          </p:cNvSpPr>
          <p:nvPr>
            <p:ph type="body" idx="1"/>
          </p:nvPr>
        </p:nvSpPr>
        <p:spPr/>
        <p:txBody>
          <a:bodyPr/>
          <a:lstStyle/>
          <a:p>
            <a:r>
              <a:rPr lang="it-IT" dirty="0"/>
              <a:t>Dato il tema del forum, ovvero il «risk management», vorrei iniziare parlando degli errori in medicina, e quindi su come</a:t>
            </a:r>
            <a:r>
              <a:rPr lang="it-IT" baseline="0" dirty="0"/>
              <a:t> sia possibile mitigare il rischio di errore con l’aiuto della tecnologia informatica</a:t>
            </a:r>
            <a:r>
              <a:rPr lang="it-IT" dirty="0"/>
              <a:t>. La grande enfasi sull’errore medico parte dal primo e ormai famoso report dell’</a:t>
            </a:r>
            <a:r>
              <a:rPr lang="it-IT" dirty="0" err="1"/>
              <a:t>Institute</a:t>
            </a:r>
            <a:r>
              <a:rPr lang="it-IT" dirty="0"/>
              <a:t> of Medicine del 1999 arrivando alle pubblicazioni uscite anche in Italia e recentemente venute alla ribalta anche sulla stampa nazionale.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Innanzi tutto negli</a:t>
            </a:r>
            <a:r>
              <a:rPr lang="it-IT" baseline="0" dirty="0"/>
              <a:t> ultimi 20 anni la richiesta di un supporto decisionale </a:t>
            </a:r>
            <a:r>
              <a:rPr lang="it-IT" baseline="0" dirty="0" err="1"/>
              <a:t>e’</a:t>
            </a:r>
            <a:r>
              <a:rPr lang="it-IT" baseline="0" dirty="0"/>
              <a:t> venuta dalla </a:t>
            </a:r>
            <a:r>
              <a:rPr lang="it-IT" baseline="0" dirty="0" err="1"/>
              <a:t>comunita’</a:t>
            </a:r>
            <a:r>
              <a:rPr lang="it-IT" baseline="0" dirty="0"/>
              <a:t> medica … descrizione slide …</a:t>
            </a:r>
            <a:endParaRPr lang="it-IT" dirty="0"/>
          </a:p>
        </p:txBody>
      </p:sp>
      <p:sp>
        <p:nvSpPr>
          <p:cNvPr id="4" name="Segnaposto numero diapositiva 3"/>
          <p:cNvSpPr>
            <a:spLocks noGrp="1"/>
          </p:cNvSpPr>
          <p:nvPr>
            <p:ph type="sldNum" sz="quarter" idx="10"/>
          </p:nvPr>
        </p:nvSpPr>
        <p:spPr/>
        <p:txBody>
          <a:bodyPr/>
          <a:lstStyle/>
          <a:p>
            <a:pPr>
              <a:defRPr/>
            </a:pPr>
            <a:fld id="{4C383F26-D186-48A0-A8F9-EAD74DE42398}" type="slidenum">
              <a:rPr lang="en-US" smtClean="0"/>
              <a:pPr>
                <a:defRPr/>
              </a:pPr>
              <a:t>33</a:t>
            </a:fld>
            <a:endParaRPr lang="en-US"/>
          </a:p>
        </p:txBody>
      </p:sp>
    </p:spTree>
    <p:extLst>
      <p:ext uri="{BB962C8B-B14F-4D97-AF65-F5344CB8AC3E}">
        <p14:creationId xmlns:p14="http://schemas.microsoft.com/office/powerpoint/2010/main" val="123700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34</a:t>
            </a:fld>
            <a:endParaRPr lang="it-IT"/>
          </a:p>
        </p:txBody>
      </p:sp>
    </p:spTree>
    <p:extLst>
      <p:ext uri="{BB962C8B-B14F-4D97-AF65-F5344CB8AC3E}">
        <p14:creationId xmlns:p14="http://schemas.microsoft.com/office/powerpoint/2010/main" val="3064534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37</a:t>
            </a:fld>
            <a:endParaRPr lang="it-IT"/>
          </a:p>
        </p:txBody>
      </p:sp>
    </p:spTree>
    <p:extLst>
      <p:ext uri="{BB962C8B-B14F-4D97-AF65-F5344CB8AC3E}">
        <p14:creationId xmlns:p14="http://schemas.microsoft.com/office/powerpoint/2010/main" val="2747731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213150-A3B0-4CA0-8886-F532E8C9D848}" type="slidenum">
              <a:t>43</a:t>
            </a:fld>
            <a:endParaRPr lang="it-IT" sz="1200" b="0" i="0" u="none" strike="noStrike" kern="1200" cap="none" spc="0" baseline="0">
              <a:solidFill>
                <a:srgbClr val="000000"/>
              </a:solidFill>
              <a:uFillTx/>
              <a:latin typeface="Arial"/>
              <a:cs typeface="Arial"/>
            </a:endParaRPr>
          </a:p>
        </p:txBody>
      </p:sp>
      <p:sp>
        <p:nvSpPr>
          <p:cNvPr id="3" name="Slide Image Placeholder 2"/>
          <p:cNvSpPr>
            <a:spLocks noGrp="1" noRot="1" noChangeAspect="1"/>
          </p:cNvSpPr>
          <p:nvPr>
            <p:ph type="sldImg"/>
          </p:nvPr>
        </p:nvSpPr>
        <p:spPr>
          <a:xfrm>
            <a:off x="685800" y="1143000"/>
            <a:ext cx="5486400" cy="3086100"/>
          </a:xfrm>
        </p:spPr>
      </p:sp>
      <p:sp>
        <p:nvSpPr>
          <p:cNvPr id="4" name="Rectangle 3"/>
          <p:cNvSpPr txBox="1">
            <a:spLocks noGrp="1"/>
          </p:cNvSpPr>
          <p:nvPr>
            <p:ph type="body" sz="quarter" idx="1"/>
          </p:nvPr>
        </p:nvSpPr>
        <p:spPr/>
        <p:txBody>
          <a:bodyPr/>
          <a:lstStyle/>
          <a:p>
            <a:pPr lvl="0"/>
            <a:r>
              <a:rPr lang="it-IT"/>
              <a:t>Prima di tutto la lista delle procedure che prima era semplicemente in ordine alfabetico ora è molto + strutturata ed è legata alle specificità del singolo paziente. Incone di diverse colore indicano procedure che devono essere eseguite che sono state eseguite che non devono essere eseguite perché controindicate. Ad esempio in questo caso il paziente è eligibile per la trombolisi e quindi l’attiviltà di controllo delle controindicazioni è evidenziata in giallo. Se per qualche motivo il paziente esce dalla finestra terapeutica k’icona diventa rossa indicando che l’attività nn è + da svolgere.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normAutofit/>
          </a:bodyPr>
          <a:lstStyle/>
          <a:p>
            <a:endParaRPr lang="it-IT" dirty="0"/>
          </a:p>
        </p:txBody>
      </p:sp>
    </p:spTree>
    <p:extLst>
      <p:ext uri="{BB962C8B-B14F-4D97-AF65-F5344CB8AC3E}">
        <p14:creationId xmlns:p14="http://schemas.microsoft.com/office/powerpoint/2010/main" val="163948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normAutofit/>
          </a:bodyPr>
          <a:lstStyle/>
          <a:p>
            <a:endParaRPr lang="it-IT" dirty="0"/>
          </a:p>
        </p:txBody>
      </p:sp>
    </p:spTree>
    <p:extLst>
      <p:ext uri="{BB962C8B-B14F-4D97-AF65-F5344CB8AC3E}">
        <p14:creationId xmlns:p14="http://schemas.microsoft.com/office/powerpoint/2010/main" val="105833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normAutofit/>
          </a:bodyPr>
          <a:lstStyle/>
          <a:p>
            <a:endParaRPr lang="it-IT" dirty="0"/>
          </a:p>
        </p:txBody>
      </p:sp>
    </p:spTree>
    <p:extLst>
      <p:ext uri="{BB962C8B-B14F-4D97-AF65-F5344CB8AC3E}">
        <p14:creationId xmlns:p14="http://schemas.microsoft.com/office/powerpoint/2010/main" val="171164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628ED4A3-FC37-47D8-9712-A530B2B2222E}" type="slidenum">
              <a:rPr lang="it-IT" smtClean="0"/>
              <a:t>5</a:t>
            </a:fld>
            <a:endParaRPr lang="it-IT"/>
          </a:p>
        </p:txBody>
      </p:sp>
    </p:spTree>
    <p:extLst>
      <p:ext uri="{BB962C8B-B14F-4D97-AF65-F5344CB8AC3E}">
        <p14:creationId xmlns:p14="http://schemas.microsoft.com/office/powerpoint/2010/main" val="312454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txBox="1">
            <a:spLocks noGrp="1"/>
          </p:cNvSpPr>
          <p:nvPr>
            <p:ph type="body" sz="quarter" idx="1"/>
          </p:nvPr>
        </p:nvSpPr>
        <p:spPr/>
        <p:txBody>
          <a:bodyPr/>
          <a:lstStyle/>
          <a:p>
            <a:pPr lvl="0"/>
            <a:r>
              <a:rPr lang="it-IT"/>
              <a:t>Per fare un po’ di chiarezza ho pensato di ripercorrere la storia di questi sistemi. L’immagine mostra …   </a:t>
            </a:r>
          </a:p>
        </p:txBody>
      </p:sp>
      <p:sp>
        <p:nvSpPr>
          <p:cNvPr id="4" name="Segnaposto numero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F9AB0CB-57BC-454A-A8EA-D4E56DD1BDF4}" type="slidenum">
              <a:t>7</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txBox="1">
            <a:spLocks noGrp="1"/>
          </p:cNvSpPr>
          <p:nvPr>
            <p:ph type="body" sz="quarter" idx="1"/>
          </p:nvPr>
        </p:nvSpPr>
        <p:spPr/>
        <p:txBody>
          <a:bodyPr/>
          <a:lstStyle/>
          <a:p>
            <a:pPr lvl="0"/>
            <a:r>
              <a:rPr lang="it-IT"/>
              <a:t>I primi sistemi esperti erano basati sulle cosiddette  «regole di produzione». Ecco un esempio tratto da MYCIN</a:t>
            </a:r>
          </a:p>
        </p:txBody>
      </p:sp>
      <p:sp>
        <p:nvSpPr>
          <p:cNvPr id="4" name="Segnaposto numero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0D62F9-190C-41A9-B81F-A5D9784D6C18}" type="slidenum">
              <a:t>8</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txBox="1">
            <a:spLocks noGrp="1"/>
          </p:cNvSpPr>
          <p:nvPr>
            <p:ph type="body" sz="quarter" idx="1"/>
          </p:nvPr>
        </p:nvSpPr>
        <p:spPr/>
        <p:txBody>
          <a:bodyPr/>
          <a:lstStyle/>
          <a:p>
            <a:pPr lvl="0"/>
            <a:r>
              <a:rPr lang="it-IT"/>
              <a:t>Immaginando di immagazzinare nel sistema un grande numero di queste regole, si forma la cosiddetta «base di conoscenza». Una volta che abbiamo i dati relativi al paziente per  cui vogliamo un supporto, viene attivato il motore inferenziale, che applica le regole e produce delle conclusioni</a:t>
            </a:r>
          </a:p>
        </p:txBody>
      </p:sp>
      <p:sp>
        <p:nvSpPr>
          <p:cNvPr id="4" name="Segnaposto numero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82550A-5F63-4EA8-992F-0E008574553C}" type="slidenum">
              <a:t>9</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txBox="1">
            <a:spLocks noGrp="1"/>
          </p:cNvSpPr>
          <p:nvPr>
            <p:ph type="body" sz="quarter" idx="1"/>
          </p:nvPr>
        </p:nvSpPr>
        <p:spPr/>
        <p:txBody>
          <a:bodyPr/>
          <a:lstStyle/>
          <a:p>
            <a:pPr lvl="0"/>
            <a:r>
              <a:rPr lang="it-IT"/>
              <a:t>Il motore inferenziale è la parte più «intelligente» del sistema, e può funzionare in diversi modi. Innanzi tutto possono esistere, nella base di conoscenza, delle metartegole, che governano la sequenza di regole da applicare. Quindi …  forward … backward … risoluzione conflitti</a:t>
            </a:r>
          </a:p>
        </p:txBody>
      </p:sp>
      <p:sp>
        <p:nvSpPr>
          <p:cNvPr id="4" name="Segnaposto numero diapositiv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5C1DB0-049D-4DA2-A9BF-C5B07C8BE007}" type="slidenum">
              <a:t>10</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L’architettura completa comprende inoltre</a:t>
            </a:r>
            <a:r>
              <a:rPr lang="it-IT" baseline="0" dirty="0"/>
              <a:t> le interfacce, che consentono al medico, con l’aiuto dell’ingegnere della conoscenza, di inserire le regole per formare/aggiornare la base di conoscenza, consentono di inserire i dati, che negli anni ‘70 venivano inseriti per lo </a:t>
            </a:r>
            <a:r>
              <a:rPr lang="it-IT" baseline="0" dirty="0" err="1"/>
              <a:t>piu’</a:t>
            </a:r>
            <a:r>
              <a:rPr lang="it-IT" baseline="0" dirty="0"/>
              <a:t>  a mano dall’utente, mentre oggi possono essere recuperati dalla cartella clinica elettronica laddove esiste, e infine ci sono le interfacce per la presentazione dei risultati che consentono all’utente di interagire col sistema, ad es. per chiedere spiegazioni.</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383F26-D186-48A0-A8F9-EAD74DE423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9264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Furono sviluppati</a:t>
            </a:r>
            <a:r>
              <a:rPr lang="it-IT" baseline="0" dirty="0"/>
              <a:t> sulla base di questa (o simili) architettura diversi sistemi esperti, che negli studi pilota hanno dato risultati incoraggianti. </a:t>
            </a:r>
            <a:r>
              <a:rPr lang="it-IT" baseline="0" dirty="0" err="1"/>
              <a:t>Pero’</a:t>
            </a:r>
            <a:r>
              <a:rPr lang="it-IT" baseline="0" dirty="0"/>
              <a:t> non sono mai andati oltre questi studi pilota. Uno dei grossi problemi di questi sistemi </a:t>
            </a:r>
            <a:r>
              <a:rPr lang="it-IT" baseline="0" dirty="0" err="1"/>
              <a:t>e’</a:t>
            </a:r>
            <a:r>
              <a:rPr lang="it-IT" baseline="0" dirty="0"/>
              <a:t> la loro poca flessibilità ad adattarsi ai casi che non rientrano esattamente nei contesti previsti dalle regole</a:t>
            </a:r>
          </a:p>
          <a:p>
            <a:endParaRPr lang="it-IT" dirty="0"/>
          </a:p>
        </p:txBody>
      </p:sp>
      <p:sp>
        <p:nvSpPr>
          <p:cNvPr id="4" name="Segnaposto numero diapositiva 3"/>
          <p:cNvSpPr>
            <a:spLocks noGrp="1"/>
          </p:cNvSpPr>
          <p:nvPr>
            <p:ph type="sldNum" sz="quarter" idx="10"/>
          </p:nvPr>
        </p:nvSpPr>
        <p:spPr/>
        <p:txBody>
          <a:bodyPr/>
          <a:lstStyle/>
          <a:p>
            <a:pPr>
              <a:defRPr/>
            </a:pPr>
            <a:fld id="{4C383F26-D186-48A0-A8F9-EAD74DE42398}" type="slidenum">
              <a:rPr lang="en-US" smtClean="0"/>
              <a:pPr>
                <a:defRPr/>
              </a:pPr>
              <a:t>13</a:t>
            </a:fld>
            <a:endParaRPr lang="en-US"/>
          </a:p>
        </p:txBody>
      </p:sp>
    </p:spTree>
    <p:extLst>
      <p:ext uri="{BB962C8B-B14F-4D97-AF65-F5344CB8AC3E}">
        <p14:creationId xmlns:p14="http://schemas.microsoft.com/office/powerpoint/2010/main" val="223565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1524003" y="1122361"/>
            <a:ext cx="9144000" cy="2387598"/>
          </a:xfrm>
        </p:spPr>
        <p:txBody>
          <a:bodyPr anchor="b" anchorCtr="1"/>
          <a:lstStyle>
            <a:lvl1pPr algn="ctr">
              <a:defRPr sz="6000"/>
            </a:lvl1pPr>
          </a:lstStyle>
          <a:p>
            <a:pPr lvl="0"/>
            <a:r>
              <a:rPr lang="it-IT"/>
              <a:t>Fare clic per modificare lo stile del titolo</a:t>
            </a:r>
          </a:p>
        </p:txBody>
      </p:sp>
      <p:sp>
        <p:nvSpPr>
          <p:cNvPr id="3" name="Sottotitolo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AEBDDFC6-3EEC-4721-85F5-77A5610E6659}"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6C39141-91C9-42E7-A8D9-EFABBA543054}" type="slidenum">
              <a:t>‹N›</a:t>
            </a:fld>
            <a:endParaRPr lang="it-IT"/>
          </a:p>
        </p:txBody>
      </p:sp>
    </p:spTree>
    <p:extLst>
      <p:ext uri="{BB962C8B-B14F-4D97-AF65-F5344CB8AC3E}">
        <p14:creationId xmlns:p14="http://schemas.microsoft.com/office/powerpoint/2010/main" val="322062657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F580E125-4340-4ECD-A290-976A2BBC15A0}"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3EEE602-C0CE-40E6-90DD-16426D26AA4E}" type="slidenum">
              <a:t>‹N›</a:t>
            </a:fld>
            <a:endParaRPr lang="it-IT"/>
          </a:p>
        </p:txBody>
      </p:sp>
    </p:spTree>
    <p:extLst>
      <p:ext uri="{BB962C8B-B14F-4D97-AF65-F5344CB8AC3E}">
        <p14:creationId xmlns:p14="http://schemas.microsoft.com/office/powerpoint/2010/main" val="1826092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AF16F037-E78B-4B80-99E5-A1D15F6CBC40}" type="slidenum">
              <a:t>‹N›</a:t>
            </a:fld>
            <a:endParaRPr lang="it-IT"/>
          </a:p>
        </p:txBody>
      </p:sp>
    </p:spTree>
    <p:extLst>
      <p:ext uri="{BB962C8B-B14F-4D97-AF65-F5344CB8AC3E}">
        <p14:creationId xmlns:p14="http://schemas.microsoft.com/office/powerpoint/2010/main" val="30539191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FD3B6475-EBE5-43EA-8959-324C54EEE261}" type="slidenum">
              <a:t>‹N›</a:t>
            </a:fld>
            <a:endParaRPr lang="it-IT"/>
          </a:p>
        </p:txBody>
      </p:sp>
    </p:spTree>
    <p:extLst>
      <p:ext uri="{BB962C8B-B14F-4D97-AF65-F5344CB8AC3E}">
        <p14:creationId xmlns:p14="http://schemas.microsoft.com/office/powerpoint/2010/main" val="19598726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1025760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1038430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txBox="1">
            <a:spLocks noGrp="1"/>
          </p:cNvSpPr>
          <p:nvPr>
            <p:ph/>
          </p:nvPr>
        </p:nvSpPr>
        <p:spPr>
          <a:xfrm>
            <a:off x="609603" y="274640"/>
            <a:ext cx="10972800" cy="5851529"/>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txBox="1">
            <a:spLocks noGrp="1"/>
          </p:cNvSpPr>
          <p:nvPr>
            <p:ph type="dt" sz="half" idx="7"/>
          </p:nvPr>
        </p:nvSpPr>
        <p:spPr/>
        <p:txBody>
          <a:bodyPr/>
          <a:lstStyle>
            <a:lvl1pPr>
              <a:defRPr/>
            </a:lvl1pPr>
          </a:lstStyle>
          <a:p>
            <a:pPr lvl="0"/>
            <a:endParaRPr lang="it-IT"/>
          </a:p>
        </p:txBody>
      </p:sp>
      <p:sp>
        <p:nvSpPr>
          <p:cNvPr id="4" name="Rectangle 5"/>
          <p:cNvSpPr txBox="1">
            <a:spLocks noGrp="1"/>
          </p:cNvSpPr>
          <p:nvPr>
            <p:ph type="ftr" sz="quarter" idx="9"/>
          </p:nvPr>
        </p:nvSpPr>
        <p:spPr/>
        <p:txBody>
          <a:bodyPr/>
          <a:lstStyle>
            <a:lvl1pPr>
              <a:defRPr/>
            </a:lvl1pPr>
          </a:lstStyle>
          <a:p>
            <a:pPr lvl="0"/>
            <a:endParaRPr lang="it-IT"/>
          </a:p>
        </p:txBody>
      </p:sp>
      <p:sp>
        <p:nvSpPr>
          <p:cNvPr id="5" name="Rectangle 6"/>
          <p:cNvSpPr txBox="1">
            <a:spLocks noGrp="1"/>
          </p:cNvSpPr>
          <p:nvPr>
            <p:ph type="sldNum" sz="quarter" idx="8"/>
          </p:nvPr>
        </p:nvSpPr>
        <p:spPr/>
        <p:txBody>
          <a:bodyPr/>
          <a:lstStyle>
            <a:lvl1pPr>
              <a:defRPr/>
            </a:lvl1pPr>
          </a:lstStyle>
          <a:p>
            <a:pPr lvl="0"/>
            <a:fld id="{141AEE9D-E4DC-4928-A13C-824C02D7022F}" type="slidenum">
              <a:t>‹N›</a:t>
            </a:fld>
            <a:endParaRPr lang="it-IT"/>
          </a:p>
        </p:txBody>
      </p:sp>
    </p:spTree>
    <p:extLst>
      <p:ext uri="{BB962C8B-B14F-4D97-AF65-F5344CB8AC3E}">
        <p14:creationId xmlns:p14="http://schemas.microsoft.com/office/powerpoint/2010/main" val="3258584115"/>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abella 2"/>
          <p:cNvSpPr txBox="1">
            <a:spLocks noGrp="1"/>
          </p:cNvSpPr>
          <p:nvPr>
            <p:ph type="tbl" idx="1"/>
          </p:nvPr>
        </p:nvSpPr>
        <p:spPr/>
        <p:txBody>
          <a:bodyPr/>
          <a:lstStyle>
            <a:lvl1pPr>
              <a:defRPr/>
            </a:lvl1pPr>
          </a:lstStyle>
          <a:p>
            <a:pPr lvl="0"/>
            <a:endParaRPr lang="it-IT"/>
          </a:p>
        </p:txBody>
      </p:sp>
      <p:sp>
        <p:nvSpPr>
          <p:cNvPr id="4" name="Rectangle 4"/>
          <p:cNvSpPr txBox="1">
            <a:spLocks noGrp="1"/>
          </p:cNvSpPr>
          <p:nvPr>
            <p:ph type="dt" sz="half" idx="7"/>
          </p:nvPr>
        </p:nvSpPr>
        <p:spPr/>
        <p:txBody>
          <a:bodyPr/>
          <a:lstStyle>
            <a:lvl1pPr>
              <a:defRPr/>
            </a:lvl1pPr>
          </a:lstStyle>
          <a:p>
            <a:pPr lvl="0"/>
            <a:endParaRPr lang="it-IT"/>
          </a:p>
        </p:txBody>
      </p:sp>
      <p:sp>
        <p:nvSpPr>
          <p:cNvPr id="5" name="Rectangle 5"/>
          <p:cNvSpPr txBox="1">
            <a:spLocks noGrp="1"/>
          </p:cNvSpPr>
          <p:nvPr>
            <p:ph type="ftr" sz="quarter" idx="9"/>
          </p:nvPr>
        </p:nvSpPr>
        <p:spPr/>
        <p:txBody>
          <a:bodyPr/>
          <a:lstStyle>
            <a:lvl1pPr>
              <a:defRPr/>
            </a:lvl1pPr>
          </a:lstStyle>
          <a:p>
            <a:pPr lvl="0"/>
            <a:endParaRPr lang="it-IT"/>
          </a:p>
        </p:txBody>
      </p:sp>
      <p:sp>
        <p:nvSpPr>
          <p:cNvPr id="6" name="Rectangle 6"/>
          <p:cNvSpPr txBox="1">
            <a:spLocks noGrp="1"/>
          </p:cNvSpPr>
          <p:nvPr>
            <p:ph type="sldNum" sz="quarter" idx="8"/>
          </p:nvPr>
        </p:nvSpPr>
        <p:spPr/>
        <p:txBody>
          <a:bodyPr/>
          <a:lstStyle>
            <a:lvl1pPr>
              <a:defRPr/>
            </a:lvl1pPr>
          </a:lstStyle>
          <a:p>
            <a:pPr lvl="0"/>
            <a:fld id="{5E7955F8-D8D6-4C8C-A50F-8AD019EEF522}" type="slidenum">
              <a:t>‹N›</a:t>
            </a:fld>
            <a:endParaRPr lang="it-IT"/>
          </a:p>
        </p:txBody>
      </p:sp>
    </p:spTree>
    <p:extLst>
      <p:ext uri="{BB962C8B-B14F-4D97-AF65-F5344CB8AC3E}">
        <p14:creationId xmlns:p14="http://schemas.microsoft.com/office/powerpoint/2010/main" val="2651597138"/>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218599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218599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609603" y="3938585"/>
            <a:ext cx="5384801" cy="218757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txBox="1">
            <a:spLocks noGrp="1"/>
          </p:cNvSpPr>
          <p:nvPr>
            <p:ph idx="4"/>
          </p:nvPr>
        </p:nvSpPr>
        <p:spPr>
          <a:xfrm>
            <a:off x="6197602" y="3938585"/>
            <a:ext cx="5384801" cy="218757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txBox="1">
            <a:spLocks noGrp="1"/>
          </p:cNvSpPr>
          <p:nvPr>
            <p:ph type="dt" sz="half" idx="7"/>
          </p:nvPr>
        </p:nvSpPr>
        <p:spPr/>
        <p:txBody>
          <a:bodyPr/>
          <a:lstStyle>
            <a:lvl1pPr>
              <a:defRPr/>
            </a:lvl1pPr>
          </a:lstStyle>
          <a:p>
            <a:pPr lvl="0"/>
            <a:endParaRPr lang="it-IT"/>
          </a:p>
        </p:txBody>
      </p:sp>
      <p:sp>
        <p:nvSpPr>
          <p:cNvPr id="8" name="Rectangle 5"/>
          <p:cNvSpPr txBox="1">
            <a:spLocks noGrp="1"/>
          </p:cNvSpPr>
          <p:nvPr>
            <p:ph type="ftr" sz="quarter" idx="9"/>
          </p:nvPr>
        </p:nvSpPr>
        <p:spPr/>
        <p:txBody>
          <a:bodyPr/>
          <a:lstStyle>
            <a:lvl1pPr>
              <a:defRPr/>
            </a:lvl1pPr>
          </a:lstStyle>
          <a:p>
            <a:pPr lvl="0"/>
            <a:endParaRPr lang="it-IT"/>
          </a:p>
        </p:txBody>
      </p:sp>
      <p:sp>
        <p:nvSpPr>
          <p:cNvPr id="9" name="Rectangle 6"/>
          <p:cNvSpPr txBox="1">
            <a:spLocks noGrp="1"/>
          </p:cNvSpPr>
          <p:nvPr>
            <p:ph type="sldNum" sz="quarter" idx="8"/>
          </p:nvPr>
        </p:nvSpPr>
        <p:spPr/>
        <p:txBody>
          <a:bodyPr/>
          <a:lstStyle>
            <a:lvl1pPr>
              <a:defRPr/>
            </a:lvl1pPr>
          </a:lstStyle>
          <a:p>
            <a:pPr lvl="0"/>
            <a:fld id="{3B324AB5-13BD-4095-AB5F-12700E32D439}" type="slidenum">
              <a:t>‹N›</a:t>
            </a:fld>
            <a:endParaRPr lang="it-IT"/>
          </a:p>
        </p:txBody>
      </p:sp>
    </p:spTree>
    <p:extLst>
      <p:ext uri="{BB962C8B-B14F-4D97-AF65-F5344CB8AC3E}">
        <p14:creationId xmlns:p14="http://schemas.microsoft.com/office/powerpoint/2010/main" val="2557910115"/>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17A354A0-D358-42F5-B320-2FE5C82675FB}"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0FCBCB7-DF91-491A-AF2D-972C7C7311C2}"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464575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FE99EE3D-76BE-4E12-ACC1-1265BB92FC82}" type="slidenum">
              <a:t>‹N›</a:t>
            </a:fld>
            <a:endParaRPr lang="it-IT"/>
          </a:p>
        </p:txBody>
      </p:sp>
      <p:sp>
        <p:nvSpPr>
          <p:cNvPr id="7" name="Rettangolo 6"/>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327294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B81026F7-745F-4395-8A85-E1493CED51E9}" type="slidenum">
              <a:t>‹N›</a:t>
            </a:fld>
            <a:endParaRPr lang="it-IT"/>
          </a:p>
        </p:txBody>
      </p:sp>
    </p:spTree>
    <p:extLst>
      <p:ext uri="{BB962C8B-B14F-4D97-AF65-F5344CB8AC3E}">
        <p14:creationId xmlns:p14="http://schemas.microsoft.com/office/powerpoint/2010/main" val="295926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724903" y="365129"/>
            <a:ext cx="2628899" cy="5811834"/>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291F6631-AE5B-4DF3-87BD-E1A149157CD5}"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8C4EC6E-A998-484C-B59F-E8B978B8502A}" type="slidenum">
              <a:t>‹N›</a:t>
            </a:fld>
            <a:endParaRPr lang="it-IT"/>
          </a:p>
        </p:txBody>
      </p:sp>
    </p:spTree>
    <p:extLst>
      <p:ext uri="{BB962C8B-B14F-4D97-AF65-F5344CB8AC3E}">
        <p14:creationId xmlns:p14="http://schemas.microsoft.com/office/powerpoint/2010/main" val="210018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37574EDA-61D7-48A7-83F0-64B8D6DB9A50}" type="slidenum">
              <a:t>‹N›</a:t>
            </a:fld>
            <a:endParaRPr lang="it-IT"/>
          </a:p>
        </p:txBody>
      </p:sp>
    </p:spTree>
    <p:extLst>
      <p:ext uri="{BB962C8B-B14F-4D97-AF65-F5344CB8AC3E}">
        <p14:creationId xmlns:p14="http://schemas.microsoft.com/office/powerpoint/2010/main" val="19813134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1CD9B0E5-A679-45B1-917A-006AAC01BAA8}" type="slidenum">
              <a:t>‹N›</a:t>
            </a:fld>
            <a:endParaRPr lang="it-IT"/>
          </a:p>
        </p:txBody>
      </p:sp>
    </p:spTree>
    <p:extLst>
      <p:ext uri="{BB962C8B-B14F-4D97-AF65-F5344CB8AC3E}">
        <p14:creationId xmlns:p14="http://schemas.microsoft.com/office/powerpoint/2010/main" val="40211052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3164E510-D709-4604-B3FA-01357C5A9C1A}" type="slidenum">
              <a:t>‹N›</a:t>
            </a:fld>
            <a:endParaRPr lang="it-IT"/>
          </a:p>
        </p:txBody>
      </p:sp>
    </p:spTree>
    <p:extLst>
      <p:ext uri="{BB962C8B-B14F-4D97-AF65-F5344CB8AC3E}">
        <p14:creationId xmlns:p14="http://schemas.microsoft.com/office/powerpoint/2010/main" val="3835083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B2808FB5-F2D8-4478-A527-D9FE4D398094}"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FCB5EBA4-45C6-4DB7-9BAB-B04A3A75DBF5}" type="slidenum">
              <a:t>‹N›</a:t>
            </a:fld>
            <a:endParaRPr lang="it-IT"/>
          </a:p>
        </p:txBody>
      </p:sp>
    </p:spTree>
    <p:extLst>
      <p:ext uri="{BB962C8B-B14F-4D97-AF65-F5344CB8AC3E}">
        <p14:creationId xmlns:p14="http://schemas.microsoft.com/office/powerpoint/2010/main" val="1948690811"/>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3B1B9E13-A7BD-4750-8561-F9117675B527}" type="slidenum">
              <a:t>‹N›</a:t>
            </a:fld>
            <a:endParaRPr lang="it-IT"/>
          </a:p>
        </p:txBody>
      </p:sp>
    </p:spTree>
    <p:extLst>
      <p:ext uri="{BB962C8B-B14F-4D97-AF65-F5344CB8AC3E}">
        <p14:creationId xmlns:p14="http://schemas.microsoft.com/office/powerpoint/2010/main" val="12422124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31823141-5325-400C-BA96-23ED7F8D034D}" type="slidenum">
              <a:t>‹N›</a:t>
            </a:fld>
            <a:endParaRPr lang="it-IT"/>
          </a:p>
        </p:txBody>
      </p:sp>
    </p:spTree>
    <p:extLst>
      <p:ext uri="{BB962C8B-B14F-4D97-AF65-F5344CB8AC3E}">
        <p14:creationId xmlns:p14="http://schemas.microsoft.com/office/powerpoint/2010/main" val="1376488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90F49283-7612-411A-B4E6-1DD1C7827A56}" type="slidenum">
              <a:t>‹N›</a:t>
            </a:fld>
            <a:endParaRPr lang="it-IT"/>
          </a:p>
        </p:txBody>
      </p:sp>
    </p:spTree>
    <p:extLst>
      <p:ext uri="{BB962C8B-B14F-4D97-AF65-F5344CB8AC3E}">
        <p14:creationId xmlns:p14="http://schemas.microsoft.com/office/powerpoint/2010/main" val="2503723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DE4D84BE-74AE-4FC8-AEFA-278A060AE0CF}" type="slidenum">
              <a:t>‹N›</a:t>
            </a:fld>
            <a:endParaRPr lang="it-IT"/>
          </a:p>
        </p:txBody>
      </p:sp>
    </p:spTree>
    <p:extLst>
      <p:ext uri="{BB962C8B-B14F-4D97-AF65-F5344CB8AC3E}">
        <p14:creationId xmlns:p14="http://schemas.microsoft.com/office/powerpoint/2010/main" val="34062019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36668725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3021757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35853C62-6081-4C11-B52B-3F9692D668C1}"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900872B2-2C05-465E-AAB2-578F1D4C58DB}"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3249399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07CFF57F-24A3-4155-91CF-2116FDFAA2E6}"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4328EF3E-9A65-487D-86B3-00492B0F58AF}"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36894520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59D68A19-29F7-45C1-911D-D73B4A3CC093}" type="slidenum">
              <a:t>‹N›</a:t>
            </a:fld>
            <a:endParaRPr lang="it-IT"/>
          </a:p>
        </p:txBody>
      </p:sp>
      <p:sp>
        <p:nvSpPr>
          <p:cNvPr id="7" name="Rettangolo 6"/>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08799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283A0A39-AD6C-4DBC-A9B8-B282C68F168D}" type="slidenum">
              <a:t>‹N›</a:t>
            </a:fld>
            <a:endParaRPr lang="it-IT"/>
          </a:p>
        </p:txBody>
      </p:sp>
    </p:spTree>
    <p:extLst>
      <p:ext uri="{BB962C8B-B14F-4D97-AF65-F5344CB8AC3E}">
        <p14:creationId xmlns:p14="http://schemas.microsoft.com/office/powerpoint/2010/main" val="14242794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27152777-F559-4E41-97A5-A50CBFAE6ACA}" type="slidenum">
              <a:t>‹N›</a:t>
            </a:fld>
            <a:endParaRPr lang="it-IT"/>
          </a:p>
        </p:txBody>
      </p:sp>
    </p:spTree>
    <p:extLst>
      <p:ext uri="{BB962C8B-B14F-4D97-AF65-F5344CB8AC3E}">
        <p14:creationId xmlns:p14="http://schemas.microsoft.com/office/powerpoint/2010/main" val="32474820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C5C4F534-E904-49F9-88A2-308A24261CBF}" type="slidenum">
              <a:t>‹N›</a:t>
            </a:fld>
            <a:endParaRPr lang="it-IT"/>
          </a:p>
        </p:txBody>
      </p:sp>
    </p:spTree>
    <p:extLst>
      <p:ext uri="{BB962C8B-B14F-4D97-AF65-F5344CB8AC3E}">
        <p14:creationId xmlns:p14="http://schemas.microsoft.com/office/powerpoint/2010/main" val="12302167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02073960-BD6F-40F8-AB79-FA8BE566843E}" type="slidenum">
              <a:t>‹N›</a:t>
            </a:fld>
            <a:endParaRPr lang="it-IT"/>
          </a:p>
        </p:txBody>
      </p:sp>
    </p:spTree>
    <p:extLst>
      <p:ext uri="{BB962C8B-B14F-4D97-AF65-F5344CB8AC3E}">
        <p14:creationId xmlns:p14="http://schemas.microsoft.com/office/powerpoint/2010/main" val="24371421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9B98C144-0AEC-4D8D-99DB-3067837CA0EE}"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4958D20F-CCF8-40F9-820E-26EF856316D2}" type="slidenum">
              <a:t>‹N›</a:t>
            </a:fld>
            <a:endParaRPr lang="it-IT"/>
          </a:p>
        </p:txBody>
      </p:sp>
    </p:spTree>
    <p:extLst>
      <p:ext uri="{BB962C8B-B14F-4D97-AF65-F5344CB8AC3E}">
        <p14:creationId xmlns:p14="http://schemas.microsoft.com/office/powerpoint/2010/main" val="1835906516"/>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5E770663-F6E9-4964-9055-B7F567061C33}" type="slidenum">
              <a:t>‹N›</a:t>
            </a:fld>
            <a:endParaRPr lang="it-IT"/>
          </a:p>
        </p:txBody>
      </p:sp>
    </p:spTree>
    <p:extLst>
      <p:ext uri="{BB962C8B-B14F-4D97-AF65-F5344CB8AC3E}">
        <p14:creationId xmlns:p14="http://schemas.microsoft.com/office/powerpoint/2010/main" val="22642609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B0C9D87A-B871-4E5C-A8AE-002C95ECC113}" type="slidenum">
              <a:t>‹N›</a:t>
            </a:fld>
            <a:endParaRPr lang="it-IT"/>
          </a:p>
        </p:txBody>
      </p:sp>
    </p:spTree>
    <p:extLst>
      <p:ext uri="{BB962C8B-B14F-4D97-AF65-F5344CB8AC3E}">
        <p14:creationId xmlns:p14="http://schemas.microsoft.com/office/powerpoint/2010/main" val="36101458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14A55673-C8CF-4BCE-A938-E0C7E829FCC9}" type="slidenum">
              <a:t>‹N›</a:t>
            </a:fld>
            <a:endParaRPr lang="it-IT"/>
          </a:p>
        </p:txBody>
      </p:sp>
    </p:spTree>
    <p:extLst>
      <p:ext uri="{BB962C8B-B14F-4D97-AF65-F5344CB8AC3E}">
        <p14:creationId xmlns:p14="http://schemas.microsoft.com/office/powerpoint/2010/main" val="1185424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0528923A-4245-4D7E-90E1-AC24B7F36FA3}"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729227721"/>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E212EEB9-4D53-401E-A12A-6192BDBA1C9A}" type="slidenum">
              <a:t>‹N›</a:t>
            </a:fld>
            <a:endParaRPr lang="it-IT"/>
          </a:p>
        </p:txBody>
      </p:sp>
    </p:spTree>
    <p:extLst>
      <p:ext uri="{BB962C8B-B14F-4D97-AF65-F5344CB8AC3E}">
        <p14:creationId xmlns:p14="http://schemas.microsoft.com/office/powerpoint/2010/main" val="28536876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35532378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17314594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9005CD0B-B3D9-4F89-A5DE-CABDF12A2A47}"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1F6ECF64-BDE1-4BEE-BB41-514452D352CB}"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14384916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F498D2C7-4FA3-4ED7-873F-7A821EE208FC}" type="slidenum">
              <a:t>‹N›</a:t>
            </a:fld>
            <a:endParaRPr lang="it-IT"/>
          </a:p>
        </p:txBody>
      </p:sp>
      <p:sp>
        <p:nvSpPr>
          <p:cNvPr id="7" name="Rettangolo 6"/>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173913167"/>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31630066-44C0-449A-9513-2A78A20B5873}" type="slidenum">
              <a:t>‹N›</a:t>
            </a:fld>
            <a:endParaRPr lang="it-IT"/>
          </a:p>
        </p:txBody>
      </p:sp>
    </p:spTree>
    <p:extLst>
      <p:ext uri="{BB962C8B-B14F-4D97-AF65-F5344CB8AC3E}">
        <p14:creationId xmlns:p14="http://schemas.microsoft.com/office/powerpoint/2010/main" val="41377793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003DFC32-031D-4462-8F94-61F758BE91E2}" type="slidenum">
              <a:t>‹N›</a:t>
            </a:fld>
            <a:endParaRPr lang="it-IT"/>
          </a:p>
        </p:txBody>
      </p:sp>
    </p:spTree>
    <p:extLst>
      <p:ext uri="{BB962C8B-B14F-4D97-AF65-F5344CB8AC3E}">
        <p14:creationId xmlns:p14="http://schemas.microsoft.com/office/powerpoint/2010/main" val="2643152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00EAEEE2-F6F1-489F-B8F0-C86488119E35}" type="slidenum">
              <a:t>‹N›</a:t>
            </a:fld>
            <a:endParaRPr lang="it-IT"/>
          </a:p>
        </p:txBody>
      </p:sp>
    </p:spTree>
    <p:extLst>
      <p:ext uri="{BB962C8B-B14F-4D97-AF65-F5344CB8AC3E}">
        <p14:creationId xmlns:p14="http://schemas.microsoft.com/office/powerpoint/2010/main" val="739819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B1E6AF18-8B21-4CE2-9006-F8371430200E}" type="slidenum">
              <a:t>‹N›</a:t>
            </a:fld>
            <a:endParaRPr lang="it-IT"/>
          </a:p>
        </p:txBody>
      </p:sp>
    </p:spTree>
    <p:extLst>
      <p:ext uri="{BB962C8B-B14F-4D97-AF65-F5344CB8AC3E}">
        <p14:creationId xmlns:p14="http://schemas.microsoft.com/office/powerpoint/2010/main" val="22605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7CDEEFD7-9BEE-4B11-BACC-B39F819FF31D}"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40711F41-23A5-47B1-8B76-364CF20B624C}" type="slidenum">
              <a:t>‹N›</a:t>
            </a:fld>
            <a:endParaRPr lang="it-IT"/>
          </a:p>
        </p:txBody>
      </p:sp>
    </p:spTree>
    <p:extLst>
      <p:ext uri="{BB962C8B-B14F-4D97-AF65-F5344CB8AC3E}">
        <p14:creationId xmlns:p14="http://schemas.microsoft.com/office/powerpoint/2010/main" val="25977841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E29FB38F-CBB4-47EE-B03F-56F0554C9AC8}" type="slidenum">
              <a:t>‹N›</a:t>
            </a:fld>
            <a:endParaRPr lang="it-IT"/>
          </a:p>
        </p:txBody>
      </p:sp>
    </p:spTree>
    <p:extLst>
      <p:ext uri="{BB962C8B-B14F-4D97-AF65-F5344CB8AC3E}">
        <p14:creationId xmlns:p14="http://schemas.microsoft.com/office/powerpoint/2010/main" val="30580455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AFD07F17-EFF6-4D8E-ACD7-E2A078B18E73}" type="slidenum">
              <a:t>‹N›</a:t>
            </a:fld>
            <a:endParaRPr lang="it-IT"/>
          </a:p>
        </p:txBody>
      </p:sp>
    </p:spTree>
    <p:extLst>
      <p:ext uri="{BB962C8B-B14F-4D97-AF65-F5344CB8AC3E}">
        <p14:creationId xmlns:p14="http://schemas.microsoft.com/office/powerpoint/2010/main" val="17098096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D060D914-F976-4964-86D8-AD976D75F6B8}" type="slidenum">
              <a:t>‹N›</a:t>
            </a:fld>
            <a:endParaRPr lang="it-IT"/>
          </a:p>
        </p:txBody>
      </p:sp>
    </p:spTree>
    <p:extLst>
      <p:ext uri="{BB962C8B-B14F-4D97-AF65-F5344CB8AC3E}">
        <p14:creationId xmlns:p14="http://schemas.microsoft.com/office/powerpoint/2010/main" val="34548154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7BCCFD23-150D-4C0B-A218-465F1DD12360}" type="slidenum">
              <a:t>‹N›</a:t>
            </a:fld>
            <a:endParaRPr lang="it-IT"/>
          </a:p>
        </p:txBody>
      </p:sp>
    </p:spTree>
    <p:extLst>
      <p:ext uri="{BB962C8B-B14F-4D97-AF65-F5344CB8AC3E}">
        <p14:creationId xmlns:p14="http://schemas.microsoft.com/office/powerpoint/2010/main" val="1060963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C139DBC7-EEF4-4E1C-B9A6-8C93DB1ACB2F}" type="slidenum">
              <a:t>‹N›</a:t>
            </a:fld>
            <a:endParaRPr lang="it-IT"/>
          </a:p>
        </p:txBody>
      </p:sp>
    </p:spTree>
    <p:extLst>
      <p:ext uri="{BB962C8B-B14F-4D97-AF65-F5344CB8AC3E}">
        <p14:creationId xmlns:p14="http://schemas.microsoft.com/office/powerpoint/2010/main" val="17578845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37786133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10" y="6362696"/>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3960305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527051" y="1700216"/>
            <a:ext cx="9042400" cy="1558925"/>
          </a:xfrm>
        </p:spPr>
        <p:txBody>
          <a:bodyPr/>
          <a:lstStyle>
            <a:lvl1pPr algn="r">
              <a:defRPr sz="3300">
                <a:solidFill>
                  <a:schemeClr val="bg2">
                    <a:lumMod val="50000"/>
                  </a:schemeClr>
                </a:solidFill>
                <a:latin typeface="Century Gothic" charset="0"/>
                <a:ea typeface="Century Gothic" charset="0"/>
                <a:cs typeface="Century Gothic" charset="0"/>
              </a:defRPr>
            </a:lvl1pPr>
          </a:lstStyle>
          <a:p>
            <a:r>
              <a:rPr lang="it-IT"/>
              <a:t>Fare clic per modificare stile</a:t>
            </a:r>
          </a:p>
        </p:txBody>
      </p:sp>
      <p:sp>
        <p:nvSpPr>
          <p:cNvPr id="7172" name="Rectangle 4"/>
          <p:cNvSpPr>
            <a:spLocks noGrp="1" noChangeArrowheads="1"/>
          </p:cNvSpPr>
          <p:nvPr>
            <p:ph type="subTitle" idx="1"/>
          </p:nvPr>
        </p:nvSpPr>
        <p:spPr>
          <a:xfrm>
            <a:off x="1132417" y="3716338"/>
            <a:ext cx="8331200" cy="2362200"/>
          </a:xfrm>
        </p:spPr>
        <p:txBody>
          <a:bodyPr/>
          <a:lstStyle>
            <a:lvl1pPr marL="0" indent="0" algn="ctr">
              <a:buFont typeface="Wingdings" charset="2"/>
              <a:buNone/>
              <a:defRPr sz="2800">
                <a:solidFill>
                  <a:schemeClr val="bg2">
                    <a:lumMod val="75000"/>
                  </a:schemeClr>
                </a:solidFill>
                <a:latin typeface="Century Gothic" charset="0"/>
                <a:ea typeface="Century Gothic" charset="0"/>
                <a:cs typeface="Century Gothic" charset="0"/>
              </a:defRPr>
            </a:lvl1pPr>
          </a:lstStyle>
          <a:p>
            <a:r>
              <a:rPr lang="it-IT" dirty="0"/>
              <a:t>Fare clic per modificare lo stile del sottotitolo dello schema</a:t>
            </a:r>
          </a:p>
        </p:txBody>
      </p:sp>
      <p:pic>
        <p:nvPicPr>
          <p:cNvPr id="12" name="Immagine 8" descr="bmi logo 4.png"/>
          <p:cNvPicPr>
            <a:picLocks noChangeAspect="1"/>
          </p:cNvPicPr>
          <p:nvPr userDrawn="1"/>
        </p:nvPicPr>
        <p:blipFill>
          <a:blip r:embed="rId2" cstate="print"/>
          <a:stretch>
            <a:fillRect/>
          </a:stretch>
        </p:blipFill>
        <p:spPr>
          <a:xfrm>
            <a:off x="500547" y="5730754"/>
            <a:ext cx="2173191" cy="936104"/>
          </a:xfrm>
          <a:prstGeom prst="rect">
            <a:avLst/>
          </a:prstGeom>
        </p:spPr>
      </p:pic>
      <p:pic>
        <p:nvPicPr>
          <p:cNvPr id="14" name="Immagine 6" descr="cht_logo_trasparente.png"/>
          <p:cNvPicPr>
            <a:picLocks noChangeAspect="1"/>
          </p:cNvPicPr>
          <p:nvPr userDrawn="1"/>
        </p:nvPicPr>
        <p:blipFill>
          <a:blip r:embed="rId3" cstate="print"/>
          <a:stretch>
            <a:fillRect/>
          </a:stretch>
        </p:blipFill>
        <p:spPr>
          <a:xfrm>
            <a:off x="9192006" y="5611552"/>
            <a:ext cx="2784309" cy="1174508"/>
          </a:xfrm>
          <a:prstGeom prst="rect">
            <a:avLst/>
          </a:prstGeom>
        </p:spPr>
      </p:pic>
    </p:spTree>
    <p:extLst>
      <p:ext uri="{BB962C8B-B14F-4D97-AF65-F5344CB8AC3E}">
        <p14:creationId xmlns:p14="http://schemas.microsoft.com/office/powerpoint/2010/main" val="1137344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38064307-388F-284E-8BAF-B96490AA6ADD}"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9134776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EA89E096-FF00-304B-892A-D6337B7AAE51}"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8528880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6"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27869EE2-D8EA-FE40-BA4D-EAECFDDF6E11}"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783580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8573811B-D55D-4E1B-A12A-EB2967641D55}" type="slidenum">
              <a:t>‹N›</a:t>
            </a:fld>
            <a:endParaRPr lang="it-IT"/>
          </a:p>
        </p:txBody>
      </p:sp>
    </p:spTree>
    <p:extLst>
      <p:ext uri="{BB962C8B-B14F-4D97-AF65-F5344CB8AC3E}">
        <p14:creationId xmlns:p14="http://schemas.microsoft.com/office/powerpoint/2010/main" val="33995038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8"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9"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DC914E0D-C859-0249-A6CC-5BCE272CDF77}"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7850875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4"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5"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942A7087-AE9E-7143-9782-7D0E707D2667}"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15578742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3"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4"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1CC7B02A-C7C8-CD4F-B710-7BFB9C0C3375}"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0355225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6"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342122F0-E3B0-4346-8B76-043E502C715B}"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654897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6"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1EDA3C91-76F6-4247-BD74-B6921DDBCFBE}"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7335442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0797165D-5719-5D4A-80BA-11F16058698C}"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874739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115891"/>
            <a:ext cx="2743200" cy="6015037"/>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115891"/>
            <a:ext cx="8026400" cy="601503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6FCE9B7C-CF95-FC4E-B814-D8AC652F1A21}"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0366838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2_Titolo e contenuto">
    <p:spTree>
      <p:nvGrpSpPr>
        <p:cNvPr id="1" name=""/>
        <p:cNvGrpSpPr/>
        <p:nvPr/>
      </p:nvGrpSpPr>
      <p:grpSpPr>
        <a:xfrm>
          <a:off x="0" y="0"/>
          <a:ext cx="0" cy="0"/>
          <a:chOff x="0" y="0"/>
          <a:chExt cx="0" cy="0"/>
        </a:xfrm>
      </p:grpSpPr>
      <p:sp>
        <p:nvSpPr>
          <p:cNvPr id="7" name="Rettangolo 6"/>
          <p:cNvSpPr/>
          <p:nvPr userDrawn="1"/>
        </p:nvSpPr>
        <p:spPr>
          <a:xfrm>
            <a:off x="571463" y="285728"/>
            <a:ext cx="10763325" cy="500066"/>
          </a:xfrm>
          <a:prstGeom prst="rect">
            <a:avLst/>
          </a:prstGeom>
          <a:solidFill>
            <a:srgbClr val="B2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0" i="1" u="none" strike="noStrike" kern="1200" cap="none" spc="0" normalizeH="0" baseline="0" noProof="0">
              <a:ln>
                <a:noFill/>
              </a:ln>
              <a:solidFill>
                <a:srgbClr val="FFFFFF"/>
              </a:solidFill>
              <a:effectLst/>
              <a:uLnTx/>
              <a:uFillTx/>
              <a:latin typeface="Arial"/>
              <a:ea typeface="+mn-ea"/>
              <a:cs typeface="+mn-cs"/>
            </a:endParaRPr>
          </a:p>
        </p:txBody>
      </p:sp>
      <p:sp>
        <p:nvSpPr>
          <p:cNvPr id="2" name="Titolo 1"/>
          <p:cNvSpPr>
            <a:spLocks noGrp="1"/>
          </p:cNvSpPr>
          <p:nvPr>
            <p:ph type="title" hasCustomPrompt="1"/>
          </p:nvPr>
        </p:nvSpPr>
        <p:spPr>
          <a:xfrm>
            <a:off x="571461" y="285728"/>
            <a:ext cx="10725187" cy="511156"/>
          </a:xfrm>
        </p:spPr>
        <p:txBody>
          <a:bodyPr/>
          <a:lstStyle>
            <a:lvl1pPr>
              <a:defRPr>
                <a:solidFill>
                  <a:srgbClr val="245794"/>
                </a:solidFill>
              </a:defRPr>
            </a:lvl1pPr>
          </a:lstStyle>
          <a:p>
            <a:r>
              <a:rPr lang="it-IT" dirty="0"/>
              <a:t>titolo</a:t>
            </a:r>
          </a:p>
        </p:txBody>
      </p:sp>
      <p:sp>
        <p:nvSpPr>
          <p:cNvPr id="3" name="Segnaposto contenuto 2"/>
          <p:cNvSpPr>
            <a:spLocks noGrp="1"/>
          </p:cNvSpPr>
          <p:nvPr>
            <p:ph idx="1"/>
          </p:nvPr>
        </p:nvSpPr>
        <p:spPr>
          <a:xfrm>
            <a:off x="609601" y="928670"/>
            <a:ext cx="10725187" cy="557216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5" name="Segnaposto testo 14"/>
          <p:cNvSpPr>
            <a:spLocks noGrp="1"/>
          </p:cNvSpPr>
          <p:nvPr>
            <p:ph type="body" sz="quarter" idx="10" hasCustomPrompt="1"/>
          </p:nvPr>
        </p:nvSpPr>
        <p:spPr>
          <a:xfrm>
            <a:off x="11620541" y="285728"/>
            <a:ext cx="666713" cy="6572272"/>
          </a:xfrm>
        </p:spPr>
        <p:txBody>
          <a:bodyPr vert="vert"/>
          <a:lstStyle>
            <a:lvl1pPr>
              <a:buNone/>
              <a:defRPr>
                <a:solidFill>
                  <a:schemeClr val="bg1"/>
                </a:solidFill>
              </a:defRPr>
            </a:lvl1pPr>
          </a:lstStyle>
          <a:p>
            <a:pPr lvl="0"/>
            <a:r>
              <a:rPr lang="it-IT" dirty="0"/>
              <a:t>sezione</a:t>
            </a:r>
          </a:p>
        </p:txBody>
      </p:sp>
    </p:spTree>
    <p:extLst>
      <p:ext uri="{BB962C8B-B14F-4D97-AF65-F5344CB8AC3E}">
        <p14:creationId xmlns:p14="http://schemas.microsoft.com/office/powerpoint/2010/main" val="2510285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88AA"/>
              </a:buClr>
              <a:defRPr>
                <a:solidFill>
                  <a:srgbClr val="2F4F67"/>
                </a:solidFill>
                <a:latin typeface="Ubuntu Light" pitchFamily="34" charset="0"/>
                <a:cs typeface="Arial" pitchFamily="34" charset="0"/>
              </a:defRPr>
            </a:lvl1pPr>
            <a:lvl2pPr>
              <a:defRPr>
                <a:solidFill>
                  <a:srgbClr val="2F4F67"/>
                </a:solidFill>
                <a:latin typeface="Ubuntu Light" pitchFamily="34" charset="0"/>
                <a:cs typeface="Arial" pitchFamily="34" charset="0"/>
              </a:defRPr>
            </a:lvl2pPr>
            <a:lvl3pPr>
              <a:defRPr>
                <a:solidFill>
                  <a:srgbClr val="2F4F67"/>
                </a:solidFill>
                <a:latin typeface="Ubuntu Light" pitchFamily="34" charset="0"/>
                <a:cs typeface="Arial" pitchFamily="34" charset="0"/>
              </a:defRPr>
            </a:lvl3pPr>
            <a:lvl4pPr>
              <a:defRPr>
                <a:solidFill>
                  <a:srgbClr val="2F4F67"/>
                </a:solidFill>
                <a:latin typeface="Ubuntu Light" pitchFamily="34" charset="0"/>
                <a:cs typeface="Arial" pitchFamily="34" charset="0"/>
              </a:defRPr>
            </a:lvl4pPr>
            <a:lvl5pPr>
              <a:defRPr>
                <a:solidFill>
                  <a:srgbClr val="2F4F67"/>
                </a:solidFill>
                <a:latin typeface="Ubuntu Light"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6" name="Rectangle 15"/>
          <p:cNvSpPr/>
          <p:nvPr userDrawn="1"/>
        </p:nvSpPr>
        <p:spPr>
          <a:xfrm>
            <a:off x="3714733" y="6429396"/>
            <a:ext cx="8477267"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500" b="0" i="0" u="none" strike="noStrike" kern="1200" cap="none" spc="0" normalizeH="0" baseline="0" noProof="0" dirty="0">
              <a:ln>
                <a:noFill/>
              </a:ln>
              <a:solidFill>
                <a:srgbClr val="2F4F67"/>
              </a:solidFill>
              <a:effectLst/>
              <a:uLnTx/>
              <a:uFillTx/>
              <a:latin typeface="Ubuntu Light" pitchFamily="34" charset="0"/>
              <a:ea typeface="+mn-ea"/>
              <a:cs typeface="+mn-cs"/>
            </a:endParaRPr>
          </a:p>
        </p:txBody>
      </p:sp>
      <p:sp>
        <p:nvSpPr>
          <p:cNvPr id="8" name="Title Placeholder 1"/>
          <p:cNvSpPr>
            <a:spLocks noGrp="1"/>
          </p:cNvSpPr>
          <p:nvPr>
            <p:ph type="title" hasCustomPrompt="1"/>
          </p:nvPr>
        </p:nvSpPr>
        <p:spPr>
          <a:xfrm>
            <a:off x="928654" y="268476"/>
            <a:ext cx="10310884" cy="785818"/>
          </a:xfrm>
          <a:prstGeom prst="rect">
            <a:avLst/>
          </a:prstGeom>
          <a:noFill/>
        </p:spPr>
        <p:txBody>
          <a:bodyPr vert="horz" lIns="91440" tIns="45720" rIns="91440" bIns="45720" rtlCol="0" anchor="b" anchorCtr="0">
            <a:normAutofit/>
          </a:bodyPr>
          <a:lstStyle>
            <a:lvl1pPr>
              <a:defRPr>
                <a:solidFill>
                  <a:schemeClr val="bg1"/>
                </a:solidFill>
                <a:latin typeface="Ubuntu Light" pitchFamily="34" charset="0"/>
                <a:cs typeface="Arial" pitchFamily="34" charset="0"/>
              </a:defRPr>
            </a:lvl1pPr>
          </a:lstStyle>
          <a:p>
            <a:r>
              <a:rPr lang="en-US" dirty="0"/>
              <a:t>Click to edit Master title</a:t>
            </a:r>
            <a:endParaRPr lang="it-IT" dirty="0"/>
          </a:p>
        </p:txBody>
      </p:sp>
      <p:pic>
        <p:nvPicPr>
          <p:cNvPr id="11" name="Picture 2" descr="C:\Users\Ivan\Downloads\LogoEngenomeFinaleBig.png"/>
          <p:cNvPicPr>
            <a:picLocks noChangeAspect="1" noChangeArrowheads="1"/>
          </p:cNvPicPr>
          <p:nvPr userDrawn="1"/>
        </p:nvPicPr>
        <p:blipFill>
          <a:blip r:embed="rId2" cstate="print"/>
          <a:srcRect/>
          <a:stretch>
            <a:fillRect/>
          </a:stretch>
        </p:blipFill>
        <p:spPr bwMode="auto">
          <a:xfrm>
            <a:off x="8858272" y="6357958"/>
            <a:ext cx="3188097" cy="376372"/>
          </a:xfrm>
          <a:prstGeom prst="rect">
            <a:avLst/>
          </a:prstGeom>
          <a:noFill/>
          <a:ln w="9525">
            <a:noFill/>
            <a:miter lim="800000"/>
            <a:headEnd/>
            <a:tailEnd/>
          </a:ln>
        </p:spPr>
      </p:pic>
      <p:cxnSp>
        <p:nvCxnSpPr>
          <p:cNvPr id="13" name="Connettore 1 12"/>
          <p:cNvCxnSpPr/>
          <p:nvPr userDrawn="1"/>
        </p:nvCxnSpPr>
        <p:spPr>
          <a:xfrm rot="10800000">
            <a:off x="-79987" y="6545552"/>
            <a:ext cx="8976000" cy="0"/>
          </a:xfrm>
          <a:prstGeom prst="line">
            <a:avLst/>
          </a:prstGeom>
          <a:ln w="38100">
            <a:gradFill flip="none" rotWithShape="1">
              <a:gsLst>
                <a:gs pos="0">
                  <a:srgbClr val="1C948B"/>
                </a:gs>
                <a:gs pos="50000">
                  <a:srgbClr val="0088AA"/>
                </a:gs>
                <a:gs pos="100000">
                  <a:srgbClr val="2F4F67"/>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Rectangle 14"/>
          <p:cNvSpPr/>
          <p:nvPr userDrawn="1"/>
        </p:nvSpPr>
        <p:spPr>
          <a:xfrm>
            <a:off x="3119671" y="6429372"/>
            <a:ext cx="4309797"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it-IT" sz="1500" b="0" i="0" u="none" strike="noStrike" kern="1200" cap="none" spc="0" normalizeH="0" baseline="0" noProof="0" dirty="0">
              <a:ln>
                <a:noFill/>
              </a:ln>
              <a:solidFill>
                <a:srgbClr val="2F4F67"/>
              </a:solidFill>
              <a:effectLst/>
              <a:uLnTx/>
              <a:uFillTx/>
              <a:latin typeface="Ubuntu Light" pitchFamily="34" charset="0"/>
              <a:ea typeface="+mn-ea"/>
              <a:cs typeface="+mn-cs"/>
            </a:endParaRPr>
          </a:p>
        </p:txBody>
      </p:sp>
    </p:spTree>
    <p:extLst>
      <p:ext uri="{BB962C8B-B14F-4D97-AF65-F5344CB8AC3E}">
        <p14:creationId xmlns:p14="http://schemas.microsoft.com/office/powerpoint/2010/main" val="34469675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Layout personalizzato">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09600" y="395536"/>
            <a:ext cx="10972800" cy="873224"/>
          </a:xfrm>
          <a:prstGeom prst="rect">
            <a:avLst/>
          </a:prstGeom>
        </p:spPr>
        <p:txBody>
          <a:bodyPr rtlCol="0">
            <a:normAutofit/>
          </a:bodyPr>
          <a:lstStyle/>
          <a:p>
            <a:r>
              <a:rPr lang="it-IT" noProof="0"/>
              <a:t>Fare clic per modificare stile</a:t>
            </a:r>
            <a:endParaRPr lang="en-US" noProof="0"/>
          </a:p>
        </p:txBody>
      </p:sp>
      <p:sp>
        <p:nvSpPr>
          <p:cNvPr id="6" name="Text Placeholder 2"/>
          <p:cNvSpPr>
            <a:spLocks noGrp="1"/>
          </p:cNvSpPr>
          <p:nvPr>
            <p:ph type="body" idx="1"/>
          </p:nvPr>
        </p:nvSpPr>
        <p:spPr>
          <a:xfrm>
            <a:off x="609600" y="1268761"/>
            <a:ext cx="10972800" cy="4525963"/>
          </a:xfrm>
          <a:prstGeom prst="rect">
            <a:avLst/>
          </a:prstGeom>
        </p:spPr>
        <p:txBody>
          <a:bodyPr rtlCol="0">
            <a:normAutofit/>
          </a:bodyPr>
          <a:lstStyle>
            <a:lvl1pPr>
              <a:defRPr>
                <a:solidFill>
                  <a:schemeClr val="tx1">
                    <a:lumMod val="75000"/>
                    <a:lumOff val="25000"/>
                  </a:schemeClr>
                </a:solidFill>
              </a:defRPr>
            </a:lvl1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p:txBody>
      </p:sp>
      <p:sp>
        <p:nvSpPr>
          <p:cNvPr id="4" name="Slide Number Placeholder 4"/>
          <p:cNvSpPr>
            <a:spLocks noGrp="1"/>
          </p:cNvSpPr>
          <p:nvPr>
            <p:ph type="sldNum" sz="quarter" idx="10"/>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71A9876C-AF54-E847-9D0D-A429EB6F9E5F}" type="slidenum">
              <a:rPr lang="en-US" smtClean="0">
                <a:solidFill>
                  <a:srgbClr val="000000"/>
                </a:solidFill>
                <a:ea typeface="ＭＳ Ｐゴシック" charset="0"/>
              </a:rPr>
              <a:pPr fontAlgn="base">
                <a:spcBef>
                  <a:spcPct val="0"/>
                </a:spcBef>
                <a:spcAft>
                  <a:spcPct val="0"/>
                </a:spcAft>
                <a:defRPr/>
              </a:pPr>
              <a:t>‹N›</a:t>
            </a:fld>
            <a:endParaRPr lang="en-US">
              <a:solidFill>
                <a:srgbClr val="000000"/>
              </a:solidFill>
              <a:ea typeface="ＭＳ Ｐゴシック" charset="0"/>
            </a:endParaRPr>
          </a:p>
        </p:txBody>
      </p:sp>
    </p:spTree>
    <p:extLst>
      <p:ext uri="{BB962C8B-B14F-4D97-AF65-F5344CB8AC3E}">
        <p14:creationId xmlns:p14="http://schemas.microsoft.com/office/powerpoint/2010/main" val="2699542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8F6B8AA5-C229-4157-AD77-BE71C5BA749F}" type="slidenum">
              <a:t>‹N›</a:t>
            </a:fld>
            <a:endParaRPr lang="it-IT"/>
          </a:p>
        </p:txBody>
      </p:sp>
    </p:spTree>
    <p:extLst>
      <p:ext uri="{BB962C8B-B14F-4D97-AF65-F5344CB8AC3E}">
        <p14:creationId xmlns:p14="http://schemas.microsoft.com/office/powerpoint/2010/main" val="13096078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527051" y="1700216"/>
            <a:ext cx="9042400" cy="1558925"/>
          </a:xfrm>
        </p:spPr>
        <p:txBody>
          <a:bodyPr/>
          <a:lstStyle>
            <a:lvl1pPr algn="r">
              <a:defRPr sz="3300">
                <a:solidFill>
                  <a:schemeClr val="bg2">
                    <a:lumMod val="50000"/>
                  </a:schemeClr>
                </a:solidFill>
                <a:latin typeface="Century Gothic" charset="0"/>
                <a:ea typeface="Century Gothic" charset="0"/>
                <a:cs typeface="Century Gothic" charset="0"/>
              </a:defRPr>
            </a:lvl1pPr>
          </a:lstStyle>
          <a:p>
            <a:r>
              <a:rPr lang="it-IT"/>
              <a:t>Fare clic per modificare stile</a:t>
            </a:r>
          </a:p>
        </p:txBody>
      </p:sp>
      <p:sp>
        <p:nvSpPr>
          <p:cNvPr id="7172" name="Rectangle 4"/>
          <p:cNvSpPr>
            <a:spLocks noGrp="1" noChangeArrowheads="1"/>
          </p:cNvSpPr>
          <p:nvPr>
            <p:ph type="subTitle" idx="1"/>
          </p:nvPr>
        </p:nvSpPr>
        <p:spPr>
          <a:xfrm>
            <a:off x="1132417" y="3716338"/>
            <a:ext cx="8331200" cy="2362200"/>
          </a:xfrm>
        </p:spPr>
        <p:txBody>
          <a:bodyPr/>
          <a:lstStyle>
            <a:lvl1pPr marL="0" indent="0" algn="ctr">
              <a:buFont typeface="Wingdings" charset="2"/>
              <a:buNone/>
              <a:defRPr sz="2800">
                <a:solidFill>
                  <a:schemeClr val="bg2">
                    <a:lumMod val="75000"/>
                  </a:schemeClr>
                </a:solidFill>
                <a:latin typeface="Century Gothic" charset="0"/>
                <a:ea typeface="Century Gothic" charset="0"/>
                <a:cs typeface="Century Gothic" charset="0"/>
              </a:defRPr>
            </a:lvl1pPr>
          </a:lstStyle>
          <a:p>
            <a:r>
              <a:rPr lang="it-IT" dirty="0"/>
              <a:t>Fare clic per modificare lo stile del sottotitolo dello schema</a:t>
            </a:r>
          </a:p>
        </p:txBody>
      </p:sp>
      <p:pic>
        <p:nvPicPr>
          <p:cNvPr id="12" name="Immagine 8" descr="bmi logo 4.png"/>
          <p:cNvPicPr>
            <a:picLocks noChangeAspect="1"/>
          </p:cNvPicPr>
          <p:nvPr userDrawn="1"/>
        </p:nvPicPr>
        <p:blipFill>
          <a:blip r:embed="rId2" cstate="print"/>
          <a:stretch>
            <a:fillRect/>
          </a:stretch>
        </p:blipFill>
        <p:spPr>
          <a:xfrm>
            <a:off x="500547" y="5730754"/>
            <a:ext cx="2173191" cy="936104"/>
          </a:xfrm>
          <a:prstGeom prst="rect">
            <a:avLst/>
          </a:prstGeom>
        </p:spPr>
      </p:pic>
      <p:pic>
        <p:nvPicPr>
          <p:cNvPr id="14" name="Immagine 6" descr="cht_logo_trasparente.png"/>
          <p:cNvPicPr>
            <a:picLocks noChangeAspect="1"/>
          </p:cNvPicPr>
          <p:nvPr userDrawn="1"/>
        </p:nvPicPr>
        <p:blipFill>
          <a:blip r:embed="rId3" cstate="print"/>
          <a:stretch>
            <a:fillRect/>
          </a:stretch>
        </p:blipFill>
        <p:spPr>
          <a:xfrm>
            <a:off x="9192006" y="5611552"/>
            <a:ext cx="2784309" cy="1174508"/>
          </a:xfrm>
          <a:prstGeom prst="rect">
            <a:avLst/>
          </a:prstGeom>
        </p:spPr>
      </p:pic>
    </p:spTree>
    <p:extLst>
      <p:ext uri="{BB962C8B-B14F-4D97-AF65-F5344CB8AC3E}">
        <p14:creationId xmlns:p14="http://schemas.microsoft.com/office/powerpoint/2010/main" val="13248516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38064307-388F-284E-8BAF-B96490AA6ADD}"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15422696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EA89E096-FF00-304B-892A-D6337B7AAE51}"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9934445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6"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27869EE2-D8EA-FE40-BA4D-EAECFDDF6E11}"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17806922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8"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9"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DC914E0D-C859-0249-A6CC-5BCE272CDF77}"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2427405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4"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5"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942A7087-AE9E-7143-9782-7D0E707D2667}"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6943057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3"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4"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1CC7B02A-C7C8-CD4F-B710-7BFB9C0C3375}"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8331357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6"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342122F0-E3B0-4346-8B76-043E502C715B}"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017458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6"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1EDA3C91-76F6-4247-BD74-B6921DDBCFBE}"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6181332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0797165D-5719-5D4A-80BA-11F16058698C}"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644300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04CF1020-58EE-4AAE-8F18-BE1CD42F071F}" type="slidenum">
              <a:t>‹N›</a:t>
            </a:fld>
            <a:endParaRPr lang="it-IT"/>
          </a:p>
        </p:txBody>
      </p:sp>
    </p:spTree>
    <p:extLst>
      <p:ext uri="{BB962C8B-B14F-4D97-AF65-F5344CB8AC3E}">
        <p14:creationId xmlns:p14="http://schemas.microsoft.com/office/powerpoint/2010/main" val="4206126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115891"/>
            <a:ext cx="2743200" cy="6015037"/>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115891"/>
            <a:ext cx="8026400" cy="601503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endParaRPr lang="it-IT">
              <a:solidFill>
                <a:srgbClr val="000000"/>
              </a:solidFill>
              <a:ea typeface="ＭＳ Ｐゴシック" charset="0"/>
            </a:endParaRPr>
          </a:p>
        </p:txBody>
      </p:sp>
      <p:sp>
        <p:nvSpPr>
          <p:cNvPr id="5" name="Rectangle 6"/>
          <p:cNvSpPr>
            <a:spLocks noGrp="1" noChangeArrowheads="1"/>
          </p:cNvSpPr>
          <p:nvPr>
            <p:ph type="ftr" sz="quarter" idx="11"/>
          </p:nvPr>
        </p:nvSpPr>
        <p:spPr>
          <a:ln/>
        </p:spPr>
        <p:txBody>
          <a:bodyPr/>
          <a:lstStyle>
            <a:lvl1pPr>
              <a:defRPr/>
            </a:lvl1pPr>
          </a:lstStyle>
          <a:p>
            <a:pPr algn="ctr" fontAlgn="base">
              <a:spcBef>
                <a:spcPct val="0"/>
              </a:spcBef>
              <a:spcAft>
                <a:spcPct val="0"/>
              </a:spcAft>
            </a:pPr>
            <a:endParaRPr lang="it-IT">
              <a:solidFill>
                <a:srgbClr val="000000"/>
              </a:solidFill>
              <a:ea typeface="ＭＳ Ｐゴシック" charset="0"/>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pPr>
            <a:fld id="{6FCE9B7C-CF95-FC4E-B814-D8AC652F1A21}"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36988664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2_Titolo e contenuto">
    <p:spTree>
      <p:nvGrpSpPr>
        <p:cNvPr id="1" name=""/>
        <p:cNvGrpSpPr/>
        <p:nvPr/>
      </p:nvGrpSpPr>
      <p:grpSpPr>
        <a:xfrm>
          <a:off x="0" y="0"/>
          <a:ext cx="0" cy="0"/>
          <a:chOff x="0" y="0"/>
          <a:chExt cx="0" cy="0"/>
        </a:xfrm>
      </p:grpSpPr>
      <p:sp>
        <p:nvSpPr>
          <p:cNvPr id="7" name="Rettangolo 6"/>
          <p:cNvSpPr/>
          <p:nvPr userDrawn="1"/>
        </p:nvSpPr>
        <p:spPr>
          <a:xfrm>
            <a:off x="571463" y="285728"/>
            <a:ext cx="10763325" cy="500066"/>
          </a:xfrm>
          <a:prstGeom prst="rect">
            <a:avLst/>
          </a:prstGeom>
          <a:solidFill>
            <a:srgbClr val="B2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0" i="1" u="none" strike="noStrike" kern="1200" cap="none" spc="0" normalizeH="0" baseline="0" noProof="0">
              <a:ln>
                <a:noFill/>
              </a:ln>
              <a:solidFill>
                <a:srgbClr val="FFFFFF"/>
              </a:solidFill>
              <a:effectLst/>
              <a:uLnTx/>
              <a:uFillTx/>
              <a:latin typeface="Arial"/>
              <a:ea typeface="+mn-ea"/>
              <a:cs typeface="+mn-cs"/>
            </a:endParaRPr>
          </a:p>
        </p:txBody>
      </p:sp>
      <p:sp>
        <p:nvSpPr>
          <p:cNvPr id="2" name="Titolo 1"/>
          <p:cNvSpPr>
            <a:spLocks noGrp="1"/>
          </p:cNvSpPr>
          <p:nvPr>
            <p:ph type="title" hasCustomPrompt="1"/>
          </p:nvPr>
        </p:nvSpPr>
        <p:spPr>
          <a:xfrm>
            <a:off x="571461" y="285728"/>
            <a:ext cx="10725187" cy="511156"/>
          </a:xfrm>
        </p:spPr>
        <p:txBody>
          <a:bodyPr/>
          <a:lstStyle>
            <a:lvl1pPr>
              <a:defRPr>
                <a:solidFill>
                  <a:srgbClr val="245794"/>
                </a:solidFill>
              </a:defRPr>
            </a:lvl1pPr>
          </a:lstStyle>
          <a:p>
            <a:r>
              <a:rPr lang="it-IT" dirty="0"/>
              <a:t>titolo</a:t>
            </a:r>
          </a:p>
        </p:txBody>
      </p:sp>
      <p:sp>
        <p:nvSpPr>
          <p:cNvPr id="3" name="Segnaposto contenuto 2"/>
          <p:cNvSpPr>
            <a:spLocks noGrp="1"/>
          </p:cNvSpPr>
          <p:nvPr>
            <p:ph idx="1"/>
          </p:nvPr>
        </p:nvSpPr>
        <p:spPr>
          <a:xfrm>
            <a:off x="609601" y="928670"/>
            <a:ext cx="10725187" cy="557216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5" name="Segnaposto testo 14"/>
          <p:cNvSpPr>
            <a:spLocks noGrp="1"/>
          </p:cNvSpPr>
          <p:nvPr>
            <p:ph type="body" sz="quarter" idx="10" hasCustomPrompt="1"/>
          </p:nvPr>
        </p:nvSpPr>
        <p:spPr>
          <a:xfrm>
            <a:off x="11620541" y="285728"/>
            <a:ext cx="666713" cy="6572272"/>
          </a:xfrm>
        </p:spPr>
        <p:txBody>
          <a:bodyPr vert="vert"/>
          <a:lstStyle>
            <a:lvl1pPr>
              <a:buNone/>
              <a:defRPr>
                <a:solidFill>
                  <a:schemeClr val="bg1"/>
                </a:solidFill>
              </a:defRPr>
            </a:lvl1pPr>
          </a:lstStyle>
          <a:p>
            <a:pPr lvl="0"/>
            <a:r>
              <a:rPr lang="it-IT" dirty="0"/>
              <a:t>sezione</a:t>
            </a:r>
          </a:p>
        </p:txBody>
      </p:sp>
    </p:spTree>
    <p:extLst>
      <p:ext uri="{BB962C8B-B14F-4D97-AF65-F5344CB8AC3E}">
        <p14:creationId xmlns:p14="http://schemas.microsoft.com/office/powerpoint/2010/main" val="16415461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88AA"/>
              </a:buClr>
              <a:defRPr>
                <a:solidFill>
                  <a:srgbClr val="2F4F67"/>
                </a:solidFill>
                <a:latin typeface="Ubuntu Light" pitchFamily="34" charset="0"/>
                <a:cs typeface="Arial" pitchFamily="34" charset="0"/>
              </a:defRPr>
            </a:lvl1pPr>
            <a:lvl2pPr>
              <a:defRPr>
                <a:solidFill>
                  <a:srgbClr val="2F4F67"/>
                </a:solidFill>
                <a:latin typeface="Ubuntu Light" pitchFamily="34" charset="0"/>
                <a:cs typeface="Arial" pitchFamily="34" charset="0"/>
              </a:defRPr>
            </a:lvl2pPr>
            <a:lvl3pPr>
              <a:defRPr>
                <a:solidFill>
                  <a:srgbClr val="2F4F67"/>
                </a:solidFill>
                <a:latin typeface="Ubuntu Light" pitchFamily="34" charset="0"/>
                <a:cs typeface="Arial" pitchFamily="34" charset="0"/>
              </a:defRPr>
            </a:lvl3pPr>
            <a:lvl4pPr>
              <a:defRPr>
                <a:solidFill>
                  <a:srgbClr val="2F4F67"/>
                </a:solidFill>
                <a:latin typeface="Ubuntu Light" pitchFamily="34" charset="0"/>
                <a:cs typeface="Arial" pitchFamily="34" charset="0"/>
              </a:defRPr>
            </a:lvl4pPr>
            <a:lvl5pPr>
              <a:defRPr>
                <a:solidFill>
                  <a:srgbClr val="2F4F67"/>
                </a:solidFill>
                <a:latin typeface="Ubuntu Light"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6" name="Rectangle 15"/>
          <p:cNvSpPr/>
          <p:nvPr userDrawn="1"/>
        </p:nvSpPr>
        <p:spPr>
          <a:xfrm>
            <a:off x="3714733" y="6429396"/>
            <a:ext cx="8477267"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500" b="0" i="0" u="none" strike="noStrike" kern="1200" cap="none" spc="0" normalizeH="0" baseline="0" noProof="0" dirty="0">
              <a:ln>
                <a:noFill/>
              </a:ln>
              <a:solidFill>
                <a:srgbClr val="2F4F67"/>
              </a:solidFill>
              <a:effectLst/>
              <a:uLnTx/>
              <a:uFillTx/>
              <a:latin typeface="Ubuntu Light" pitchFamily="34" charset="0"/>
              <a:ea typeface="+mn-ea"/>
              <a:cs typeface="+mn-cs"/>
            </a:endParaRPr>
          </a:p>
        </p:txBody>
      </p:sp>
      <p:sp>
        <p:nvSpPr>
          <p:cNvPr id="8" name="Title Placeholder 1"/>
          <p:cNvSpPr>
            <a:spLocks noGrp="1"/>
          </p:cNvSpPr>
          <p:nvPr>
            <p:ph type="title" hasCustomPrompt="1"/>
          </p:nvPr>
        </p:nvSpPr>
        <p:spPr>
          <a:xfrm>
            <a:off x="928654" y="268476"/>
            <a:ext cx="10310884" cy="785818"/>
          </a:xfrm>
          <a:prstGeom prst="rect">
            <a:avLst/>
          </a:prstGeom>
          <a:noFill/>
        </p:spPr>
        <p:txBody>
          <a:bodyPr vert="horz" lIns="91440" tIns="45720" rIns="91440" bIns="45720" rtlCol="0" anchor="b" anchorCtr="0">
            <a:normAutofit/>
          </a:bodyPr>
          <a:lstStyle>
            <a:lvl1pPr>
              <a:defRPr>
                <a:solidFill>
                  <a:schemeClr val="bg1"/>
                </a:solidFill>
                <a:latin typeface="Ubuntu Light" pitchFamily="34" charset="0"/>
                <a:cs typeface="Arial" pitchFamily="34" charset="0"/>
              </a:defRPr>
            </a:lvl1pPr>
          </a:lstStyle>
          <a:p>
            <a:r>
              <a:rPr lang="en-US" dirty="0"/>
              <a:t>Click to edit Master title</a:t>
            </a:r>
            <a:endParaRPr lang="it-IT" dirty="0"/>
          </a:p>
        </p:txBody>
      </p:sp>
      <p:pic>
        <p:nvPicPr>
          <p:cNvPr id="11" name="Picture 2" descr="C:\Users\Ivan\Downloads\LogoEngenomeFinaleBig.png"/>
          <p:cNvPicPr>
            <a:picLocks noChangeAspect="1" noChangeArrowheads="1"/>
          </p:cNvPicPr>
          <p:nvPr userDrawn="1"/>
        </p:nvPicPr>
        <p:blipFill>
          <a:blip r:embed="rId2" cstate="print"/>
          <a:srcRect/>
          <a:stretch>
            <a:fillRect/>
          </a:stretch>
        </p:blipFill>
        <p:spPr bwMode="auto">
          <a:xfrm>
            <a:off x="8858272" y="6357958"/>
            <a:ext cx="3188097" cy="376372"/>
          </a:xfrm>
          <a:prstGeom prst="rect">
            <a:avLst/>
          </a:prstGeom>
          <a:noFill/>
          <a:ln w="9525">
            <a:noFill/>
            <a:miter lim="800000"/>
            <a:headEnd/>
            <a:tailEnd/>
          </a:ln>
        </p:spPr>
      </p:pic>
      <p:cxnSp>
        <p:nvCxnSpPr>
          <p:cNvPr id="13" name="Connettore 1 12"/>
          <p:cNvCxnSpPr/>
          <p:nvPr userDrawn="1"/>
        </p:nvCxnSpPr>
        <p:spPr>
          <a:xfrm rot="10800000">
            <a:off x="-79987" y="6545552"/>
            <a:ext cx="8976000" cy="0"/>
          </a:xfrm>
          <a:prstGeom prst="line">
            <a:avLst/>
          </a:prstGeom>
          <a:ln w="38100">
            <a:gradFill flip="none" rotWithShape="1">
              <a:gsLst>
                <a:gs pos="0">
                  <a:srgbClr val="1C948B"/>
                </a:gs>
                <a:gs pos="50000">
                  <a:srgbClr val="0088AA"/>
                </a:gs>
                <a:gs pos="100000">
                  <a:srgbClr val="2F4F67"/>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Rectangle 14"/>
          <p:cNvSpPr/>
          <p:nvPr userDrawn="1"/>
        </p:nvSpPr>
        <p:spPr>
          <a:xfrm>
            <a:off x="3119671" y="6429372"/>
            <a:ext cx="4309797"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it-IT" sz="1500" b="0" i="0" u="none" strike="noStrike" kern="1200" cap="none" spc="0" normalizeH="0" baseline="0" noProof="0" dirty="0">
              <a:ln>
                <a:noFill/>
              </a:ln>
              <a:solidFill>
                <a:srgbClr val="2F4F67"/>
              </a:solidFill>
              <a:effectLst/>
              <a:uLnTx/>
              <a:uFillTx/>
              <a:latin typeface="Ubuntu Light" pitchFamily="34" charset="0"/>
              <a:ea typeface="+mn-ea"/>
              <a:cs typeface="+mn-cs"/>
            </a:endParaRPr>
          </a:p>
        </p:txBody>
      </p:sp>
    </p:spTree>
    <p:extLst>
      <p:ext uri="{BB962C8B-B14F-4D97-AF65-F5344CB8AC3E}">
        <p14:creationId xmlns:p14="http://schemas.microsoft.com/office/powerpoint/2010/main" val="31433856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Layout personalizzato">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09600" y="395536"/>
            <a:ext cx="10972800" cy="873224"/>
          </a:xfrm>
          <a:prstGeom prst="rect">
            <a:avLst/>
          </a:prstGeom>
        </p:spPr>
        <p:txBody>
          <a:bodyPr rtlCol="0">
            <a:normAutofit/>
          </a:bodyPr>
          <a:lstStyle/>
          <a:p>
            <a:r>
              <a:rPr lang="it-IT" noProof="0"/>
              <a:t>Fare clic per modificare stile</a:t>
            </a:r>
            <a:endParaRPr lang="en-US" noProof="0"/>
          </a:p>
        </p:txBody>
      </p:sp>
      <p:sp>
        <p:nvSpPr>
          <p:cNvPr id="6" name="Text Placeholder 2"/>
          <p:cNvSpPr>
            <a:spLocks noGrp="1"/>
          </p:cNvSpPr>
          <p:nvPr>
            <p:ph type="body" idx="1"/>
          </p:nvPr>
        </p:nvSpPr>
        <p:spPr>
          <a:xfrm>
            <a:off x="609600" y="1268761"/>
            <a:ext cx="10972800" cy="4525963"/>
          </a:xfrm>
          <a:prstGeom prst="rect">
            <a:avLst/>
          </a:prstGeom>
        </p:spPr>
        <p:txBody>
          <a:bodyPr rtlCol="0">
            <a:normAutofit/>
          </a:bodyPr>
          <a:lstStyle>
            <a:lvl1pPr>
              <a:defRPr>
                <a:solidFill>
                  <a:schemeClr val="tx1">
                    <a:lumMod val="75000"/>
                    <a:lumOff val="25000"/>
                  </a:schemeClr>
                </a:solidFill>
              </a:defRPr>
            </a:lvl1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p:txBody>
      </p:sp>
      <p:sp>
        <p:nvSpPr>
          <p:cNvPr id="4" name="Slide Number Placeholder 4"/>
          <p:cNvSpPr>
            <a:spLocks noGrp="1"/>
          </p:cNvSpPr>
          <p:nvPr>
            <p:ph type="sldNum" sz="quarter" idx="10"/>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71A9876C-AF54-E847-9D0D-A429EB6F9E5F}" type="slidenum">
              <a:rPr lang="en-US" smtClean="0">
                <a:solidFill>
                  <a:srgbClr val="000000"/>
                </a:solidFill>
                <a:ea typeface="ＭＳ Ｐゴシック" charset="0"/>
              </a:rPr>
              <a:pPr fontAlgn="base">
                <a:spcBef>
                  <a:spcPct val="0"/>
                </a:spcBef>
                <a:spcAft>
                  <a:spcPct val="0"/>
                </a:spcAft>
                <a:defRPr/>
              </a:pPr>
              <a:t>‹N›</a:t>
            </a:fld>
            <a:endParaRPr lang="en-US">
              <a:solidFill>
                <a:srgbClr val="000000"/>
              </a:solidFill>
              <a:ea typeface="ＭＳ Ｐゴシック" charset="0"/>
            </a:endParaRPr>
          </a:p>
        </p:txBody>
      </p:sp>
    </p:spTree>
    <p:extLst>
      <p:ext uri="{BB962C8B-B14F-4D97-AF65-F5344CB8AC3E}">
        <p14:creationId xmlns:p14="http://schemas.microsoft.com/office/powerpoint/2010/main" val="23063834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9558D263-4B51-47C1-85F9-0603AEA1C227}" type="datetimeFigureOut">
              <a:rPr lang="it-IT" smtClean="0"/>
              <a:pPr/>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7377615-8499-4468-9FE5-30E9A9434A66}" type="slidenum">
              <a:rPr lang="it-IT" smtClean="0"/>
              <a:pPr/>
              <a:t>‹N›</a:t>
            </a:fld>
            <a:endParaRPr lang="it-IT"/>
          </a:p>
        </p:txBody>
      </p:sp>
      <p:pic>
        <p:nvPicPr>
          <p:cNvPr id="7" name="Immagine 13" descr="sky_logo.jpg"/>
          <p:cNvPicPr>
            <a:picLocks noChangeAspect="1"/>
          </p:cNvPicPr>
          <p:nvPr userDrawn="1"/>
        </p:nvPicPr>
        <p:blipFill>
          <a:blip r:embed="rId2" cstate="print"/>
          <a:srcRect t="14401" r="74306" b="19278"/>
          <a:stretch>
            <a:fillRect/>
          </a:stretch>
        </p:blipFill>
        <p:spPr bwMode="auto">
          <a:xfrm>
            <a:off x="3594100" y="4627564"/>
            <a:ext cx="4616451" cy="1163637"/>
          </a:xfrm>
          <a:prstGeom prst="rect">
            <a:avLst/>
          </a:prstGeom>
          <a:noFill/>
          <a:ln w="9525">
            <a:noFill/>
            <a:miter lim="800000"/>
            <a:headEnd/>
            <a:tailEnd/>
          </a:ln>
        </p:spPr>
      </p:pic>
      <p:sp>
        <p:nvSpPr>
          <p:cNvPr id="8" name="CasellaDiTesto 7"/>
          <p:cNvSpPr txBox="1"/>
          <p:nvPr userDrawn="1"/>
        </p:nvSpPr>
        <p:spPr>
          <a:xfrm>
            <a:off x="1219201" y="5932488"/>
            <a:ext cx="9503833" cy="646112"/>
          </a:xfrm>
          <a:prstGeom prst="rect">
            <a:avLst/>
          </a:prstGeom>
          <a:noFill/>
        </p:spPr>
        <p:txBody>
          <a:bodyPr>
            <a:spAutoFit/>
          </a:bodyPr>
          <a:lstStyle/>
          <a:p>
            <a:pPr algn="ctr">
              <a:defRPr/>
            </a:pPr>
            <a:r>
              <a:rPr lang="it-IT" sz="1800" b="1" dirty="0">
                <a:solidFill>
                  <a:srgbClr val="14A1CC"/>
                </a:solidFill>
                <a:latin typeface="+mn-lt"/>
                <a:cs typeface="Arial" charset="0"/>
              </a:rPr>
              <a:t>LABORATORY OF BIOMEDICAL INFORMATICS</a:t>
            </a:r>
            <a:br>
              <a:rPr lang="it-IT" sz="1800" b="1" dirty="0">
                <a:solidFill>
                  <a:srgbClr val="14A1CC"/>
                </a:solidFill>
                <a:latin typeface="+mn-lt"/>
                <a:cs typeface="Arial" charset="0"/>
              </a:rPr>
            </a:br>
            <a:r>
              <a:rPr lang="it-IT" sz="1800" b="1" dirty="0">
                <a:solidFill>
                  <a:srgbClr val="14A1CC"/>
                </a:solidFill>
                <a:latin typeface="+mn-lt"/>
                <a:cs typeface="Arial" charset="0"/>
              </a:rPr>
              <a:t>“MARIO STEFANELLI”</a:t>
            </a:r>
          </a:p>
        </p:txBody>
      </p:sp>
    </p:spTree>
    <p:extLst>
      <p:ext uri="{BB962C8B-B14F-4D97-AF65-F5344CB8AC3E}">
        <p14:creationId xmlns:p14="http://schemas.microsoft.com/office/powerpoint/2010/main" val="36931528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r>
              <a:rPr lang="it-IT"/>
              <a:t>Medinfo 2010 - Cape Town</a:t>
            </a:r>
          </a:p>
        </p:txBody>
      </p:sp>
      <p:sp>
        <p:nvSpPr>
          <p:cNvPr id="5" name="Segnaposto piè di pagina 4"/>
          <p:cNvSpPr>
            <a:spLocks noGrp="1"/>
          </p:cNvSpPr>
          <p:nvPr>
            <p:ph type="ftr" sz="quarter" idx="11"/>
          </p:nvPr>
        </p:nvSpPr>
        <p:spPr/>
        <p:txBody>
          <a:bodyPr/>
          <a:lstStyle/>
          <a:p>
            <a:pPr>
              <a:defRPr/>
            </a:pPr>
            <a:r>
              <a:rPr lang="it-IT"/>
              <a:t>Silvia Panzarasa</a:t>
            </a:r>
          </a:p>
        </p:txBody>
      </p:sp>
      <p:sp>
        <p:nvSpPr>
          <p:cNvPr id="6" name="Segnaposto numero diapositiva 5"/>
          <p:cNvSpPr>
            <a:spLocks noGrp="1"/>
          </p:cNvSpPr>
          <p:nvPr>
            <p:ph type="sldNum" sz="quarter" idx="12"/>
          </p:nvPr>
        </p:nvSpPr>
        <p:spPr/>
        <p:txBody>
          <a:bodyPr/>
          <a:lstStyle/>
          <a:p>
            <a:fld id="{27377615-8499-4468-9FE5-30E9A9434A66}" type="slidenum">
              <a:rPr lang="it-IT" smtClean="0"/>
              <a:pPr/>
              <a:t>‹N›</a:t>
            </a:fld>
            <a:endParaRPr lang="it-IT"/>
          </a:p>
        </p:txBody>
      </p:sp>
      <p:sp>
        <p:nvSpPr>
          <p:cNvPr id="7" name="Rettangolo 6"/>
          <p:cNvSpPr/>
          <p:nvPr userDrawn="1"/>
        </p:nvSpPr>
        <p:spPr>
          <a:xfrm rot="10800000">
            <a:off x="0" y="6362700"/>
            <a:ext cx="12192000" cy="495300"/>
          </a:xfrm>
          <a:prstGeom prst="rect">
            <a:avLst/>
          </a:prstGeom>
          <a:gradFill flip="none" rotWithShape="1">
            <a:gsLst>
              <a:gs pos="32000">
                <a:srgbClr val="14A1CC"/>
              </a:gs>
              <a:gs pos="39999">
                <a:srgbClr val="85C2FF"/>
              </a:gs>
              <a:gs pos="70000">
                <a:srgbClr val="C4D6EB"/>
              </a:gs>
              <a:gs pos="100000">
                <a:srgbClr val="FFEBF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pic>
        <p:nvPicPr>
          <p:cNvPr id="8" name="Immagine 13" descr="bmi.gif"/>
          <p:cNvPicPr>
            <a:picLocks noChangeAspect="1"/>
          </p:cNvPicPr>
          <p:nvPr userDrawn="1"/>
        </p:nvPicPr>
        <p:blipFill>
          <a:blip r:embed="rId2" cstate="print"/>
          <a:srcRect t="17987"/>
          <a:stretch>
            <a:fillRect/>
          </a:stretch>
        </p:blipFill>
        <p:spPr bwMode="auto">
          <a:xfrm>
            <a:off x="10464800" y="6375400"/>
            <a:ext cx="1727200" cy="482600"/>
          </a:xfrm>
          <a:prstGeom prst="rect">
            <a:avLst/>
          </a:prstGeom>
          <a:noFill/>
          <a:ln w="9525">
            <a:noFill/>
            <a:miter lim="800000"/>
            <a:headEnd/>
            <a:tailEnd/>
          </a:ln>
        </p:spPr>
      </p:pic>
      <p:sp>
        <p:nvSpPr>
          <p:cNvPr id="9" name="Rectangle 7"/>
          <p:cNvSpPr>
            <a:spLocks noChangeArrowheads="1"/>
          </p:cNvSpPr>
          <p:nvPr userDrawn="1"/>
        </p:nvSpPr>
        <p:spPr bwMode="auto">
          <a:xfrm>
            <a:off x="304800" y="936625"/>
            <a:ext cx="11472333" cy="144463"/>
          </a:xfrm>
          <a:prstGeom prst="rect">
            <a:avLst/>
          </a:prstGeom>
          <a:solidFill>
            <a:srgbClr val="14A1CC"/>
          </a:solidFill>
          <a:ln w="9525">
            <a:solidFill>
              <a:srgbClr val="0F7899"/>
            </a:solidFill>
            <a:miter lim="800000"/>
            <a:headEnd/>
            <a:tailEnd/>
          </a:ln>
          <a:effectLst/>
        </p:spPr>
        <p:txBody>
          <a:bodyPr wrap="none" anchor="ctr"/>
          <a:lstStyle/>
          <a:p>
            <a:pPr>
              <a:defRPr/>
            </a:pPr>
            <a:endParaRPr lang="it-IT" sz="1800">
              <a:latin typeface="Arial" charset="0"/>
              <a:cs typeface="Arial" charset="0"/>
            </a:endParaRPr>
          </a:p>
        </p:txBody>
      </p:sp>
      <p:sp>
        <p:nvSpPr>
          <p:cNvPr id="10" name="Rettangolo 9"/>
          <p:cNvSpPr/>
          <p:nvPr userDrawn="1"/>
        </p:nvSpPr>
        <p:spPr>
          <a:xfrm>
            <a:off x="22690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11" name="Rettangolo 10"/>
          <p:cNvSpPr/>
          <p:nvPr userDrawn="1"/>
        </p:nvSpPr>
        <p:spPr>
          <a:xfrm>
            <a:off x="24214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12" name="Rettangolo 11"/>
          <p:cNvSpPr/>
          <p:nvPr userDrawn="1"/>
        </p:nvSpPr>
        <p:spPr>
          <a:xfrm>
            <a:off x="25738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Tree>
    <p:extLst>
      <p:ext uri="{BB962C8B-B14F-4D97-AF65-F5344CB8AC3E}">
        <p14:creationId xmlns:p14="http://schemas.microsoft.com/office/powerpoint/2010/main" val="11095156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a:defRPr/>
            </a:pPr>
            <a:r>
              <a:rPr lang="it-IT"/>
              <a:t>Medinfo 2010 - Cape Town</a:t>
            </a:r>
          </a:p>
        </p:txBody>
      </p:sp>
      <p:sp>
        <p:nvSpPr>
          <p:cNvPr id="5" name="Segnaposto piè di pagina 4"/>
          <p:cNvSpPr>
            <a:spLocks noGrp="1"/>
          </p:cNvSpPr>
          <p:nvPr>
            <p:ph type="ftr" sz="quarter" idx="11"/>
          </p:nvPr>
        </p:nvSpPr>
        <p:spPr/>
        <p:txBody>
          <a:bodyPr/>
          <a:lstStyle/>
          <a:p>
            <a:pPr>
              <a:defRPr/>
            </a:pPr>
            <a:r>
              <a:rPr lang="it-IT"/>
              <a:t>Silvia Panzarasa</a:t>
            </a:r>
          </a:p>
        </p:txBody>
      </p:sp>
      <p:sp>
        <p:nvSpPr>
          <p:cNvPr id="6" name="Segnaposto numero diapositiva 5"/>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403496348"/>
      </p:ext>
    </p:extLst>
  </p:cSld>
  <p:clrMapOvr>
    <a:masterClrMapping/>
  </p:clrMapOvr>
  <p:hf sldNum="0" hdr="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a:defRPr/>
            </a:pPr>
            <a:r>
              <a:rPr lang="it-IT"/>
              <a:t>Medinfo 2010 - Cape Town</a:t>
            </a:r>
          </a:p>
        </p:txBody>
      </p:sp>
      <p:sp>
        <p:nvSpPr>
          <p:cNvPr id="6" name="Segnaposto piè di pagina 5"/>
          <p:cNvSpPr>
            <a:spLocks noGrp="1"/>
          </p:cNvSpPr>
          <p:nvPr>
            <p:ph type="ftr" sz="quarter" idx="11"/>
          </p:nvPr>
        </p:nvSpPr>
        <p:spPr/>
        <p:txBody>
          <a:bodyPr/>
          <a:lstStyle/>
          <a:p>
            <a:pPr>
              <a:defRPr/>
            </a:pPr>
            <a:r>
              <a:rPr lang="it-IT"/>
              <a:t>Silvia Panzarasa</a:t>
            </a:r>
          </a:p>
        </p:txBody>
      </p:sp>
      <p:sp>
        <p:nvSpPr>
          <p:cNvPr id="7" name="Segnaposto numero diapositiva 6"/>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2574301382"/>
      </p:ext>
    </p:extLst>
  </p:cSld>
  <p:clrMapOvr>
    <a:masterClrMapping/>
  </p:clrMapOvr>
  <p:hf sldNum="0" hdr="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a:defRPr/>
            </a:pPr>
            <a:r>
              <a:rPr lang="it-IT"/>
              <a:t>Medinfo 2010 - Cape Town</a:t>
            </a:r>
          </a:p>
        </p:txBody>
      </p:sp>
      <p:sp>
        <p:nvSpPr>
          <p:cNvPr id="8" name="Segnaposto piè di pagina 7"/>
          <p:cNvSpPr>
            <a:spLocks noGrp="1"/>
          </p:cNvSpPr>
          <p:nvPr>
            <p:ph type="ftr" sz="quarter" idx="11"/>
          </p:nvPr>
        </p:nvSpPr>
        <p:spPr/>
        <p:txBody>
          <a:bodyPr/>
          <a:lstStyle/>
          <a:p>
            <a:pPr>
              <a:defRPr/>
            </a:pPr>
            <a:r>
              <a:rPr lang="it-IT"/>
              <a:t>Silvia Panzarasa</a:t>
            </a:r>
          </a:p>
        </p:txBody>
      </p:sp>
      <p:sp>
        <p:nvSpPr>
          <p:cNvPr id="9" name="Segnaposto numero diapositiva 8"/>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3109490533"/>
      </p:ext>
    </p:extLst>
  </p:cSld>
  <p:clrMapOvr>
    <a:masterClrMapping/>
  </p:clrMapOvr>
  <p:hf sldNum="0" hdr="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a:defRPr/>
            </a:pPr>
            <a:r>
              <a:rPr lang="it-IT"/>
              <a:t>Medinfo 2010 - Cape Town</a:t>
            </a:r>
          </a:p>
        </p:txBody>
      </p:sp>
      <p:sp>
        <p:nvSpPr>
          <p:cNvPr id="4" name="Segnaposto piè di pagina 3"/>
          <p:cNvSpPr>
            <a:spLocks noGrp="1"/>
          </p:cNvSpPr>
          <p:nvPr>
            <p:ph type="ftr" sz="quarter" idx="11"/>
          </p:nvPr>
        </p:nvSpPr>
        <p:spPr/>
        <p:txBody>
          <a:bodyPr/>
          <a:lstStyle/>
          <a:p>
            <a:pPr>
              <a:defRPr/>
            </a:pPr>
            <a:r>
              <a:rPr lang="it-IT"/>
              <a:t>Silvia Panzarasa</a:t>
            </a:r>
          </a:p>
        </p:txBody>
      </p:sp>
      <p:sp>
        <p:nvSpPr>
          <p:cNvPr id="5" name="Segnaposto numero diapositiva 4"/>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2551623438"/>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51926F73-342D-4D4B-9522-F6C9089069F0}"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2460F227-24CA-4018-8F40-D5DFA6C38674}" type="slidenum">
              <a:t>‹N›</a:t>
            </a:fld>
            <a:endParaRPr lang="it-IT"/>
          </a:p>
        </p:txBody>
      </p:sp>
    </p:spTree>
    <p:extLst>
      <p:ext uri="{BB962C8B-B14F-4D97-AF65-F5344CB8AC3E}">
        <p14:creationId xmlns:p14="http://schemas.microsoft.com/office/powerpoint/2010/main" val="28401731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67E41A9-EB17-4183-8BB6-8818B3A64442}" type="datetimeFigureOut">
              <a:rPr lang="it-IT" smtClean="0"/>
              <a:pPr/>
              <a:t>13/03/2020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E7C6C87-1072-4A6F-BE27-595D49DE8DC5}" type="slidenum">
              <a:rPr lang="it-IT" smtClean="0"/>
              <a:pPr/>
              <a:t>‹N›</a:t>
            </a:fld>
            <a:endParaRPr lang="it-IT"/>
          </a:p>
        </p:txBody>
      </p:sp>
    </p:spTree>
    <p:extLst>
      <p:ext uri="{BB962C8B-B14F-4D97-AF65-F5344CB8AC3E}">
        <p14:creationId xmlns:p14="http://schemas.microsoft.com/office/powerpoint/2010/main" val="35226143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a:defRPr/>
            </a:pPr>
            <a:r>
              <a:rPr lang="it-IT"/>
              <a:t>Medinfo 2010 - Cape Town</a:t>
            </a:r>
          </a:p>
        </p:txBody>
      </p:sp>
      <p:sp>
        <p:nvSpPr>
          <p:cNvPr id="6" name="Segnaposto piè di pagina 5"/>
          <p:cNvSpPr>
            <a:spLocks noGrp="1"/>
          </p:cNvSpPr>
          <p:nvPr>
            <p:ph type="ftr" sz="quarter" idx="11"/>
          </p:nvPr>
        </p:nvSpPr>
        <p:spPr/>
        <p:txBody>
          <a:bodyPr/>
          <a:lstStyle/>
          <a:p>
            <a:pPr>
              <a:defRPr/>
            </a:pPr>
            <a:r>
              <a:rPr lang="it-IT"/>
              <a:t>Silvia Panzarasa</a:t>
            </a:r>
          </a:p>
        </p:txBody>
      </p:sp>
      <p:sp>
        <p:nvSpPr>
          <p:cNvPr id="7" name="Segnaposto numero diapositiva 6"/>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1531751796"/>
      </p:ext>
    </p:extLst>
  </p:cSld>
  <p:clrMapOvr>
    <a:masterClrMapping/>
  </p:clrMapOvr>
  <p:hf sldNum="0" hdr="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a:defRPr/>
            </a:pPr>
            <a:r>
              <a:rPr lang="it-IT"/>
              <a:t>Medinfo 2010 - Cape Town</a:t>
            </a:r>
          </a:p>
        </p:txBody>
      </p:sp>
      <p:sp>
        <p:nvSpPr>
          <p:cNvPr id="6" name="Segnaposto piè di pagina 5"/>
          <p:cNvSpPr>
            <a:spLocks noGrp="1"/>
          </p:cNvSpPr>
          <p:nvPr>
            <p:ph type="ftr" sz="quarter" idx="11"/>
          </p:nvPr>
        </p:nvSpPr>
        <p:spPr/>
        <p:txBody>
          <a:bodyPr/>
          <a:lstStyle/>
          <a:p>
            <a:pPr>
              <a:defRPr/>
            </a:pPr>
            <a:r>
              <a:rPr lang="it-IT"/>
              <a:t>Silvia Panzarasa</a:t>
            </a:r>
          </a:p>
        </p:txBody>
      </p:sp>
      <p:sp>
        <p:nvSpPr>
          <p:cNvPr id="7" name="Segnaposto numero diapositiva 6"/>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3841766511"/>
      </p:ext>
    </p:extLst>
  </p:cSld>
  <p:clrMapOvr>
    <a:masterClrMapping/>
  </p:clrMapOvr>
  <p:hf sldNum="0" hdr="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r>
              <a:rPr lang="it-IT"/>
              <a:t>Medinfo 2010 - Cape Town</a:t>
            </a:r>
          </a:p>
        </p:txBody>
      </p:sp>
      <p:sp>
        <p:nvSpPr>
          <p:cNvPr id="5" name="Segnaposto piè di pagina 4"/>
          <p:cNvSpPr>
            <a:spLocks noGrp="1"/>
          </p:cNvSpPr>
          <p:nvPr>
            <p:ph type="ftr" sz="quarter" idx="11"/>
          </p:nvPr>
        </p:nvSpPr>
        <p:spPr/>
        <p:txBody>
          <a:bodyPr/>
          <a:lstStyle/>
          <a:p>
            <a:pPr>
              <a:defRPr/>
            </a:pPr>
            <a:r>
              <a:rPr lang="it-IT"/>
              <a:t>Silvia Panzarasa</a:t>
            </a:r>
          </a:p>
        </p:txBody>
      </p:sp>
      <p:sp>
        <p:nvSpPr>
          <p:cNvPr id="6" name="Segnaposto numero diapositiva 5"/>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1415997697"/>
      </p:ext>
    </p:extLst>
  </p:cSld>
  <p:clrMapOvr>
    <a:masterClrMapping/>
  </p:clrMapOvr>
  <p:hf sldNum="0" hdr="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r>
              <a:rPr lang="it-IT"/>
              <a:t>Medinfo 2010 - Cape Town</a:t>
            </a:r>
          </a:p>
        </p:txBody>
      </p:sp>
      <p:sp>
        <p:nvSpPr>
          <p:cNvPr id="5" name="Segnaposto piè di pagina 4"/>
          <p:cNvSpPr>
            <a:spLocks noGrp="1"/>
          </p:cNvSpPr>
          <p:nvPr>
            <p:ph type="ftr" sz="quarter" idx="11"/>
          </p:nvPr>
        </p:nvSpPr>
        <p:spPr/>
        <p:txBody>
          <a:bodyPr/>
          <a:lstStyle/>
          <a:p>
            <a:pPr>
              <a:defRPr/>
            </a:pPr>
            <a:r>
              <a:rPr lang="it-IT"/>
              <a:t>Silvia Panzarasa</a:t>
            </a:r>
          </a:p>
        </p:txBody>
      </p:sp>
      <p:sp>
        <p:nvSpPr>
          <p:cNvPr id="6" name="Segnaposto numero diapositiva 5"/>
          <p:cNvSpPr>
            <a:spLocks noGrp="1"/>
          </p:cNvSpPr>
          <p:nvPr>
            <p:ph type="sldNum" sz="quarter" idx="12"/>
          </p:nvPr>
        </p:nvSpPr>
        <p:spPr/>
        <p:txBody>
          <a:body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2908604786"/>
      </p:ext>
    </p:extLst>
  </p:cSld>
  <p:clrMapOvr>
    <a:masterClrMapping/>
  </p:clrMapOvr>
  <p:hf sldNum="0" hdr="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4" name="Rettangolo 3"/>
          <p:cNvSpPr/>
          <p:nvPr userDrawn="1"/>
        </p:nvSpPr>
        <p:spPr>
          <a:xfrm rot="10800000">
            <a:off x="0" y="6362700"/>
            <a:ext cx="12192000" cy="495300"/>
          </a:xfrm>
          <a:prstGeom prst="rect">
            <a:avLst/>
          </a:prstGeom>
          <a:gradFill flip="none" rotWithShape="1">
            <a:gsLst>
              <a:gs pos="32000">
                <a:srgbClr val="14A1CC"/>
              </a:gs>
              <a:gs pos="39999">
                <a:srgbClr val="85C2FF"/>
              </a:gs>
              <a:gs pos="70000">
                <a:srgbClr val="C4D6EB"/>
              </a:gs>
              <a:gs pos="100000">
                <a:srgbClr val="FFEBF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pic>
        <p:nvPicPr>
          <p:cNvPr id="5" name="Immagine 13" descr="bmi.gif"/>
          <p:cNvPicPr>
            <a:picLocks noChangeAspect="1"/>
          </p:cNvPicPr>
          <p:nvPr userDrawn="1"/>
        </p:nvPicPr>
        <p:blipFill>
          <a:blip r:embed="rId2" cstate="print"/>
          <a:srcRect t="17987"/>
          <a:stretch>
            <a:fillRect/>
          </a:stretch>
        </p:blipFill>
        <p:spPr bwMode="auto">
          <a:xfrm>
            <a:off x="10397067" y="6413500"/>
            <a:ext cx="1727200" cy="482600"/>
          </a:xfrm>
          <a:prstGeom prst="rect">
            <a:avLst/>
          </a:prstGeom>
          <a:noFill/>
          <a:ln w="9525">
            <a:noFill/>
            <a:miter lim="800000"/>
            <a:headEnd/>
            <a:tailEnd/>
          </a:ln>
        </p:spPr>
      </p:pic>
      <p:sp>
        <p:nvSpPr>
          <p:cNvPr id="6" name="Rectangle 7"/>
          <p:cNvSpPr>
            <a:spLocks noChangeArrowheads="1"/>
          </p:cNvSpPr>
          <p:nvPr userDrawn="1"/>
        </p:nvSpPr>
        <p:spPr bwMode="auto">
          <a:xfrm>
            <a:off x="304800" y="936625"/>
            <a:ext cx="11472333" cy="144463"/>
          </a:xfrm>
          <a:prstGeom prst="rect">
            <a:avLst/>
          </a:prstGeom>
          <a:solidFill>
            <a:srgbClr val="14A1CC"/>
          </a:solidFill>
          <a:ln w="9525">
            <a:solidFill>
              <a:srgbClr val="0F7899"/>
            </a:solidFill>
            <a:miter lim="800000"/>
            <a:headEnd/>
            <a:tailEnd/>
          </a:ln>
          <a:effectLst/>
        </p:spPr>
        <p:txBody>
          <a:bodyPr wrap="none" anchor="ctr"/>
          <a:lstStyle/>
          <a:p>
            <a:pPr>
              <a:defRPr/>
            </a:pPr>
            <a:endParaRPr lang="it-IT" sz="1800">
              <a:latin typeface="Arial" charset="0"/>
              <a:cs typeface="Arial" charset="0"/>
            </a:endParaRPr>
          </a:p>
        </p:txBody>
      </p:sp>
      <p:sp>
        <p:nvSpPr>
          <p:cNvPr id="7" name="Rettangolo 6"/>
          <p:cNvSpPr/>
          <p:nvPr userDrawn="1"/>
        </p:nvSpPr>
        <p:spPr>
          <a:xfrm>
            <a:off x="23071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8" name="Rettangolo 7"/>
          <p:cNvSpPr/>
          <p:nvPr userDrawn="1"/>
        </p:nvSpPr>
        <p:spPr>
          <a:xfrm>
            <a:off x="24595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7" name="Rectangle 2"/>
          <p:cNvSpPr>
            <a:spLocks noGrp="1" noChangeArrowheads="1"/>
          </p:cNvSpPr>
          <p:nvPr>
            <p:ph type="ctrTitle"/>
          </p:nvPr>
        </p:nvSpPr>
        <p:spPr>
          <a:xfrm>
            <a:off x="908051" y="241300"/>
            <a:ext cx="10335683" cy="635000"/>
          </a:xfrm>
          <a:gradFill flip="none" rotWithShape="1">
            <a:gsLst>
              <a:gs pos="90000">
                <a:srgbClr val="14A1CC">
                  <a:alpha val="68000"/>
                </a:srgbClr>
              </a:gs>
              <a:gs pos="39999">
                <a:srgbClr val="85C2FF"/>
              </a:gs>
              <a:gs pos="70000">
                <a:srgbClr val="C4D6EB"/>
              </a:gs>
              <a:gs pos="100000">
                <a:srgbClr val="FFEBFA"/>
              </a:gs>
            </a:gsLst>
            <a:path path="circle">
              <a:fillToRect l="50000" t="50000" r="50000" b="50000"/>
            </a:path>
            <a:tileRect/>
          </a:gradFill>
        </p:spPr>
        <p:txBody>
          <a:bodyPr/>
          <a:lstStyle>
            <a:lvl1pPr>
              <a:defRPr sz="2800">
                <a:solidFill>
                  <a:schemeClr val="tx1"/>
                </a:solidFill>
              </a:defRPr>
            </a:lvl1pPr>
          </a:lstStyle>
          <a:p>
            <a:r>
              <a:rPr lang="it-IT" dirty="0"/>
              <a:t>Fare clic per modificare lo stile del titolo</a:t>
            </a:r>
          </a:p>
        </p:txBody>
      </p:sp>
      <p:sp>
        <p:nvSpPr>
          <p:cNvPr id="9" name="Segnaposto data 26"/>
          <p:cNvSpPr>
            <a:spLocks noGrp="1"/>
          </p:cNvSpPr>
          <p:nvPr>
            <p:ph type="dt" sz="half" idx="10"/>
          </p:nvPr>
        </p:nvSpPr>
        <p:spPr>
          <a:xfrm>
            <a:off x="2865967" y="6462714"/>
            <a:ext cx="4320117" cy="395287"/>
          </a:xfrm>
        </p:spPr>
        <p:txBody>
          <a:bodyPr/>
          <a:lstStyle>
            <a:lvl1pPr>
              <a:defRPr/>
            </a:lvl1pPr>
          </a:lstStyle>
          <a:p>
            <a:pPr>
              <a:defRPr/>
            </a:pPr>
            <a:r>
              <a:rPr lang="it-IT"/>
              <a:t>Riva del Garda – 26/05/2011</a:t>
            </a:r>
          </a:p>
          <a:p>
            <a:pPr>
              <a:defRPr/>
            </a:pPr>
            <a:endParaRPr lang="it-IT"/>
          </a:p>
        </p:txBody>
      </p:sp>
      <p:sp>
        <p:nvSpPr>
          <p:cNvPr id="10" name="Segnaposto piè di pagina 28"/>
          <p:cNvSpPr>
            <a:spLocks noGrp="1"/>
          </p:cNvSpPr>
          <p:nvPr>
            <p:ph type="ftr" sz="quarter" idx="11"/>
          </p:nvPr>
        </p:nvSpPr>
        <p:spPr>
          <a:xfrm>
            <a:off x="1" y="6462714"/>
            <a:ext cx="2063751" cy="395287"/>
          </a:xfrm>
        </p:spPr>
        <p:txBody>
          <a:bodyPr/>
          <a:lstStyle>
            <a:lvl1pPr>
              <a:defRPr/>
            </a:lvl1pPr>
          </a:lstStyle>
          <a:p>
            <a:pPr>
              <a:defRPr/>
            </a:pPr>
            <a:endParaRPr lang="it-IT"/>
          </a:p>
        </p:txBody>
      </p:sp>
    </p:spTree>
    <p:extLst>
      <p:ext uri="{BB962C8B-B14F-4D97-AF65-F5344CB8AC3E}">
        <p14:creationId xmlns:p14="http://schemas.microsoft.com/office/powerpoint/2010/main" val="12542309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Titolo e contenuto">
    <p:spTree>
      <p:nvGrpSpPr>
        <p:cNvPr id="1" name=""/>
        <p:cNvGrpSpPr/>
        <p:nvPr/>
      </p:nvGrpSpPr>
      <p:grpSpPr>
        <a:xfrm>
          <a:off x="0" y="0"/>
          <a:ext cx="0" cy="0"/>
          <a:chOff x="0" y="0"/>
          <a:chExt cx="0" cy="0"/>
        </a:xfrm>
      </p:grpSpPr>
      <p:sp>
        <p:nvSpPr>
          <p:cNvPr id="4" name="Rettangolo 3"/>
          <p:cNvSpPr/>
          <p:nvPr userDrawn="1"/>
        </p:nvSpPr>
        <p:spPr>
          <a:xfrm rot="10800000">
            <a:off x="0" y="6362700"/>
            <a:ext cx="12192000" cy="495300"/>
          </a:xfrm>
          <a:prstGeom prst="rect">
            <a:avLst/>
          </a:prstGeom>
          <a:gradFill flip="none" rotWithShape="1">
            <a:gsLst>
              <a:gs pos="32000">
                <a:srgbClr val="14A1CC"/>
              </a:gs>
              <a:gs pos="39999">
                <a:srgbClr val="85C2FF"/>
              </a:gs>
              <a:gs pos="70000">
                <a:srgbClr val="C4D6EB"/>
              </a:gs>
              <a:gs pos="100000">
                <a:srgbClr val="FFEBF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pic>
        <p:nvPicPr>
          <p:cNvPr id="5" name="Immagine 13" descr="bmi.gif"/>
          <p:cNvPicPr>
            <a:picLocks noChangeAspect="1"/>
          </p:cNvPicPr>
          <p:nvPr userDrawn="1"/>
        </p:nvPicPr>
        <p:blipFill>
          <a:blip r:embed="rId2" cstate="print"/>
          <a:srcRect t="17987"/>
          <a:stretch>
            <a:fillRect/>
          </a:stretch>
        </p:blipFill>
        <p:spPr bwMode="auto">
          <a:xfrm>
            <a:off x="10464800" y="6375400"/>
            <a:ext cx="1727200" cy="482600"/>
          </a:xfrm>
          <a:prstGeom prst="rect">
            <a:avLst/>
          </a:prstGeom>
          <a:noFill/>
          <a:ln w="9525">
            <a:noFill/>
            <a:miter lim="800000"/>
            <a:headEnd/>
            <a:tailEnd/>
          </a:ln>
        </p:spPr>
      </p:pic>
      <p:sp>
        <p:nvSpPr>
          <p:cNvPr id="6" name="Rectangle 7"/>
          <p:cNvSpPr>
            <a:spLocks noChangeArrowheads="1"/>
          </p:cNvSpPr>
          <p:nvPr userDrawn="1"/>
        </p:nvSpPr>
        <p:spPr bwMode="auto">
          <a:xfrm>
            <a:off x="304800" y="936625"/>
            <a:ext cx="11472333" cy="144463"/>
          </a:xfrm>
          <a:prstGeom prst="rect">
            <a:avLst/>
          </a:prstGeom>
          <a:solidFill>
            <a:srgbClr val="14A1CC"/>
          </a:solidFill>
          <a:ln w="9525">
            <a:solidFill>
              <a:srgbClr val="0F7899"/>
            </a:solidFill>
            <a:miter lim="800000"/>
            <a:headEnd/>
            <a:tailEnd/>
          </a:ln>
          <a:effectLst/>
        </p:spPr>
        <p:txBody>
          <a:bodyPr wrap="none" anchor="ctr"/>
          <a:lstStyle/>
          <a:p>
            <a:pPr>
              <a:defRPr/>
            </a:pPr>
            <a:endParaRPr lang="it-IT" sz="1800">
              <a:latin typeface="Arial" charset="0"/>
              <a:cs typeface="Arial" charset="0"/>
            </a:endParaRPr>
          </a:p>
        </p:txBody>
      </p:sp>
      <p:sp>
        <p:nvSpPr>
          <p:cNvPr id="7" name="Rettangolo 6"/>
          <p:cNvSpPr/>
          <p:nvPr userDrawn="1"/>
        </p:nvSpPr>
        <p:spPr>
          <a:xfrm>
            <a:off x="22690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8" name="Rettangolo 7"/>
          <p:cNvSpPr/>
          <p:nvPr userDrawn="1"/>
        </p:nvSpPr>
        <p:spPr>
          <a:xfrm>
            <a:off x="24214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9" name="Rettangolo 8"/>
          <p:cNvSpPr/>
          <p:nvPr userDrawn="1"/>
        </p:nvSpPr>
        <p:spPr>
          <a:xfrm>
            <a:off x="25738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7" name="Rectangle 2"/>
          <p:cNvSpPr>
            <a:spLocks noGrp="1" noChangeArrowheads="1"/>
          </p:cNvSpPr>
          <p:nvPr>
            <p:ph type="ctrTitle"/>
          </p:nvPr>
        </p:nvSpPr>
        <p:spPr>
          <a:xfrm>
            <a:off x="908051" y="241300"/>
            <a:ext cx="10335683" cy="635000"/>
          </a:xfrm>
          <a:gradFill flip="none" rotWithShape="1">
            <a:gsLst>
              <a:gs pos="90000">
                <a:srgbClr val="14A1CC">
                  <a:alpha val="68000"/>
                </a:srgbClr>
              </a:gs>
              <a:gs pos="39999">
                <a:srgbClr val="85C2FF"/>
              </a:gs>
              <a:gs pos="70000">
                <a:srgbClr val="C4D6EB"/>
              </a:gs>
              <a:gs pos="100000">
                <a:srgbClr val="FFEBFA"/>
              </a:gs>
            </a:gsLst>
            <a:path path="circle">
              <a:fillToRect l="50000" t="50000" r="50000" b="50000"/>
            </a:path>
            <a:tileRect/>
          </a:gradFill>
        </p:spPr>
        <p:txBody>
          <a:bodyPr/>
          <a:lstStyle>
            <a:lvl1pPr>
              <a:defRPr sz="2800">
                <a:solidFill>
                  <a:schemeClr val="tx1"/>
                </a:solidFill>
              </a:defRPr>
            </a:lvl1pPr>
          </a:lstStyle>
          <a:p>
            <a:r>
              <a:rPr lang="it-IT" dirty="0"/>
              <a:t>Fare clic per modificare lo stile del titolo</a:t>
            </a:r>
          </a:p>
        </p:txBody>
      </p:sp>
      <p:sp>
        <p:nvSpPr>
          <p:cNvPr id="10" name="Segnaposto data 26"/>
          <p:cNvSpPr>
            <a:spLocks noGrp="1"/>
          </p:cNvSpPr>
          <p:nvPr>
            <p:ph type="dt" sz="half" idx="10"/>
          </p:nvPr>
        </p:nvSpPr>
        <p:spPr>
          <a:xfrm>
            <a:off x="2865967" y="6462714"/>
            <a:ext cx="4320117" cy="395287"/>
          </a:xfrm>
        </p:spPr>
        <p:txBody>
          <a:bodyPr/>
          <a:lstStyle>
            <a:lvl1pPr>
              <a:defRPr/>
            </a:lvl1pPr>
          </a:lstStyle>
          <a:p>
            <a:pPr>
              <a:defRPr/>
            </a:pPr>
            <a:r>
              <a:rPr lang="it-IT"/>
              <a:t>Medinfo 2010 - Cape Town</a:t>
            </a:r>
          </a:p>
        </p:txBody>
      </p:sp>
      <p:sp>
        <p:nvSpPr>
          <p:cNvPr id="11" name="Segnaposto piè di pagina 28"/>
          <p:cNvSpPr>
            <a:spLocks noGrp="1"/>
          </p:cNvSpPr>
          <p:nvPr>
            <p:ph type="ftr" sz="quarter" idx="11"/>
          </p:nvPr>
        </p:nvSpPr>
        <p:spPr>
          <a:xfrm>
            <a:off x="1" y="6462714"/>
            <a:ext cx="2063751" cy="395287"/>
          </a:xfrm>
        </p:spPr>
        <p:txBody>
          <a:bodyPr/>
          <a:lstStyle>
            <a:lvl1pPr>
              <a:defRPr/>
            </a:lvl1pPr>
          </a:lstStyle>
          <a:p>
            <a:pPr>
              <a:defRPr/>
            </a:pPr>
            <a:r>
              <a:rPr lang="it-IT"/>
              <a:t>Silvia Panzarasa</a:t>
            </a:r>
          </a:p>
        </p:txBody>
      </p:sp>
    </p:spTree>
    <p:extLst>
      <p:ext uri="{BB962C8B-B14F-4D97-AF65-F5344CB8AC3E}">
        <p14:creationId xmlns:p14="http://schemas.microsoft.com/office/powerpoint/2010/main" val="18669869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5040BC3-AE1E-4CD2-B22E-267604E8163C}"/>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10C47B82-9F8F-4975-89B1-C9FE78973460}"/>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80AE50A4-20E5-4047-9D96-F01B0D0F3E4B}"/>
              </a:ext>
            </a:extLst>
          </p:cNvPr>
          <p:cNvSpPr>
            <a:spLocks noGrp="1" noChangeArrowheads="1"/>
          </p:cNvSpPr>
          <p:nvPr>
            <p:ph type="sldNum" sz="quarter" idx="12"/>
          </p:nvPr>
        </p:nvSpPr>
        <p:spPr>
          <a:ln/>
        </p:spPr>
        <p:txBody>
          <a:bodyPr/>
          <a:lstStyle>
            <a:lvl1pPr>
              <a:defRPr/>
            </a:lvl1pPr>
          </a:lstStyle>
          <a:p>
            <a:pPr>
              <a:defRPr/>
            </a:pPr>
            <a:fld id="{0F97219B-49DC-43CF-AFE4-3AB02A13A886}" type="slidenum">
              <a:rPr lang="it-IT" altLang="it-IT"/>
              <a:pPr>
                <a:defRPr/>
              </a:pPr>
              <a:t>‹N›</a:t>
            </a:fld>
            <a:endParaRPr lang="it-IT" altLang="it-IT"/>
          </a:p>
        </p:txBody>
      </p:sp>
    </p:spTree>
    <p:extLst>
      <p:ext uri="{BB962C8B-B14F-4D97-AF65-F5344CB8AC3E}">
        <p14:creationId xmlns:p14="http://schemas.microsoft.com/office/powerpoint/2010/main" val="215196608"/>
      </p:ext>
    </p:extLst>
  </p:cSld>
  <p:clrMapOvr>
    <a:masterClrMapping/>
  </p:clrMapOvr>
  <p:transition>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0ACFDC1-96E4-4E93-A426-4B0A4BB63002}"/>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F8C2698C-9E12-4665-B918-76F988A42C2F}"/>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1B42217F-A0AB-4246-8EA7-D526CA63E768}"/>
              </a:ext>
            </a:extLst>
          </p:cNvPr>
          <p:cNvSpPr>
            <a:spLocks noGrp="1" noChangeArrowheads="1"/>
          </p:cNvSpPr>
          <p:nvPr>
            <p:ph type="sldNum" sz="quarter" idx="12"/>
          </p:nvPr>
        </p:nvSpPr>
        <p:spPr>
          <a:ln/>
        </p:spPr>
        <p:txBody>
          <a:bodyPr/>
          <a:lstStyle>
            <a:lvl1pPr>
              <a:defRPr/>
            </a:lvl1pPr>
          </a:lstStyle>
          <a:p>
            <a:pPr>
              <a:defRPr/>
            </a:pPr>
            <a:fld id="{2448F407-D8FC-47F1-9349-17C03FD30209}" type="slidenum">
              <a:rPr lang="it-IT" altLang="it-IT"/>
              <a:pPr>
                <a:defRPr/>
              </a:pPr>
              <a:t>‹N›</a:t>
            </a:fld>
            <a:endParaRPr lang="it-IT" altLang="it-IT"/>
          </a:p>
        </p:txBody>
      </p:sp>
    </p:spTree>
    <p:extLst>
      <p:ext uri="{BB962C8B-B14F-4D97-AF65-F5344CB8AC3E}">
        <p14:creationId xmlns:p14="http://schemas.microsoft.com/office/powerpoint/2010/main" val="2393767019"/>
      </p:ext>
    </p:extLst>
  </p:cSld>
  <p:clrMapOvr>
    <a:masterClrMapping/>
  </p:clrMapOvr>
  <p:transition>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4">
            <a:extLst>
              <a:ext uri="{FF2B5EF4-FFF2-40B4-BE49-F238E27FC236}">
                <a16:creationId xmlns:a16="http://schemas.microsoft.com/office/drawing/2014/main" id="{D47E38DD-453C-434C-8AF0-698B9122D4CB}"/>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03ADAE2B-035A-44F1-BB94-52BBF31668C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2DFB23C8-C005-4830-BA22-97FFCED5536C}"/>
              </a:ext>
            </a:extLst>
          </p:cNvPr>
          <p:cNvSpPr>
            <a:spLocks noGrp="1" noChangeArrowheads="1"/>
          </p:cNvSpPr>
          <p:nvPr>
            <p:ph type="sldNum" sz="quarter" idx="12"/>
          </p:nvPr>
        </p:nvSpPr>
        <p:spPr>
          <a:ln/>
        </p:spPr>
        <p:txBody>
          <a:bodyPr/>
          <a:lstStyle>
            <a:lvl1pPr>
              <a:defRPr/>
            </a:lvl1pPr>
          </a:lstStyle>
          <a:p>
            <a:pPr>
              <a:defRPr/>
            </a:pPr>
            <a:fld id="{B176FA8F-DA1B-4736-B3E6-D87F79925ECA}" type="slidenum">
              <a:rPr lang="it-IT" altLang="it-IT"/>
              <a:pPr>
                <a:defRPr/>
              </a:pPr>
              <a:t>‹N›</a:t>
            </a:fld>
            <a:endParaRPr lang="it-IT" altLang="it-IT"/>
          </a:p>
        </p:txBody>
      </p:sp>
    </p:spTree>
    <p:extLst>
      <p:ext uri="{BB962C8B-B14F-4D97-AF65-F5344CB8AC3E}">
        <p14:creationId xmlns:p14="http://schemas.microsoft.com/office/powerpoint/2010/main" val="3358427371"/>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9D402F88-655C-48DE-BE1A-1BDEFFF88B58}" type="slidenum">
              <a:t>‹N›</a:t>
            </a:fld>
            <a:endParaRPr lang="it-IT"/>
          </a:p>
        </p:txBody>
      </p:sp>
    </p:spTree>
    <p:extLst>
      <p:ext uri="{BB962C8B-B14F-4D97-AF65-F5344CB8AC3E}">
        <p14:creationId xmlns:p14="http://schemas.microsoft.com/office/powerpoint/2010/main" val="253600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CF66088F-C874-4789-8A00-91FCD4B823B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95EB65C3-0AB8-47B5-8DC1-AD3F7F8ED3D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019A1661-7D21-4CA1-87F2-6AA8AD544802}"/>
              </a:ext>
            </a:extLst>
          </p:cNvPr>
          <p:cNvSpPr>
            <a:spLocks noGrp="1" noChangeArrowheads="1"/>
          </p:cNvSpPr>
          <p:nvPr>
            <p:ph type="sldNum" sz="quarter" idx="12"/>
          </p:nvPr>
        </p:nvSpPr>
        <p:spPr>
          <a:ln/>
        </p:spPr>
        <p:txBody>
          <a:bodyPr/>
          <a:lstStyle>
            <a:lvl1pPr>
              <a:defRPr/>
            </a:lvl1pPr>
          </a:lstStyle>
          <a:p>
            <a:pPr>
              <a:defRPr/>
            </a:pPr>
            <a:fld id="{C2BB6694-4ED3-4D1D-B4BF-21B37BFADEFE}" type="slidenum">
              <a:rPr lang="it-IT" altLang="it-IT"/>
              <a:pPr>
                <a:defRPr/>
              </a:pPr>
              <a:t>‹N›</a:t>
            </a:fld>
            <a:endParaRPr lang="it-IT" altLang="it-IT"/>
          </a:p>
        </p:txBody>
      </p:sp>
    </p:spTree>
    <p:extLst>
      <p:ext uri="{BB962C8B-B14F-4D97-AF65-F5344CB8AC3E}">
        <p14:creationId xmlns:p14="http://schemas.microsoft.com/office/powerpoint/2010/main" val="2225093869"/>
      </p:ext>
    </p:extLst>
  </p:cSld>
  <p:clrMapOvr>
    <a:masterClrMapping/>
  </p:clrMapOvr>
  <p:transition>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B7E7F99A-2327-470C-8D6C-A378629DD59B}"/>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B25DF036-1354-44F2-9D4E-D050288BA411}"/>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8B3BC141-CAC8-4657-8130-07288B8F5350}"/>
              </a:ext>
            </a:extLst>
          </p:cNvPr>
          <p:cNvSpPr>
            <a:spLocks noGrp="1" noChangeArrowheads="1"/>
          </p:cNvSpPr>
          <p:nvPr>
            <p:ph type="sldNum" sz="quarter" idx="12"/>
          </p:nvPr>
        </p:nvSpPr>
        <p:spPr>
          <a:ln/>
        </p:spPr>
        <p:txBody>
          <a:bodyPr/>
          <a:lstStyle>
            <a:lvl1pPr>
              <a:defRPr/>
            </a:lvl1pPr>
          </a:lstStyle>
          <a:p>
            <a:pPr>
              <a:defRPr/>
            </a:pPr>
            <a:fld id="{0B067A20-DE51-49EC-83FF-11FEFE316C08}" type="slidenum">
              <a:rPr lang="it-IT" altLang="it-IT"/>
              <a:pPr>
                <a:defRPr/>
              </a:pPr>
              <a:t>‹N›</a:t>
            </a:fld>
            <a:endParaRPr lang="it-IT" altLang="it-IT"/>
          </a:p>
        </p:txBody>
      </p:sp>
    </p:spTree>
    <p:extLst>
      <p:ext uri="{BB962C8B-B14F-4D97-AF65-F5344CB8AC3E}">
        <p14:creationId xmlns:p14="http://schemas.microsoft.com/office/powerpoint/2010/main" val="500122484"/>
      </p:ext>
    </p:extLst>
  </p:cSld>
  <p:clrMapOvr>
    <a:masterClrMapping/>
  </p:clrMapOvr>
  <p:transition>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43F06C68-2573-48DA-983E-0593803D3EC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35862CAC-58FD-4DC3-BC51-D1FD91F696E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407E7E46-4A25-4D0F-A6CC-18241DA8E76A}"/>
              </a:ext>
            </a:extLst>
          </p:cNvPr>
          <p:cNvSpPr>
            <a:spLocks noGrp="1" noChangeArrowheads="1"/>
          </p:cNvSpPr>
          <p:nvPr>
            <p:ph type="sldNum" sz="quarter" idx="12"/>
          </p:nvPr>
        </p:nvSpPr>
        <p:spPr>
          <a:ln/>
        </p:spPr>
        <p:txBody>
          <a:bodyPr/>
          <a:lstStyle>
            <a:lvl1pPr>
              <a:defRPr/>
            </a:lvl1pPr>
          </a:lstStyle>
          <a:p>
            <a:pPr>
              <a:defRPr/>
            </a:pPr>
            <a:fld id="{985491C4-0012-4772-BF41-CD9E433E745C}" type="slidenum">
              <a:rPr lang="it-IT" altLang="it-IT"/>
              <a:pPr>
                <a:defRPr/>
              </a:pPr>
              <a:t>‹N›</a:t>
            </a:fld>
            <a:endParaRPr lang="it-IT" altLang="it-IT"/>
          </a:p>
        </p:txBody>
      </p:sp>
    </p:spTree>
    <p:extLst>
      <p:ext uri="{BB962C8B-B14F-4D97-AF65-F5344CB8AC3E}">
        <p14:creationId xmlns:p14="http://schemas.microsoft.com/office/powerpoint/2010/main" val="317268186"/>
      </p:ext>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8E942C-4B38-43B8-AE25-2FCF62D77643}"/>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8CB3F017-4642-4C82-9551-79E2CBE1B5E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E27F0A77-9020-4FA8-855E-7CDD5C2154C9}"/>
              </a:ext>
            </a:extLst>
          </p:cNvPr>
          <p:cNvSpPr>
            <a:spLocks noGrp="1" noChangeArrowheads="1"/>
          </p:cNvSpPr>
          <p:nvPr>
            <p:ph type="sldNum" sz="quarter" idx="12"/>
          </p:nvPr>
        </p:nvSpPr>
        <p:spPr>
          <a:ln/>
        </p:spPr>
        <p:txBody>
          <a:bodyPr/>
          <a:lstStyle>
            <a:lvl1pPr>
              <a:defRPr/>
            </a:lvl1pPr>
          </a:lstStyle>
          <a:p>
            <a:pPr>
              <a:defRPr/>
            </a:pPr>
            <a:fld id="{3C6D218A-9E7A-4AF9-8F8B-548745EC4693}" type="slidenum">
              <a:rPr lang="it-IT" altLang="it-IT"/>
              <a:pPr>
                <a:defRPr/>
              </a:pPr>
              <a:t>‹N›</a:t>
            </a:fld>
            <a:endParaRPr lang="it-IT" altLang="it-IT"/>
          </a:p>
        </p:txBody>
      </p:sp>
    </p:spTree>
    <p:extLst>
      <p:ext uri="{BB962C8B-B14F-4D97-AF65-F5344CB8AC3E}">
        <p14:creationId xmlns:p14="http://schemas.microsoft.com/office/powerpoint/2010/main" val="2147481829"/>
      </p:ext>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11BF958A-E84A-43C8-8E22-D2A1628A6D3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4E9FFC3C-7EB5-4727-84E5-2A022E49B3E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2E1387B1-EA45-4021-98CC-301F5A1F9DF1}"/>
              </a:ext>
            </a:extLst>
          </p:cNvPr>
          <p:cNvSpPr>
            <a:spLocks noGrp="1" noChangeArrowheads="1"/>
          </p:cNvSpPr>
          <p:nvPr>
            <p:ph type="sldNum" sz="quarter" idx="12"/>
          </p:nvPr>
        </p:nvSpPr>
        <p:spPr>
          <a:ln/>
        </p:spPr>
        <p:txBody>
          <a:bodyPr/>
          <a:lstStyle>
            <a:lvl1pPr>
              <a:defRPr/>
            </a:lvl1pPr>
          </a:lstStyle>
          <a:p>
            <a:pPr>
              <a:defRPr/>
            </a:pPr>
            <a:fld id="{7552FCA7-2352-4133-B2AB-ABBC7364AE2E}" type="slidenum">
              <a:rPr lang="it-IT" altLang="it-IT"/>
              <a:pPr>
                <a:defRPr/>
              </a:pPr>
              <a:t>‹N›</a:t>
            </a:fld>
            <a:endParaRPr lang="it-IT" altLang="it-IT"/>
          </a:p>
        </p:txBody>
      </p:sp>
    </p:spTree>
    <p:extLst>
      <p:ext uri="{BB962C8B-B14F-4D97-AF65-F5344CB8AC3E}">
        <p14:creationId xmlns:p14="http://schemas.microsoft.com/office/powerpoint/2010/main" val="1872686118"/>
      </p:ext>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0709068E-FC68-4E33-A9F7-AED28507988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25A6FA65-C026-4ED1-A8BE-41B2590D8593}"/>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C92352CE-6948-4A4E-8923-4B37DAF632F7}"/>
              </a:ext>
            </a:extLst>
          </p:cNvPr>
          <p:cNvSpPr>
            <a:spLocks noGrp="1" noChangeArrowheads="1"/>
          </p:cNvSpPr>
          <p:nvPr>
            <p:ph type="sldNum" sz="quarter" idx="12"/>
          </p:nvPr>
        </p:nvSpPr>
        <p:spPr>
          <a:ln/>
        </p:spPr>
        <p:txBody>
          <a:bodyPr/>
          <a:lstStyle>
            <a:lvl1pPr>
              <a:defRPr/>
            </a:lvl1pPr>
          </a:lstStyle>
          <a:p>
            <a:pPr>
              <a:defRPr/>
            </a:pPr>
            <a:fld id="{AFBAB16E-89C7-40F2-BD97-ADDA0DA0934B}" type="slidenum">
              <a:rPr lang="it-IT" altLang="it-IT"/>
              <a:pPr>
                <a:defRPr/>
              </a:pPr>
              <a:t>‹N›</a:t>
            </a:fld>
            <a:endParaRPr lang="it-IT" altLang="it-IT"/>
          </a:p>
        </p:txBody>
      </p:sp>
    </p:spTree>
    <p:extLst>
      <p:ext uri="{BB962C8B-B14F-4D97-AF65-F5344CB8AC3E}">
        <p14:creationId xmlns:p14="http://schemas.microsoft.com/office/powerpoint/2010/main" val="567119197"/>
      </p:ext>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7A460B-4642-4E7F-841A-0AC6A7BA785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98B43016-59C8-43D2-BBA2-937AE3C9599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1E99B5E6-8368-4B97-B631-C103164FE65E}"/>
              </a:ext>
            </a:extLst>
          </p:cNvPr>
          <p:cNvSpPr>
            <a:spLocks noGrp="1" noChangeArrowheads="1"/>
          </p:cNvSpPr>
          <p:nvPr>
            <p:ph type="sldNum" sz="quarter" idx="12"/>
          </p:nvPr>
        </p:nvSpPr>
        <p:spPr>
          <a:ln/>
        </p:spPr>
        <p:txBody>
          <a:bodyPr/>
          <a:lstStyle>
            <a:lvl1pPr>
              <a:defRPr/>
            </a:lvl1pPr>
          </a:lstStyle>
          <a:p>
            <a:pPr>
              <a:defRPr/>
            </a:pPr>
            <a:fld id="{7CECE598-BC07-4574-92AD-DBC5AFEAF17F}" type="slidenum">
              <a:rPr lang="it-IT" altLang="it-IT"/>
              <a:pPr>
                <a:defRPr/>
              </a:pPr>
              <a:t>‹N›</a:t>
            </a:fld>
            <a:endParaRPr lang="it-IT" altLang="it-IT"/>
          </a:p>
        </p:txBody>
      </p:sp>
    </p:spTree>
    <p:extLst>
      <p:ext uri="{BB962C8B-B14F-4D97-AF65-F5344CB8AC3E}">
        <p14:creationId xmlns:p14="http://schemas.microsoft.com/office/powerpoint/2010/main" val="3541539897"/>
      </p:ext>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3E7C2F-B0D4-4F56-9BA7-9ED155400D1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39F5C4A0-5A1B-443C-B5ED-CF1D0163CBBA}"/>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FE4F0B49-50C9-48FE-AE73-C605D386665A}"/>
              </a:ext>
            </a:extLst>
          </p:cNvPr>
          <p:cNvSpPr>
            <a:spLocks noGrp="1" noChangeArrowheads="1"/>
          </p:cNvSpPr>
          <p:nvPr>
            <p:ph type="sldNum" sz="quarter" idx="12"/>
          </p:nvPr>
        </p:nvSpPr>
        <p:spPr>
          <a:ln/>
        </p:spPr>
        <p:txBody>
          <a:bodyPr/>
          <a:lstStyle>
            <a:lvl1pPr>
              <a:defRPr/>
            </a:lvl1pPr>
          </a:lstStyle>
          <a:p>
            <a:pPr>
              <a:defRPr/>
            </a:pPr>
            <a:fld id="{BB06D5E0-61F1-4A33-8283-5D0C661E7D36}" type="slidenum">
              <a:rPr lang="it-IT" altLang="it-IT"/>
              <a:pPr>
                <a:defRPr/>
              </a:pPr>
              <a:t>‹N›</a:t>
            </a:fld>
            <a:endParaRPr lang="it-IT" altLang="it-IT"/>
          </a:p>
        </p:txBody>
      </p:sp>
    </p:spTree>
    <p:extLst>
      <p:ext uri="{BB962C8B-B14F-4D97-AF65-F5344CB8AC3E}">
        <p14:creationId xmlns:p14="http://schemas.microsoft.com/office/powerpoint/2010/main" val="3998158894"/>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09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09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6197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B505A024-1183-47DE-A8F2-3D3961E502B1}"/>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636B3A13-B6B1-4054-B953-078AD6B4947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4F8D1FB4-859D-4FF3-A741-9CDE375BFA12}"/>
              </a:ext>
            </a:extLst>
          </p:cNvPr>
          <p:cNvSpPr>
            <a:spLocks noGrp="1" noChangeArrowheads="1"/>
          </p:cNvSpPr>
          <p:nvPr>
            <p:ph type="sldNum" sz="quarter" idx="12"/>
          </p:nvPr>
        </p:nvSpPr>
        <p:spPr>
          <a:ln/>
        </p:spPr>
        <p:txBody>
          <a:bodyPr/>
          <a:lstStyle>
            <a:lvl1pPr>
              <a:defRPr/>
            </a:lvl1pPr>
          </a:lstStyle>
          <a:p>
            <a:pPr>
              <a:defRPr/>
            </a:pPr>
            <a:fld id="{A47D296D-41A5-47AB-B9B7-EFE4C28D7101}" type="slidenum">
              <a:rPr lang="it-IT" altLang="it-IT"/>
              <a:pPr>
                <a:defRPr/>
              </a:pPr>
              <a:t>‹N›</a:t>
            </a:fld>
            <a:endParaRPr lang="it-IT" altLang="it-IT"/>
          </a:p>
        </p:txBody>
      </p:sp>
    </p:spTree>
    <p:extLst>
      <p:ext uri="{BB962C8B-B14F-4D97-AF65-F5344CB8AC3E}">
        <p14:creationId xmlns:p14="http://schemas.microsoft.com/office/powerpoint/2010/main" val="1441623859"/>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2BC71404-0799-4AF8-B185-2D7AFF96B850}"/>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7" name="Rectangle 5">
            <a:extLst>
              <a:ext uri="{FF2B5EF4-FFF2-40B4-BE49-F238E27FC236}">
                <a16:creationId xmlns:a16="http://schemas.microsoft.com/office/drawing/2014/main" id="{E24C2E9B-10D6-46B2-A55D-997801AD1283}"/>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8" name="Rectangle 6">
            <a:extLst>
              <a:ext uri="{FF2B5EF4-FFF2-40B4-BE49-F238E27FC236}">
                <a16:creationId xmlns:a16="http://schemas.microsoft.com/office/drawing/2014/main" id="{828DFAA2-950D-4737-92D9-FFC91AFEC1BB}"/>
              </a:ext>
            </a:extLst>
          </p:cNvPr>
          <p:cNvSpPr>
            <a:spLocks noGrp="1" noChangeArrowheads="1"/>
          </p:cNvSpPr>
          <p:nvPr>
            <p:ph type="sldNum" sz="quarter" idx="12"/>
          </p:nvPr>
        </p:nvSpPr>
        <p:spPr>
          <a:ln/>
        </p:spPr>
        <p:txBody>
          <a:bodyPr/>
          <a:lstStyle>
            <a:lvl1pPr>
              <a:defRPr/>
            </a:lvl1pPr>
          </a:lstStyle>
          <a:p>
            <a:pPr>
              <a:defRPr/>
            </a:pPr>
            <a:fld id="{51B86308-3513-4F2A-A523-995369623C4D}" type="slidenum">
              <a:rPr lang="it-IT" altLang="it-IT"/>
              <a:pPr>
                <a:defRPr/>
              </a:pPr>
              <a:t>‹N›</a:t>
            </a:fld>
            <a:endParaRPr lang="it-IT" altLang="it-IT"/>
          </a:p>
        </p:txBody>
      </p:sp>
    </p:spTree>
    <p:extLst>
      <p:ext uri="{BB962C8B-B14F-4D97-AF65-F5344CB8AC3E}">
        <p14:creationId xmlns:p14="http://schemas.microsoft.com/office/powerpoint/2010/main" val="2306730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6A856893-B101-4A82-A47B-2DCBFFC8A847}"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4F861618-9219-4326-AA18-10190D496B55}" type="slidenum">
              <a:t>‹N›</a:t>
            </a:fld>
            <a:endParaRPr lang="it-IT"/>
          </a:p>
        </p:txBody>
      </p:sp>
    </p:spTree>
    <p:extLst>
      <p:ext uri="{BB962C8B-B14F-4D97-AF65-F5344CB8AC3E}">
        <p14:creationId xmlns:p14="http://schemas.microsoft.com/office/powerpoint/2010/main" val="422597392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076CB5CA-9331-45F7-8683-22596A67CD86}" type="slidenum">
              <a:t>‹N›</a:t>
            </a:fld>
            <a:endParaRPr lang="it-IT"/>
          </a:p>
        </p:txBody>
      </p:sp>
    </p:spTree>
    <p:extLst>
      <p:ext uri="{BB962C8B-B14F-4D97-AF65-F5344CB8AC3E}">
        <p14:creationId xmlns:p14="http://schemas.microsoft.com/office/powerpoint/2010/main" val="27433066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2B9B61A1-4C98-4FCF-9465-F5B2A1A63AA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7061F8A2-3390-4E20-BB46-62CE4C1434DC}"/>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D0B0ADCB-2C13-4C08-B2D9-0F329A663C9D}"/>
              </a:ext>
            </a:extLst>
          </p:cNvPr>
          <p:cNvSpPr>
            <a:spLocks noGrp="1" noChangeArrowheads="1"/>
          </p:cNvSpPr>
          <p:nvPr>
            <p:ph type="sldNum" sz="quarter" idx="12"/>
          </p:nvPr>
        </p:nvSpPr>
        <p:spPr>
          <a:ln/>
        </p:spPr>
        <p:txBody>
          <a:bodyPr/>
          <a:lstStyle>
            <a:lvl1pPr>
              <a:defRPr/>
            </a:lvl1pPr>
          </a:lstStyle>
          <a:p>
            <a:pPr>
              <a:defRPr/>
            </a:pPr>
            <a:fld id="{E6603E49-6A0B-4173-AF16-5468E8E67472}" type="slidenum">
              <a:rPr lang="it-IT" altLang="it-IT"/>
              <a:pPr>
                <a:defRPr/>
              </a:pPr>
              <a:t>‹N›</a:t>
            </a:fld>
            <a:endParaRPr lang="it-IT" altLang="it-IT"/>
          </a:p>
        </p:txBody>
      </p:sp>
    </p:spTree>
    <p:extLst>
      <p:ext uri="{BB962C8B-B14F-4D97-AF65-F5344CB8AC3E}">
        <p14:creationId xmlns:p14="http://schemas.microsoft.com/office/powerpoint/2010/main" val="391219343"/>
      </p:ext>
    </p:extLst>
  </p:cSld>
  <p:clrMapOvr>
    <a:masterClrMapping/>
  </p:clrMapOvr>
  <p:transition>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E5843C02-3BDD-40F5-9DFB-1716A059C10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022FE62D-A6BC-4ED3-9B10-7850AE6316C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733E849A-84AF-4826-9931-C1C08B2CBA52}"/>
              </a:ext>
            </a:extLst>
          </p:cNvPr>
          <p:cNvSpPr>
            <a:spLocks noGrp="1" noChangeArrowheads="1"/>
          </p:cNvSpPr>
          <p:nvPr>
            <p:ph type="sldNum" sz="quarter" idx="12"/>
          </p:nvPr>
        </p:nvSpPr>
        <p:spPr>
          <a:ln/>
        </p:spPr>
        <p:txBody>
          <a:bodyPr/>
          <a:lstStyle>
            <a:lvl1pPr>
              <a:defRPr/>
            </a:lvl1pPr>
          </a:lstStyle>
          <a:p>
            <a:pPr>
              <a:defRPr/>
            </a:pPr>
            <a:fld id="{E4011AF4-7A42-49DA-9835-F7181D5E05A4}" type="slidenum">
              <a:rPr lang="it-IT" altLang="it-IT"/>
              <a:pPr>
                <a:defRPr/>
              </a:pPr>
              <a:t>‹N›</a:t>
            </a:fld>
            <a:endParaRPr lang="it-IT" altLang="it-IT"/>
          </a:p>
        </p:txBody>
      </p:sp>
    </p:spTree>
    <p:extLst>
      <p:ext uri="{BB962C8B-B14F-4D97-AF65-F5344CB8AC3E}">
        <p14:creationId xmlns:p14="http://schemas.microsoft.com/office/powerpoint/2010/main" val="85529521"/>
      </p:ext>
    </p:extLst>
  </p:cSld>
  <p:clrMapOvr>
    <a:masterClrMapping/>
  </p:clrMapOvr>
  <p:transition>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sp>
        <p:nvSpPr>
          <p:cNvPr id="10" name="Rectangle 3"/>
          <p:cNvSpPr>
            <a:spLocks noGrp="1" noChangeArrowheads="1"/>
          </p:cNvSpPr>
          <p:nvPr>
            <p:ph idx="10"/>
          </p:nvPr>
        </p:nvSpPr>
        <p:spPr bwMode="auto">
          <a:xfrm>
            <a:off x="431371" y="908720"/>
            <a:ext cx="1094521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313" indent="-214313" algn="l" rtl="0">
              <a:buFontTx/>
              <a:buBlip>
                <a:blip r:embed="rId2"/>
              </a:buBlip>
              <a:defRPr>
                <a:solidFill>
                  <a:schemeClr val="tx1">
                    <a:lumMod val="65000"/>
                    <a:lumOff val="35000"/>
                  </a:schemeClr>
                </a:solidFill>
              </a:defRPr>
            </a:lvl1pPr>
            <a:lvl2pPr marL="557213" indent="-214313" algn="l" rtl="0">
              <a:buFontTx/>
              <a:buBlip>
                <a:blip r:embed="rId2"/>
              </a:buBlip>
              <a:defRPr>
                <a:solidFill>
                  <a:schemeClr val="tx1">
                    <a:lumMod val="65000"/>
                    <a:lumOff val="35000"/>
                  </a:schemeClr>
                </a:solidFill>
              </a:defRPr>
            </a:lvl2pPr>
            <a:lvl3pPr marL="900113" indent="-214313" algn="l" rtl="0">
              <a:buFontTx/>
              <a:buBlip>
                <a:blip r:embed="rId2"/>
              </a:buBlip>
              <a:defRPr>
                <a:solidFill>
                  <a:schemeClr val="tx1">
                    <a:lumMod val="65000"/>
                    <a:lumOff val="35000"/>
                  </a:schemeClr>
                </a:solidFill>
              </a:defRPr>
            </a:lvl3pPr>
            <a:lvl4pPr algn="l" rtl="0">
              <a:defRPr lang="en-US" sz="1350" i="0" dirty="0" smtClean="0">
                <a:solidFill>
                  <a:schemeClr val="tx1">
                    <a:lumMod val="65000"/>
                    <a:lumOff val="35000"/>
                  </a:schemeClr>
                </a:solidFill>
                <a:latin typeface="+mn-lt"/>
                <a:ea typeface="+mn-ea"/>
                <a:cs typeface="ＭＳ Ｐゴシック"/>
              </a:defRPr>
            </a:lvl4pPr>
            <a:lvl5pPr algn="l" rtl="0">
              <a:defRPr lang="en-US" sz="1350" i="0" dirty="0" smtClean="0">
                <a:solidFill>
                  <a:schemeClr val="tx1">
                    <a:lumMod val="65000"/>
                    <a:lumOff val="35000"/>
                  </a:schemeClr>
                </a:solidFill>
                <a:latin typeface="+mn-lt"/>
                <a:ea typeface="+mn-ea"/>
                <a:cs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99496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4" name="Rettangolo 12">
            <a:extLst>
              <a:ext uri="{FF2B5EF4-FFF2-40B4-BE49-F238E27FC236}">
                <a16:creationId xmlns:a16="http://schemas.microsoft.com/office/drawing/2014/main" id="{8AFC5D28-FC6E-4E94-A8EE-9E73A2192D4F}"/>
              </a:ext>
            </a:extLst>
          </p:cNvPr>
          <p:cNvSpPr/>
          <p:nvPr userDrawn="1"/>
        </p:nvSpPr>
        <p:spPr>
          <a:xfrm rot="10800000">
            <a:off x="0" y="6362700"/>
            <a:ext cx="12192000" cy="495300"/>
          </a:xfrm>
          <a:prstGeom prst="rect">
            <a:avLst/>
          </a:prstGeom>
          <a:gradFill flip="none" rotWithShape="1">
            <a:gsLst>
              <a:gs pos="32000">
                <a:srgbClr val="14A1CC"/>
              </a:gs>
              <a:gs pos="39999">
                <a:srgbClr val="85C2FF"/>
              </a:gs>
              <a:gs pos="70000">
                <a:srgbClr val="C4D6EB"/>
              </a:gs>
              <a:gs pos="100000">
                <a:srgbClr val="FFEBF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pic>
        <p:nvPicPr>
          <p:cNvPr id="5" name="Immagine 13" descr="bmi.gif">
            <a:extLst>
              <a:ext uri="{FF2B5EF4-FFF2-40B4-BE49-F238E27FC236}">
                <a16:creationId xmlns:a16="http://schemas.microsoft.com/office/drawing/2014/main" id="{9FA77692-5B59-4CCE-9B38-04F07C2962CD}"/>
              </a:ext>
            </a:extLst>
          </p:cNvPr>
          <p:cNvPicPr>
            <a:picLocks noChangeAspect="1"/>
          </p:cNvPicPr>
          <p:nvPr userDrawn="1"/>
        </p:nvPicPr>
        <p:blipFill>
          <a:blip r:embed="rId2">
            <a:extLst>
              <a:ext uri="{28A0092B-C50C-407E-A947-70E740481C1C}">
                <a14:useLocalDpi xmlns:a14="http://schemas.microsoft.com/office/drawing/2010/main" val="0"/>
              </a:ext>
            </a:extLst>
          </a:blip>
          <a:srcRect t="17987"/>
          <a:stretch>
            <a:fillRect/>
          </a:stretch>
        </p:blipFill>
        <p:spPr bwMode="auto">
          <a:xfrm>
            <a:off x="10397067" y="6413500"/>
            <a:ext cx="1727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9024100F-00FB-4F93-B0BC-8659B0DB5BB4}"/>
              </a:ext>
            </a:extLst>
          </p:cNvPr>
          <p:cNvSpPr>
            <a:spLocks noChangeArrowheads="1"/>
          </p:cNvSpPr>
          <p:nvPr userDrawn="1"/>
        </p:nvSpPr>
        <p:spPr bwMode="auto">
          <a:xfrm>
            <a:off x="304800" y="936625"/>
            <a:ext cx="11472333" cy="144463"/>
          </a:xfrm>
          <a:prstGeom prst="rect">
            <a:avLst/>
          </a:prstGeom>
          <a:solidFill>
            <a:srgbClr val="14A1CC"/>
          </a:solidFill>
          <a:ln w="9525">
            <a:solidFill>
              <a:srgbClr val="0F7899"/>
            </a:solidFill>
            <a:miter lim="800000"/>
            <a:headEnd/>
            <a:tailEnd/>
          </a:ln>
        </p:spPr>
        <p:txBody>
          <a:bodyPr wrap="none" anchor="ctr"/>
          <a:lstStyle>
            <a:lvl1pPr>
              <a:defRPr sz="1500" b="1" i="1">
                <a:solidFill>
                  <a:srgbClr val="000099"/>
                </a:solidFill>
                <a:latin typeface="Franklin Gothic Medium" panose="020B0603020102020204" pitchFamily="34" charset="0"/>
              </a:defRPr>
            </a:lvl1pPr>
            <a:lvl2pPr marL="742950" indent="-285750">
              <a:defRPr sz="1500" b="1" i="1">
                <a:solidFill>
                  <a:srgbClr val="000099"/>
                </a:solidFill>
                <a:latin typeface="Franklin Gothic Medium" panose="020B0603020102020204" pitchFamily="34" charset="0"/>
              </a:defRPr>
            </a:lvl2pPr>
            <a:lvl3pPr marL="1143000" indent="-228600">
              <a:defRPr sz="1500" b="1" i="1">
                <a:solidFill>
                  <a:srgbClr val="000099"/>
                </a:solidFill>
                <a:latin typeface="Franklin Gothic Medium" panose="020B0603020102020204" pitchFamily="34" charset="0"/>
              </a:defRPr>
            </a:lvl3pPr>
            <a:lvl4pPr marL="1600200" indent="-228600">
              <a:defRPr sz="1500" b="1" i="1">
                <a:solidFill>
                  <a:srgbClr val="000099"/>
                </a:solidFill>
                <a:latin typeface="Franklin Gothic Medium" panose="020B0603020102020204" pitchFamily="34" charset="0"/>
              </a:defRPr>
            </a:lvl4pPr>
            <a:lvl5pPr marL="2057400" indent="-228600">
              <a:defRPr sz="1500" b="1" i="1">
                <a:solidFill>
                  <a:srgbClr val="000099"/>
                </a:solidFill>
                <a:latin typeface="Franklin Gothic Medium" panose="020B0603020102020204" pitchFamily="34" charset="0"/>
              </a:defRPr>
            </a:lvl5pPr>
            <a:lvl6pPr marL="2514600" indent="-228600" eaLnBrk="0" fontAlgn="base" hangingPunct="0">
              <a:spcBef>
                <a:spcPct val="0"/>
              </a:spcBef>
              <a:spcAft>
                <a:spcPct val="0"/>
              </a:spcAft>
              <a:defRPr sz="1500" b="1" i="1">
                <a:solidFill>
                  <a:srgbClr val="000099"/>
                </a:solidFill>
                <a:latin typeface="Franklin Gothic Medium" panose="020B0603020102020204" pitchFamily="34" charset="0"/>
              </a:defRPr>
            </a:lvl6pPr>
            <a:lvl7pPr marL="2971800" indent="-228600" eaLnBrk="0" fontAlgn="base" hangingPunct="0">
              <a:spcBef>
                <a:spcPct val="0"/>
              </a:spcBef>
              <a:spcAft>
                <a:spcPct val="0"/>
              </a:spcAft>
              <a:defRPr sz="1500" b="1" i="1">
                <a:solidFill>
                  <a:srgbClr val="000099"/>
                </a:solidFill>
                <a:latin typeface="Franklin Gothic Medium" panose="020B0603020102020204" pitchFamily="34" charset="0"/>
              </a:defRPr>
            </a:lvl7pPr>
            <a:lvl8pPr marL="3429000" indent="-228600" eaLnBrk="0" fontAlgn="base" hangingPunct="0">
              <a:spcBef>
                <a:spcPct val="0"/>
              </a:spcBef>
              <a:spcAft>
                <a:spcPct val="0"/>
              </a:spcAft>
              <a:defRPr sz="1500" b="1" i="1">
                <a:solidFill>
                  <a:srgbClr val="000099"/>
                </a:solidFill>
                <a:latin typeface="Franklin Gothic Medium" panose="020B0603020102020204" pitchFamily="34" charset="0"/>
              </a:defRPr>
            </a:lvl8pPr>
            <a:lvl9pPr marL="3886200" indent="-228600" eaLnBrk="0" fontAlgn="base" hangingPunct="0">
              <a:spcBef>
                <a:spcPct val="0"/>
              </a:spcBef>
              <a:spcAft>
                <a:spcPct val="0"/>
              </a:spcAft>
              <a:defRPr sz="1500" b="1" i="1">
                <a:solidFill>
                  <a:srgbClr val="000099"/>
                </a:solidFill>
                <a:latin typeface="Franklin Gothic Medium" panose="020B0603020102020204" pitchFamily="34" charset="0"/>
              </a:defRPr>
            </a:lvl9pPr>
          </a:lstStyle>
          <a:p>
            <a:endParaRPr lang="it-IT" altLang="it-IT" sz="1500">
              <a:latin typeface="Arial" panose="020B0604020202020204" pitchFamily="34" charset="0"/>
              <a:cs typeface="Arial" panose="020B0604020202020204" pitchFamily="34" charset="0"/>
            </a:endParaRPr>
          </a:p>
        </p:txBody>
      </p:sp>
      <p:sp>
        <p:nvSpPr>
          <p:cNvPr id="7" name="Rettangolo 15">
            <a:extLst>
              <a:ext uri="{FF2B5EF4-FFF2-40B4-BE49-F238E27FC236}">
                <a16:creationId xmlns:a16="http://schemas.microsoft.com/office/drawing/2014/main" id="{3DF80E83-A186-4FBA-8B33-35A7A1AD6A81}"/>
              </a:ext>
            </a:extLst>
          </p:cNvPr>
          <p:cNvSpPr/>
          <p:nvPr userDrawn="1"/>
        </p:nvSpPr>
        <p:spPr>
          <a:xfrm>
            <a:off x="23071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8" name="Rettangolo 16">
            <a:extLst>
              <a:ext uri="{FF2B5EF4-FFF2-40B4-BE49-F238E27FC236}">
                <a16:creationId xmlns:a16="http://schemas.microsoft.com/office/drawing/2014/main" id="{EF0273CF-2659-4B6D-8B9E-9DF829A1A273}"/>
              </a:ext>
            </a:extLst>
          </p:cNvPr>
          <p:cNvSpPr/>
          <p:nvPr userDrawn="1"/>
        </p:nvSpPr>
        <p:spPr>
          <a:xfrm>
            <a:off x="24595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7" name="Rectangle 2"/>
          <p:cNvSpPr>
            <a:spLocks noGrp="1" noChangeArrowheads="1"/>
          </p:cNvSpPr>
          <p:nvPr>
            <p:ph type="ctrTitle"/>
          </p:nvPr>
        </p:nvSpPr>
        <p:spPr>
          <a:xfrm>
            <a:off x="908051" y="241300"/>
            <a:ext cx="10335683" cy="635000"/>
          </a:xfrm>
          <a:gradFill flip="none" rotWithShape="1">
            <a:gsLst>
              <a:gs pos="90000">
                <a:srgbClr val="14A1CC">
                  <a:alpha val="68000"/>
                </a:srgbClr>
              </a:gs>
              <a:gs pos="39999">
                <a:srgbClr val="85C2FF"/>
              </a:gs>
              <a:gs pos="70000">
                <a:srgbClr val="C4D6EB"/>
              </a:gs>
              <a:gs pos="100000">
                <a:srgbClr val="FFEBFA"/>
              </a:gs>
            </a:gsLst>
            <a:path path="circle">
              <a:fillToRect l="50000" t="50000" r="50000" b="50000"/>
            </a:path>
            <a:tileRect/>
          </a:gradFill>
        </p:spPr>
        <p:txBody>
          <a:bodyPr/>
          <a:lstStyle>
            <a:lvl1pPr>
              <a:defRPr sz="2800">
                <a:solidFill>
                  <a:schemeClr val="tx1"/>
                </a:solidFill>
              </a:defRPr>
            </a:lvl1pPr>
          </a:lstStyle>
          <a:p>
            <a:r>
              <a:rPr lang="it-IT" dirty="0"/>
              <a:t>Fare clic per modificare lo stile del titolo</a:t>
            </a:r>
          </a:p>
        </p:txBody>
      </p:sp>
      <p:sp>
        <p:nvSpPr>
          <p:cNvPr id="9" name="Segnaposto data 26">
            <a:extLst>
              <a:ext uri="{FF2B5EF4-FFF2-40B4-BE49-F238E27FC236}">
                <a16:creationId xmlns:a16="http://schemas.microsoft.com/office/drawing/2014/main" id="{D0212A31-C6BF-4953-921E-E8AD21C97769}"/>
              </a:ext>
            </a:extLst>
          </p:cNvPr>
          <p:cNvSpPr>
            <a:spLocks noGrp="1"/>
          </p:cNvSpPr>
          <p:nvPr>
            <p:ph type="dt" sz="half" idx="10"/>
          </p:nvPr>
        </p:nvSpPr>
        <p:spPr>
          <a:xfrm>
            <a:off x="2865967" y="6462714"/>
            <a:ext cx="4320117" cy="395287"/>
          </a:xfrm>
        </p:spPr>
        <p:txBody>
          <a:bodyPr/>
          <a:lstStyle>
            <a:lvl1pPr>
              <a:defRPr/>
            </a:lvl1pPr>
          </a:lstStyle>
          <a:p>
            <a:pPr>
              <a:defRPr/>
            </a:pPr>
            <a:r>
              <a:rPr lang="it-IT"/>
              <a:t>Medinfo 2010 - Cape Town</a:t>
            </a:r>
          </a:p>
        </p:txBody>
      </p:sp>
      <p:sp>
        <p:nvSpPr>
          <p:cNvPr id="10" name="Segnaposto piè di pagina 28">
            <a:extLst>
              <a:ext uri="{FF2B5EF4-FFF2-40B4-BE49-F238E27FC236}">
                <a16:creationId xmlns:a16="http://schemas.microsoft.com/office/drawing/2014/main" id="{8EFD64E7-1CCA-43B4-9711-390F766DEE9E}"/>
              </a:ext>
            </a:extLst>
          </p:cNvPr>
          <p:cNvSpPr>
            <a:spLocks noGrp="1"/>
          </p:cNvSpPr>
          <p:nvPr>
            <p:ph type="ftr" sz="quarter" idx="11"/>
          </p:nvPr>
        </p:nvSpPr>
        <p:spPr>
          <a:xfrm>
            <a:off x="1" y="6462714"/>
            <a:ext cx="2063751" cy="395287"/>
          </a:xfrm>
        </p:spPr>
        <p:txBody>
          <a:bodyPr/>
          <a:lstStyle>
            <a:lvl1pPr>
              <a:defRPr/>
            </a:lvl1pPr>
          </a:lstStyle>
          <a:p>
            <a:pPr>
              <a:defRPr/>
            </a:pPr>
            <a:r>
              <a:rPr lang="it-IT"/>
              <a:t>Silvia Panzarasa</a:t>
            </a:r>
          </a:p>
        </p:txBody>
      </p:sp>
    </p:spTree>
    <p:extLst>
      <p:ext uri="{BB962C8B-B14F-4D97-AF65-F5344CB8AC3E}">
        <p14:creationId xmlns:p14="http://schemas.microsoft.com/office/powerpoint/2010/main" val="6448592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A013135A-F201-49FA-AD4F-0ACB64CE40A4}"/>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8956B4F6-25B5-458F-9592-873319392A41}"/>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E12A433C-4835-43FE-AD92-6E795D8DBEC1}"/>
              </a:ext>
            </a:extLst>
          </p:cNvPr>
          <p:cNvSpPr>
            <a:spLocks noGrp="1" noChangeArrowheads="1"/>
          </p:cNvSpPr>
          <p:nvPr>
            <p:ph type="sldNum" sz="quarter" idx="12"/>
          </p:nvPr>
        </p:nvSpPr>
        <p:spPr>
          <a:ln/>
        </p:spPr>
        <p:txBody>
          <a:bodyPr/>
          <a:lstStyle>
            <a:lvl1pPr>
              <a:defRPr/>
            </a:lvl1pPr>
          </a:lstStyle>
          <a:p>
            <a:pPr>
              <a:defRPr/>
            </a:pPr>
            <a:fld id="{998FEE43-F9FC-47D5-B834-7D5669398F79}" type="slidenum">
              <a:rPr lang="it-IT" altLang="it-IT"/>
              <a:pPr>
                <a:defRPr/>
              </a:pPr>
              <a:t>‹N›</a:t>
            </a:fld>
            <a:endParaRPr lang="it-IT" altLang="it-IT"/>
          </a:p>
        </p:txBody>
      </p:sp>
    </p:spTree>
    <p:extLst>
      <p:ext uri="{BB962C8B-B14F-4D97-AF65-F5344CB8AC3E}">
        <p14:creationId xmlns:p14="http://schemas.microsoft.com/office/powerpoint/2010/main" val="1834282531"/>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854D325-E2F9-4E7E-BD18-5994FA0928E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E132F0C4-BBDA-49DA-B914-7824545D63E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CA94B9E5-7391-49FE-8212-0C92662E9B94}"/>
              </a:ext>
            </a:extLst>
          </p:cNvPr>
          <p:cNvSpPr>
            <a:spLocks noGrp="1" noChangeArrowheads="1"/>
          </p:cNvSpPr>
          <p:nvPr>
            <p:ph type="sldNum" sz="quarter" idx="12"/>
          </p:nvPr>
        </p:nvSpPr>
        <p:spPr>
          <a:ln/>
        </p:spPr>
        <p:txBody>
          <a:bodyPr/>
          <a:lstStyle>
            <a:lvl1pPr>
              <a:defRPr/>
            </a:lvl1pPr>
          </a:lstStyle>
          <a:p>
            <a:pPr>
              <a:defRPr/>
            </a:pPr>
            <a:fld id="{2A374610-F2C3-48DB-813F-01A2645B9045}" type="slidenum">
              <a:rPr lang="it-IT" altLang="it-IT"/>
              <a:pPr>
                <a:defRPr/>
              </a:pPr>
              <a:t>‹N›</a:t>
            </a:fld>
            <a:endParaRPr lang="it-IT" altLang="it-IT"/>
          </a:p>
        </p:txBody>
      </p:sp>
    </p:spTree>
    <p:extLst>
      <p:ext uri="{BB962C8B-B14F-4D97-AF65-F5344CB8AC3E}">
        <p14:creationId xmlns:p14="http://schemas.microsoft.com/office/powerpoint/2010/main" val="2492179021"/>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4">
            <a:extLst>
              <a:ext uri="{FF2B5EF4-FFF2-40B4-BE49-F238E27FC236}">
                <a16:creationId xmlns:a16="http://schemas.microsoft.com/office/drawing/2014/main" id="{7A9F1640-3EBE-465B-BFE0-180C7E9393F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A7A5763-E71E-47DB-A830-911CF3F61E3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3F48E6A9-9A52-40C9-8659-05A8AB6A06B0}"/>
              </a:ext>
            </a:extLst>
          </p:cNvPr>
          <p:cNvSpPr>
            <a:spLocks noGrp="1" noChangeArrowheads="1"/>
          </p:cNvSpPr>
          <p:nvPr>
            <p:ph type="sldNum" sz="quarter" idx="12"/>
          </p:nvPr>
        </p:nvSpPr>
        <p:spPr>
          <a:ln/>
        </p:spPr>
        <p:txBody>
          <a:bodyPr/>
          <a:lstStyle>
            <a:lvl1pPr>
              <a:defRPr/>
            </a:lvl1pPr>
          </a:lstStyle>
          <a:p>
            <a:pPr>
              <a:defRPr/>
            </a:pPr>
            <a:fld id="{F5AED7C7-3CB1-4B6B-9B28-EAC66CEFC9A0}" type="slidenum">
              <a:rPr lang="it-IT" altLang="it-IT"/>
              <a:pPr>
                <a:defRPr/>
              </a:pPr>
              <a:t>‹N›</a:t>
            </a:fld>
            <a:endParaRPr lang="it-IT" altLang="it-IT"/>
          </a:p>
        </p:txBody>
      </p:sp>
    </p:spTree>
    <p:extLst>
      <p:ext uri="{BB962C8B-B14F-4D97-AF65-F5344CB8AC3E}">
        <p14:creationId xmlns:p14="http://schemas.microsoft.com/office/powerpoint/2010/main" val="287690622"/>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3AA7EC6-77DD-4DBB-B0D9-63BF006E317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07E8271E-2F91-4454-A64C-4BA8557850C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A6B72303-F89C-4FEE-88EF-6CE12F0C5B43}"/>
              </a:ext>
            </a:extLst>
          </p:cNvPr>
          <p:cNvSpPr>
            <a:spLocks noGrp="1" noChangeArrowheads="1"/>
          </p:cNvSpPr>
          <p:nvPr>
            <p:ph type="sldNum" sz="quarter" idx="12"/>
          </p:nvPr>
        </p:nvSpPr>
        <p:spPr>
          <a:ln/>
        </p:spPr>
        <p:txBody>
          <a:bodyPr/>
          <a:lstStyle>
            <a:lvl1pPr>
              <a:defRPr/>
            </a:lvl1pPr>
          </a:lstStyle>
          <a:p>
            <a:pPr>
              <a:defRPr/>
            </a:pPr>
            <a:fld id="{1C40E11F-4787-4DA1-8E51-4B4112413539}" type="slidenum">
              <a:rPr lang="it-IT" altLang="it-IT"/>
              <a:pPr>
                <a:defRPr/>
              </a:pPr>
              <a:t>‹N›</a:t>
            </a:fld>
            <a:endParaRPr lang="it-IT" altLang="it-IT"/>
          </a:p>
        </p:txBody>
      </p:sp>
    </p:spTree>
    <p:extLst>
      <p:ext uri="{BB962C8B-B14F-4D97-AF65-F5344CB8AC3E}">
        <p14:creationId xmlns:p14="http://schemas.microsoft.com/office/powerpoint/2010/main" val="298856042"/>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C7600AEC-DD66-442C-B0F3-EAD1FA8FB0B0}"/>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B621114F-4A0C-46B2-B55A-C86E5F975B3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2CD89BBC-F7B9-414F-B20C-43260B356A31}"/>
              </a:ext>
            </a:extLst>
          </p:cNvPr>
          <p:cNvSpPr>
            <a:spLocks noGrp="1" noChangeArrowheads="1"/>
          </p:cNvSpPr>
          <p:nvPr>
            <p:ph type="sldNum" sz="quarter" idx="12"/>
          </p:nvPr>
        </p:nvSpPr>
        <p:spPr>
          <a:ln/>
        </p:spPr>
        <p:txBody>
          <a:bodyPr/>
          <a:lstStyle>
            <a:lvl1pPr>
              <a:defRPr/>
            </a:lvl1pPr>
          </a:lstStyle>
          <a:p>
            <a:pPr>
              <a:defRPr/>
            </a:pPr>
            <a:fld id="{9DDF111E-3D1C-4093-B6D3-38A21E329325}" type="slidenum">
              <a:rPr lang="it-IT" altLang="it-IT"/>
              <a:pPr>
                <a:defRPr/>
              </a:pPr>
              <a:t>‹N›</a:t>
            </a:fld>
            <a:endParaRPr lang="it-IT" altLang="it-IT"/>
          </a:p>
        </p:txBody>
      </p:sp>
    </p:spTree>
    <p:extLst>
      <p:ext uri="{BB962C8B-B14F-4D97-AF65-F5344CB8AC3E}">
        <p14:creationId xmlns:p14="http://schemas.microsoft.com/office/powerpoint/2010/main" val="437883410"/>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6B7752DF-DF02-4B20-AC73-99AD203AEC0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ED5CCE31-E1F6-4FDF-8A80-350EE8ADFCF3}"/>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BC7776BB-7EDD-4FD6-996D-5D5371B14948}"/>
              </a:ext>
            </a:extLst>
          </p:cNvPr>
          <p:cNvSpPr>
            <a:spLocks noGrp="1" noChangeArrowheads="1"/>
          </p:cNvSpPr>
          <p:nvPr>
            <p:ph type="sldNum" sz="quarter" idx="12"/>
          </p:nvPr>
        </p:nvSpPr>
        <p:spPr>
          <a:ln/>
        </p:spPr>
        <p:txBody>
          <a:bodyPr/>
          <a:lstStyle>
            <a:lvl1pPr>
              <a:defRPr/>
            </a:lvl1pPr>
          </a:lstStyle>
          <a:p>
            <a:pPr>
              <a:defRPr/>
            </a:pPr>
            <a:fld id="{B9F7F141-56EE-4440-9101-8DB5D672359B}" type="slidenum">
              <a:rPr lang="it-IT" altLang="it-IT"/>
              <a:pPr>
                <a:defRPr/>
              </a:pPr>
              <a:t>‹N›</a:t>
            </a:fld>
            <a:endParaRPr lang="it-IT" altLang="it-IT"/>
          </a:p>
        </p:txBody>
      </p:sp>
    </p:spTree>
    <p:extLst>
      <p:ext uri="{BB962C8B-B14F-4D97-AF65-F5344CB8AC3E}">
        <p14:creationId xmlns:p14="http://schemas.microsoft.com/office/powerpoint/2010/main" val="638533215"/>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5F7BD410-A2A3-46F1-955B-7711D427E950}" type="slidenum">
              <a:t>‹N›</a:t>
            </a:fld>
            <a:endParaRPr lang="it-IT"/>
          </a:p>
        </p:txBody>
      </p:sp>
    </p:spTree>
    <p:extLst>
      <p:ext uri="{BB962C8B-B14F-4D97-AF65-F5344CB8AC3E}">
        <p14:creationId xmlns:p14="http://schemas.microsoft.com/office/powerpoint/2010/main" val="17209294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680FE1-B60C-4A8D-BBD3-897ECDDB1AC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31D690A0-9EE9-4784-A7F9-E8F34386B79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C9E3CF4F-3B6F-4BB8-8A7F-2743A0DFA8AC}"/>
              </a:ext>
            </a:extLst>
          </p:cNvPr>
          <p:cNvSpPr>
            <a:spLocks noGrp="1" noChangeArrowheads="1"/>
          </p:cNvSpPr>
          <p:nvPr>
            <p:ph type="sldNum" sz="quarter" idx="12"/>
          </p:nvPr>
        </p:nvSpPr>
        <p:spPr>
          <a:ln/>
        </p:spPr>
        <p:txBody>
          <a:bodyPr/>
          <a:lstStyle>
            <a:lvl1pPr>
              <a:defRPr/>
            </a:lvl1pPr>
          </a:lstStyle>
          <a:p>
            <a:pPr>
              <a:defRPr/>
            </a:pPr>
            <a:fld id="{F1E4B8EA-DDDF-4B2A-9BBF-0F1FDD637F15}" type="slidenum">
              <a:rPr lang="it-IT" altLang="it-IT"/>
              <a:pPr>
                <a:defRPr/>
              </a:pPr>
              <a:t>‹N›</a:t>
            </a:fld>
            <a:endParaRPr lang="it-IT" altLang="it-IT"/>
          </a:p>
        </p:txBody>
      </p:sp>
    </p:spTree>
    <p:extLst>
      <p:ext uri="{BB962C8B-B14F-4D97-AF65-F5344CB8AC3E}">
        <p14:creationId xmlns:p14="http://schemas.microsoft.com/office/powerpoint/2010/main" val="1991603866"/>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9E6078BC-8A14-43DA-9375-90198D19D87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1990AD42-1876-4300-BCE2-73643B210BF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0FD8E5F5-6B60-498A-8D0B-2220CF5981F2}"/>
              </a:ext>
            </a:extLst>
          </p:cNvPr>
          <p:cNvSpPr>
            <a:spLocks noGrp="1" noChangeArrowheads="1"/>
          </p:cNvSpPr>
          <p:nvPr>
            <p:ph type="sldNum" sz="quarter" idx="12"/>
          </p:nvPr>
        </p:nvSpPr>
        <p:spPr>
          <a:ln/>
        </p:spPr>
        <p:txBody>
          <a:bodyPr/>
          <a:lstStyle>
            <a:lvl1pPr>
              <a:defRPr/>
            </a:lvl1pPr>
          </a:lstStyle>
          <a:p>
            <a:pPr>
              <a:defRPr/>
            </a:pPr>
            <a:fld id="{1C6CEC68-D40F-4816-82BC-A12DC69AD76B}" type="slidenum">
              <a:rPr lang="it-IT" altLang="it-IT"/>
              <a:pPr>
                <a:defRPr/>
              </a:pPr>
              <a:t>‹N›</a:t>
            </a:fld>
            <a:endParaRPr lang="it-IT" altLang="it-IT"/>
          </a:p>
        </p:txBody>
      </p:sp>
    </p:spTree>
    <p:extLst>
      <p:ext uri="{BB962C8B-B14F-4D97-AF65-F5344CB8AC3E}">
        <p14:creationId xmlns:p14="http://schemas.microsoft.com/office/powerpoint/2010/main" val="4205131804"/>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19D7B078-A3D6-4C01-8391-7841035847A2}"/>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AC981507-E052-48AE-BDEF-A693F83E933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6679E5FB-F5DB-4E7F-8D8D-BCF12979CA4F}"/>
              </a:ext>
            </a:extLst>
          </p:cNvPr>
          <p:cNvSpPr>
            <a:spLocks noGrp="1" noChangeArrowheads="1"/>
          </p:cNvSpPr>
          <p:nvPr>
            <p:ph type="sldNum" sz="quarter" idx="12"/>
          </p:nvPr>
        </p:nvSpPr>
        <p:spPr>
          <a:ln/>
        </p:spPr>
        <p:txBody>
          <a:bodyPr/>
          <a:lstStyle>
            <a:lvl1pPr>
              <a:defRPr/>
            </a:lvl1pPr>
          </a:lstStyle>
          <a:p>
            <a:pPr>
              <a:defRPr/>
            </a:pPr>
            <a:fld id="{82733E5C-90EE-411C-968D-80FF2463EB1B}" type="slidenum">
              <a:rPr lang="it-IT" altLang="it-IT"/>
              <a:pPr>
                <a:defRPr/>
              </a:pPr>
              <a:t>‹N›</a:t>
            </a:fld>
            <a:endParaRPr lang="it-IT" altLang="it-IT"/>
          </a:p>
        </p:txBody>
      </p:sp>
    </p:spTree>
    <p:extLst>
      <p:ext uri="{BB962C8B-B14F-4D97-AF65-F5344CB8AC3E}">
        <p14:creationId xmlns:p14="http://schemas.microsoft.com/office/powerpoint/2010/main" val="2319635410"/>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A278817-D9E0-4CDB-BBB3-422E9DF81BE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AEF92B55-7A2D-4063-8FF7-6E5B39A36B8E}"/>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B494AF87-8F3D-439C-A935-2D59181D6C0B}"/>
              </a:ext>
            </a:extLst>
          </p:cNvPr>
          <p:cNvSpPr>
            <a:spLocks noGrp="1" noChangeArrowheads="1"/>
          </p:cNvSpPr>
          <p:nvPr>
            <p:ph type="sldNum" sz="quarter" idx="12"/>
          </p:nvPr>
        </p:nvSpPr>
        <p:spPr>
          <a:ln/>
        </p:spPr>
        <p:txBody>
          <a:bodyPr/>
          <a:lstStyle>
            <a:lvl1pPr>
              <a:defRPr/>
            </a:lvl1pPr>
          </a:lstStyle>
          <a:p>
            <a:pPr>
              <a:defRPr/>
            </a:pPr>
            <a:fld id="{4490EAB1-A815-4A73-94C5-E56D3BD87809}" type="slidenum">
              <a:rPr lang="it-IT" altLang="it-IT"/>
              <a:pPr>
                <a:defRPr/>
              </a:pPr>
              <a:t>‹N›</a:t>
            </a:fld>
            <a:endParaRPr lang="it-IT" altLang="it-IT"/>
          </a:p>
        </p:txBody>
      </p:sp>
    </p:spTree>
    <p:extLst>
      <p:ext uri="{BB962C8B-B14F-4D97-AF65-F5344CB8AC3E}">
        <p14:creationId xmlns:p14="http://schemas.microsoft.com/office/powerpoint/2010/main" val="3209556587"/>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973D340-0020-41B2-935D-A300ABEB2462}"/>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6E76BD00-2536-4EA5-899B-C04D0DA14A1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C1E658A6-CC44-449D-B8F6-BF474B67F9E9}"/>
              </a:ext>
            </a:extLst>
          </p:cNvPr>
          <p:cNvSpPr>
            <a:spLocks noGrp="1" noChangeArrowheads="1"/>
          </p:cNvSpPr>
          <p:nvPr>
            <p:ph type="sldNum" sz="quarter" idx="12"/>
          </p:nvPr>
        </p:nvSpPr>
        <p:spPr>
          <a:ln/>
        </p:spPr>
        <p:txBody>
          <a:bodyPr/>
          <a:lstStyle>
            <a:lvl1pPr>
              <a:defRPr/>
            </a:lvl1pPr>
          </a:lstStyle>
          <a:p>
            <a:pPr>
              <a:defRPr/>
            </a:pPr>
            <a:fld id="{37D42939-DA5E-44DC-9302-C1C41F8C093D}" type="slidenum">
              <a:rPr lang="it-IT" altLang="it-IT"/>
              <a:pPr>
                <a:defRPr/>
              </a:pPr>
              <a:t>‹N›</a:t>
            </a:fld>
            <a:endParaRPr lang="it-IT" altLang="it-IT"/>
          </a:p>
        </p:txBody>
      </p:sp>
    </p:spTree>
    <p:extLst>
      <p:ext uri="{BB962C8B-B14F-4D97-AF65-F5344CB8AC3E}">
        <p14:creationId xmlns:p14="http://schemas.microsoft.com/office/powerpoint/2010/main" val="2343517521"/>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09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09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6197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99C7B30-52A8-4A9C-8AF9-644EAD846BF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11D17940-B546-48B4-8E27-CF8EF78989F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5ED2FEEC-F2CD-42F7-929E-6918B80D72FE}"/>
              </a:ext>
            </a:extLst>
          </p:cNvPr>
          <p:cNvSpPr>
            <a:spLocks noGrp="1" noChangeArrowheads="1"/>
          </p:cNvSpPr>
          <p:nvPr>
            <p:ph type="sldNum" sz="quarter" idx="12"/>
          </p:nvPr>
        </p:nvSpPr>
        <p:spPr>
          <a:ln/>
        </p:spPr>
        <p:txBody>
          <a:bodyPr/>
          <a:lstStyle>
            <a:lvl1pPr>
              <a:defRPr/>
            </a:lvl1pPr>
          </a:lstStyle>
          <a:p>
            <a:pPr>
              <a:defRPr/>
            </a:pPr>
            <a:fld id="{38E0D523-0319-4377-AAFE-53BA89413995}" type="slidenum">
              <a:rPr lang="it-IT" altLang="it-IT"/>
              <a:pPr>
                <a:defRPr/>
              </a:pPr>
              <a:t>‹N›</a:t>
            </a:fld>
            <a:endParaRPr lang="it-IT" altLang="it-IT"/>
          </a:p>
        </p:txBody>
      </p:sp>
    </p:spTree>
    <p:extLst>
      <p:ext uri="{BB962C8B-B14F-4D97-AF65-F5344CB8AC3E}">
        <p14:creationId xmlns:p14="http://schemas.microsoft.com/office/powerpoint/2010/main" val="495580761"/>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D353F554-B3CF-49DB-8EC3-13ED092F05C2}"/>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7" name="Rectangle 5">
            <a:extLst>
              <a:ext uri="{FF2B5EF4-FFF2-40B4-BE49-F238E27FC236}">
                <a16:creationId xmlns:a16="http://schemas.microsoft.com/office/drawing/2014/main" id="{55F93C7A-DC5E-45E5-9507-9155B5DE4BC0}"/>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8" name="Rectangle 6">
            <a:extLst>
              <a:ext uri="{FF2B5EF4-FFF2-40B4-BE49-F238E27FC236}">
                <a16:creationId xmlns:a16="http://schemas.microsoft.com/office/drawing/2014/main" id="{122ECC43-5F78-49FA-A704-55B680782265}"/>
              </a:ext>
            </a:extLst>
          </p:cNvPr>
          <p:cNvSpPr>
            <a:spLocks noGrp="1" noChangeArrowheads="1"/>
          </p:cNvSpPr>
          <p:nvPr>
            <p:ph type="sldNum" sz="quarter" idx="12"/>
          </p:nvPr>
        </p:nvSpPr>
        <p:spPr>
          <a:ln/>
        </p:spPr>
        <p:txBody>
          <a:bodyPr/>
          <a:lstStyle>
            <a:lvl1pPr>
              <a:defRPr/>
            </a:lvl1pPr>
          </a:lstStyle>
          <a:p>
            <a:pPr>
              <a:defRPr/>
            </a:pPr>
            <a:fld id="{C3382575-6241-4A47-89F4-4E5B5844E386}" type="slidenum">
              <a:rPr lang="it-IT" altLang="it-IT"/>
              <a:pPr>
                <a:defRPr/>
              </a:pPr>
              <a:t>‹N›</a:t>
            </a:fld>
            <a:endParaRPr lang="it-IT" altLang="it-IT"/>
          </a:p>
        </p:txBody>
      </p:sp>
    </p:spTree>
    <p:extLst>
      <p:ext uri="{BB962C8B-B14F-4D97-AF65-F5344CB8AC3E}">
        <p14:creationId xmlns:p14="http://schemas.microsoft.com/office/powerpoint/2010/main" val="777608242"/>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C100111E-DD24-4A0A-86DC-27BBC4D4F8CF}"/>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28AD00AB-BFA1-446A-8798-F25731F99FB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20A0C71C-E868-4591-AAF4-B2E4031064AA}"/>
              </a:ext>
            </a:extLst>
          </p:cNvPr>
          <p:cNvSpPr>
            <a:spLocks noGrp="1" noChangeArrowheads="1"/>
          </p:cNvSpPr>
          <p:nvPr>
            <p:ph type="sldNum" sz="quarter" idx="12"/>
          </p:nvPr>
        </p:nvSpPr>
        <p:spPr>
          <a:ln/>
        </p:spPr>
        <p:txBody>
          <a:bodyPr/>
          <a:lstStyle>
            <a:lvl1pPr>
              <a:defRPr/>
            </a:lvl1pPr>
          </a:lstStyle>
          <a:p>
            <a:pPr>
              <a:defRPr/>
            </a:pPr>
            <a:fld id="{F11D775D-1853-4223-B741-8E097B3ABF97}" type="slidenum">
              <a:rPr lang="it-IT" altLang="it-IT"/>
              <a:pPr>
                <a:defRPr/>
              </a:pPr>
              <a:t>‹N›</a:t>
            </a:fld>
            <a:endParaRPr lang="it-IT" altLang="it-IT"/>
          </a:p>
        </p:txBody>
      </p:sp>
    </p:spTree>
    <p:extLst>
      <p:ext uri="{BB962C8B-B14F-4D97-AF65-F5344CB8AC3E}">
        <p14:creationId xmlns:p14="http://schemas.microsoft.com/office/powerpoint/2010/main" val="1013766328"/>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2D191D5C-3739-4D9E-9C71-D630A75F98D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640B7619-3A9C-4C64-AC50-B5DB0263CE0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9BC44809-6391-4C9E-B3B4-2A8959DB9170}"/>
              </a:ext>
            </a:extLst>
          </p:cNvPr>
          <p:cNvSpPr>
            <a:spLocks noGrp="1" noChangeArrowheads="1"/>
          </p:cNvSpPr>
          <p:nvPr>
            <p:ph type="sldNum" sz="quarter" idx="12"/>
          </p:nvPr>
        </p:nvSpPr>
        <p:spPr>
          <a:ln/>
        </p:spPr>
        <p:txBody>
          <a:bodyPr/>
          <a:lstStyle>
            <a:lvl1pPr>
              <a:defRPr/>
            </a:lvl1pPr>
          </a:lstStyle>
          <a:p>
            <a:pPr>
              <a:defRPr/>
            </a:pPr>
            <a:fld id="{A81AFFC2-ABC6-4461-B44D-5647D8C9B97E}" type="slidenum">
              <a:rPr lang="it-IT" altLang="it-IT"/>
              <a:pPr>
                <a:defRPr/>
              </a:pPr>
              <a:t>‹N›</a:t>
            </a:fld>
            <a:endParaRPr lang="it-IT" altLang="it-IT"/>
          </a:p>
        </p:txBody>
      </p:sp>
    </p:spTree>
    <p:extLst>
      <p:ext uri="{BB962C8B-B14F-4D97-AF65-F5344CB8AC3E}">
        <p14:creationId xmlns:p14="http://schemas.microsoft.com/office/powerpoint/2010/main" val="60516147"/>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0" name="Rectangle 3"/>
          <p:cNvSpPr>
            <a:spLocks noGrp="1" noChangeArrowheads="1"/>
          </p:cNvSpPr>
          <p:nvPr>
            <p:ph idx="10"/>
          </p:nvPr>
        </p:nvSpPr>
        <p:spPr bwMode="auto">
          <a:xfrm>
            <a:off x="431371" y="908720"/>
            <a:ext cx="1094521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313" indent="-214313" algn="l" rtl="0">
              <a:buFontTx/>
              <a:buBlip>
                <a:blip r:embed="rId2"/>
              </a:buBlip>
              <a:defRPr>
                <a:solidFill>
                  <a:schemeClr val="tx1">
                    <a:lumMod val="65000"/>
                    <a:lumOff val="35000"/>
                  </a:schemeClr>
                </a:solidFill>
              </a:defRPr>
            </a:lvl1pPr>
            <a:lvl2pPr marL="557213" indent="-214313" algn="l" rtl="0">
              <a:buFontTx/>
              <a:buBlip>
                <a:blip r:embed="rId2"/>
              </a:buBlip>
              <a:defRPr>
                <a:solidFill>
                  <a:schemeClr val="tx1">
                    <a:lumMod val="65000"/>
                    <a:lumOff val="35000"/>
                  </a:schemeClr>
                </a:solidFill>
              </a:defRPr>
            </a:lvl2pPr>
            <a:lvl3pPr marL="900113" indent="-214313" algn="l" rtl="0">
              <a:buFontTx/>
              <a:buBlip>
                <a:blip r:embed="rId2"/>
              </a:buBlip>
              <a:defRPr>
                <a:solidFill>
                  <a:schemeClr val="tx1">
                    <a:lumMod val="65000"/>
                    <a:lumOff val="35000"/>
                  </a:schemeClr>
                </a:solidFill>
              </a:defRPr>
            </a:lvl3pPr>
            <a:lvl4pPr algn="l" rtl="0">
              <a:defRPr lang="en-US" sz="1350" i="0" dirty="0" smtClean="0">
                <a:solidFill>
                  <a:schemeClr val="tx1">
                    <a:lumMod val="65000"/>
                    <a:lumOff val="35000"/>
                  </a:schemeClr>
                </a:solidFill>
                <a:latin typeface="+mn-lt"/>
                <a:ea typeface="+mn-ea"/>
                <a:cs typeface="ＭＳ Ｐゴシック"/>
              </a:defRPr>
            </a:lvl4pPr>
            <a:lvl5pPr algn="l" rtl="0">
              <a:defRPr lang="en-US" sz="1350" i="0" dirty="0" smtClean="0">
                <a:solidFill>
                  <a:schemeClr val="tx1">
                    <a:lumMod val="65000"/>
                    <a:lumOff val="35000"/>
                  </a:schemeClr>
                </a:solidFill>
                <a:latin typeface="+mn-lt"/>
                <a:ea typeface="+mn-ea"/>
                <a:cs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9537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6262C7D9-3A74-4226-81F4-306F44685476}" type="slidenum">
              <a:t>‹N›</a:t>
            </a:fld>
            <a:endParaRPr lang="it-IT"/>
          </a:p>
        </p:txBody>
      </p:sp>
    </p:spTree>
    <p:extLst>
      <p:ext uri="{BB962C8B-B14F-4D97-AF65-F5344CB8AC3E}">
        <p14:creationId xmlns:p14="http://schemas.microsoft.com/office/powerpoint/2010/main" val="17132484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4" name="Rettangolo 12">
            <a:extLst>
              <a:ext uri="{FF2B5EF4-FFF2-40B4-BE49-F238E27FC236}">
                <a16:creationId xmlns:a16="http://schemas.microsoft.com/office/drawing/2014/main" id="{B2201B2C-47A8-496B-93D3-D1C0551A111D}"/>
              </a:ext>
            </a:extLst>
          </p:cNvPr>
          <p:cNvSpPr/>
          <p:nvPr userDrawn="1"/>
        </p:nvSpPr>
        <p:spPr>
          <a:xfrm rot="10800000">
            <a:off x="0" y="6362700"/>
            <a:ext cx="12192000" cy="495300"/>
          </a:xfrm>
          <a:prstGeom prst="rect">
            <a:avLst/>
          </a:prstGeom>
          <a:gradFill flip="none" rotWithShape="1">
            <a:gsLst>
              <a:gs pos="32000">
                <a:srgbClr val="14A1CC"/>
              </a:gs>
              <a:gs pos="39999">
                <a:srgbClr val="85C2FF"/>
              </a:gs>
              <a:gs pos="70000">
                <a:srgbClr val="C4D6EB"/>
              </a:gs>
              <a:gs pos="100000">
                <a:srgbClr val="FFEBF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pic>
        <p:nvPicPr>
          <p:cNvPr id="5" name="Immagine 13" descr="bmi.gif">
            <a:extLst>
              <a:ext uri="{FF2B5EF4-FFF2-40B4-BE49-F238E27FC236}">
                <a16:creationId xmlns:a16="http://schemas.microsoft.com/office/drawing/2014/main" id="{903B1DAF-52F5-4710-8520-50F8CFA44C19}"/>
              </a:ext>
            </a:extLst>
          </p:cNvPr>
          <p:cNvPicPr>
            <a:picLocks noChangeAspect="1"/>
          </p:cNvPicPr>
          <p:nvPr userDrawn="1"/>
        </p:nvPicPr>
        <p:blipFill>
          <a:blip r:embed="rId2">
            <a:extLst>
              <a:ext uri="{28A0092B-C50C-407E-A947-70E740481C1C}">
                <a14:useLocalDpi xmlns:a14="http://schemas.microsoft.com/office/drawing/2010/main" val="0"/>
              </a:ext>
            </a:extLst>
          </a:blip>
          <a:srcRect t="17987"/>
          <a:stretch>
            <a:fillRect/>
          </a:stretch>
        </p:blipFill>
        <p:spPr bwMode="auto">
          <a:xfrm>
            <a:off x="10397067" y="6413500"/>
            <a:ext cx="1727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B0DD56F6-922F-4973-BA06-71F57B13E5E6}"/>
              </a:ext>
            </a:extLst>
          </p:cNvPr>
          <p:cNvSpPr>
            <a:spLocks noChangeArrowheads="1"/>
          </p:cNvSpPr>
          <p:nvPr userDrawn="1"/>
        </p:nvSpPr>
        <p:spPr bwMode="auto">
          <a:xfrm>
            <a:off x="304800" y="936625"/>
            <a:ext cx="11472333" cy="144463"/>
          </a:xfrm>
          <a:prstGeom prst="rect">
            <a:avLst/>
          </a:prstGeom>
          <a:solidFill>
            <a:srgbClr val="14A1CC"/>
          </a:solidFill>
          <a:ln w="9525">
            <a:solidFill>
              <a:srgbClr val="0F7899"/>
            </a:solidFill>
            <a:miter lim="800000"/>
            <a:headEnd/>
            <a:tailEnd/>
          </a:ln>
        </p:spPr>
        <p:txBody>
          <a:bodyPr wrap="none" anchor="ctr"/>
          <a:lstStyle>
            <a:lvl1pPr>
              <a:defRPr sz="1500" b="1" i="1">
                <a:solidFill>
                  <a:srgbClr val="000099"/>
                </a:solidFill>
                <a:latin typeface="Franklin Gothic Medium" panose="020B0603020102020204" pitchFamily="34" charset="0"/>
              </a:defRPr>
            </a:lvl1pPr>
            <a:lvl2pPr marL="742950" indent="-285750">
              <a:defRPr sz="1500" b="1" i="1">
                <a:solidFill>
                  <a:srgbClr val="000099"/>
                </a:solidFill>
                <a:latin typeface="Franklin Gothic Medium" panose="020B0603020102020204" pitchFamily="34" charset="0"/>
              </a:defRPr>
            </a:lvl2pPr>
            <a:lvl3pPr marL="1143000" indent="-228600">
              <a:defRPr sz="1500" b="1" i="1">
                <a:solidFill>
                  <a:srgbClr val="000099"/>
                </a:solidFill>
                <a:latin typeface="Franklin Gothic Medium" panose="020B0603020102020204" pitchFamily="34" charset="0"/>
              </a:defRPr>
            </a:lvl3pPr>
            <a:lvl4pPr marL="1600200" indent="-228600">
              <a:defRPr sz="1500" b="1" i="1">
                <a:solidFill>
                  <a:srgbClr val="000099"/>
                </a:solidFill>
                <a:latin typeface="Franklin Gothic Medium" panose="020B0603020102020204" pitchFamily="34" charset="0"/>
              </a:defRPr>
            </a:lvl4pPr>
            <a:lvl5pPr marL="2057400" indent="-228600">
              <a:defRPr sz="1500" b="1" i="1">
                <a:solidFill>
                  <a:srgbClr val="000099"/>
                </a:solidFill>
                <a:latin typeface="Franklin Gothic Medium" panose="020B0603020102020204" pitchFamily="34" charset="0"/>
              </a:defRPr>
            </a:lvl5pPr>
            <a:lvl6pPr marL="2514600" indent="-228600" eaLnBrk="0" fontAlgn="base" hangingPunct="0">
              <a:spcBef>
                <a:spcPct val="0"/>
              </a:spcBef>
              <a:spcAft>
                <a:spcPct val="0"/>
              </a:spcAft>
              <a:defRPr sz="1500" b="1" i="1">
                <a:solidFill>
                  <a:srgbClr val="000099"/>
                </a:solidFill>
                <a:latin typeface="Franklin Gothic Medium" panose="020B0603020102020204" pitchFamily="34" charset="0"/>
              </a:defRPr>
            </a:lvl6pPr>
            <a:lvl7pPr marL="2971800" indent="-228600" eaLnBrk="0" fontAlgn="base" hangingPunct="0">
              <a:spcBef>
                <a:spcPct val="0"/>
              </a:spcBef>
              <a:spcAft>
                <a:spcPct val="0"/>
              </a:spcAft>
              <a:defRPr sz="1500" b="1" i="1">
                <a:solidFill>
                  <a:srgbClr val="000099"/>
                </a:solidFill>
                <a:latin typeface="Franklin Gothic Medium" panose="020B0603020102020204" pitchFamily="34" charset="0"/>
              </a:defRPr>
            </a:lvl7pPr>
            <a:lvl8pPr marL="3429000" indent="-228600" eaLnBrk="0" fontAlgn="base" hangingPunct="0">
              <a:spcBef>
                <a:spcPct val="0"/>
              </a:spcBef>
              <a:spcAft>
                <a:spcPct val="0"/>
              </a:spcAft>
              <a:defRPr sz="1500" b="1" i="1">
                <a:solidFill>
                  <a:srgbClr val="000099"/>
                </a:solidFill>
                <a:latin typeface="Franklin Gothic Medium" panose="020B0603020102020204" pitchFamily="34" charset="0"/>
              </a:defRPr>
            </a:lvl8pPr>
            <a:lvl9pPr marL="3886200" indent="-228600" eaLnBrk="0" fontAlgn="base" hangingPunct="0">
              <a:spcBef>
                <a:spcPct val="0"/>
              </a:spcBef>
              <a:spcAft>
                <a:spcPct val="0"/>
              </a:spcAft>
              <a:defRPr sz="1500" b="1" i="1">
                <a:solidFill>
                  <a:srgbClr val="000099"/>
                </a:solidFill>
                <a:latin typeface="Franklin Gothic Medium" panose="020B0603020102020204" pitchFamily="34" charset="0"/>
              </a:defRPr>
            </a:lvl9pPr>
          </a:lstStyle>
          <a:p>
            <a:endParaRPr lang="it-IT" altLang="it-IT" sz="1500">
              <a:latin typeface="Arial" panose="020B0604020202020204" pitchFamily="34" charset="0"/>
              <a:cs typeface="Arial" panose="020B0604020202020204" pitchFamily="34" charset="0"/>
            </a:endParaRPr>
          </a:p>
        </p:txBody>
      </p:sp>
      <p:sp>
        <p:nvSpPr>
          <p:cNvPr id="7" name="Rettangolo 15">
            <a:extLst>
              <a:ext uri="{FF2B5EF4-FFF2-40B4-BE49-F238E27FC236}">
                <a16:creationId xmlns:a16="http://schemas.microsoft.com/office/drawing/2014/main" id="{F5F993F9-0318-46C1-8D55-99C38C8083F7}"/>
              </a:ext>
            </a:extLst>
          </p:cNvPr>
          <p:cNvSpPr/>
          <p:nvPr userDrawn="1"/>
        </p:nvSpPr>
        <p:spPr>
          <a:xfrm>
            <a:off x="23071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8" name="Rettangolo 16">
            <a:extLst>
              <a:ext uri="{FF2B5EF4-FFF2-40B4-BE49-F238E27FC236}">
                <a16:creationId xmlns:a16="http://schemas.microsoft.com/office/drawing/2014/main" id="{69173279-64B1-48EB-A9D6-802426DA7D1F}"/>
              </a:ext>
            </a:extLst>
          </p:cNvPr>
          <p:cNvSpPr/>
          <p:nvPr userDrawn="1"/>
        </p:nvSpPr>
        <p:spPr>
          <a:xfrm>
            <a:off x="2459567" y="6362700"/>
            <a:ext cx="118533"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7" name="Rectangle 2"/>
          <p:cNvSpPr>
            <a:spLocks noGrp="1" noChangeArrowheads="1"/>
          </p:cNvSpPr>
          <p:nvPr>
            <p:ph type="ctrTitle"/>
          </p:nvPr>
        </p:nvSpPr>
        <p:spPr>
          <a:xfrm>
            <a:off x="908051" y="241300"/>
            <a:ext cx="10335683" cy="635000"/>
          </a:xfrm>
          <a:gradFill flip="none" rotWithShape="1">
            <a:gsLst>
              <a:gs pos="90000">
                <a:srgbClr val="14A1CC">
                  <a:alpha val="68000"/>
                </a:srgbClr>
              </a:gs>
              <a:gs pos="39999">
                <a:srgbClr val="85C2FF"/>
              </a:gs>
              <a:gs pos="70000">
                <a:srgbClr val="C4D6EB"/>
              </a:gs>
              <a:gs pos="100000">
                <a:srgbClr val="FFEBFA"/>
              </a:gs>
            </a:gsLst>
            <a:path path="circle">
              <a:fillToRect l="50000" t="50000" r="50000" b="50000"/>
            </a:path>
            <a:tileRect/>
          </a:gradFill>
        </p:spPr>
        <p:txBody>
          <a:bodyPr/>
          <a:lstStyle>
            <a:lvl1pPr>
              <a:defRPr sz="2800">
                <a:solidFill>
                  <a:schemeClr val="tx1"/>
                </a:solidFill>
              </a:defRPr>
            </a:lvl1pPr>
          </a:lstStyle>
          <a:p>
            <a:r>
              <a:rPr lang="it-IT" dirty="0"/>
              <a:t>Fare clic per modificare lo stile del titolo</a:t>
            </a:r>
          </a:p>
        </p:txBody>
      </p:sp>
      <p:sp>
        <p:nvSpPr>
          <p:cNvPr id="9" name="Segnaposto data 26">
            <a:extLst>
              <a:ext uri="{FF2B5EF4-FFF2-40B4-BE49-F238E27FC236}">
                <a16:creationId xmlns:a16="http://schemas.microsoft.com/office/drawing/2014/main" id="{0C4367B2-5A6A-4C0B-982C-E0A6A1EC2DD9}"/>
              </a:ext>
            </a:extLst>
          </p:cNvPr>
          <p:cNvSpPr>
            <a:spLocks noGrp="1"/>
          </p:cNvSpPr>
          <p:nvPr>
            <p:ph type="dt" sz="half" idx="10"/>
          </p:nvPr>
        </p:nvSpPr>
        <p:spPr>
          <a:xfrm>
            <a:off x="2865967" y="6462714"/>
            <a:ext cx="4320117" cy="395287"/>
          </a:xfrm>
        </p:spPr>
        <p:txBody>
          <a:bodyPr/>
          <a:lstStyle>
            <a:lvl1pPr>
              <a:defRPr/>
            </a:lvl1pPr>
          </a:lstStyle>
          <a:p>
            <a:pPr>
              <a:defRPr/>
            </a:pPr>
            <a:r>
              <a:rPr lang="it-IT"/>
              <a:t>Medinfo 2010 - Cape Town</a:t>
            </a:r>
          </a:p>
        </p:txBody>
      </p:sp>
      <p:sp>
        <p:nvSpPr>
          <p:cNvPr id="10" name="Segnaposto piè di pagina 28">
            <a:extLst>
              <a:ext uri="{FF2B5EF4-FFF2-40B4-BE49-F238E27FC236}">
                <a16:creationId xmlns:a16="http://schemas.microsoft.com/office/drawing/2014/main" id="{CD7D561E-D6D9-41F1-BE47-FEAB6856B2E9}"/>
              </a:ext>
            </a:extLst>
          </p:cNvPr>
          <p:cNvSpPr>
            <a:spLocks noGrp="1"/>
          </p:cNvSpPr>
          <p:nvPr>
            <p:ph type="ftr" sz="quarter" idx="11"/>
          </p:nvPr>
        </p:nvSpPr>
        <p:spPr>
          <a:xfrm>
            <a:off x="1" y="6462714"/>
            <a:ext cx="2063751" cy="395287"/>
          </a:xfrm>
        </p:spPr>
        <p:txBody>
          <a:bodyPr/>
          <a:lstStyle>
            <a:lvl1pPr>
              <a:defRPr/>
            </a:lvl1pPr>
          </a:lstStyle>
          <a:p>
            <a:pPr>
              <a:defRPr/>
            </a:pPr>
            <a:r>
              <a:rPr lang="it-IT"/>
              <a:t>Silvia Panzarasa</a:t>
            </a:r>
          </a:p>
        </p:txBody>
      </p:sp>
    </p:spTree>
    <p:extLst>
      <p:ext uri="{BB962C8B-B14F-4D97-AF65-F5344CB8AC3E}">
        <p14:creationId xmlns:p14="http://schemas.microsoft.com/office/powerpoint/2010/main" val="1633951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1803168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2736200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F9F6156B-956B-4F5E-BCF2-50DC06B2B4EA}"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299F5B04-4701-4EA3-BC9B-61F51C67A8F2}"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48121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D315575F-A49E-42FC-8B16-96CD1596DAF3}"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26467833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037392A8-68B6-4A72-BE25-566175678446}" type="slidenum">
              <a:t>‹N›</a:t>
            </a:fld>
            <a:endParaRPr lang="it-IT"/>
          </a:p>
        </p:txBody>
      </p:sp>
    </p:spTree>
    <p:extLst>
      <p:ext uri="{BB962C8B-B14F-4D97-AF65-F5344CB8AC3E}">
        <p14:creationId xmlns:p14="http://schemas.microsoft.com/office/powerpoint/2010/main" val="666815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22237F6D-08C6-48DB-850D-842213BAEA31}" type="slidenum">
              <a:t>‹N›</a:t>
            </a:fld>
            <a:endParaRPr lang="it-IT"/>
          </a:p>
        </p:txBody>
      </p:sp>
    </p:spTree>
    <p:extLst>
      <p:ext uri="{BB962C8B-B14F-4D97-AF65-F5344CB8AC3E}">
        <p14:creationId xmlns:p14="http://schemas.microsoft.com/office/powerpoint/2010/main" val="3001063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3E5F874C-9EE2-423A-8636-7D3EDA6EE2FC}" type="slidenum">
              <a:t>‹N›</a:t>
            </a:fld>
            <a:endParaRPr lang="it-IT"/>
          </a:p>
        </p:txBody>
      </p:sp>
    </p:spTree>
    <p:extLst>
      <p:ext uri="{BB962C8B-B14F-4D97-AF65-F5344CB8AC3E}">
        <p14:creationId xmlns:p14="http://schemas.microsoft.com/office/powerpoint/2010/main" val="390447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831847" y="1709735"/>
            <a:ext cx="10515600" cy="2852735"/>
          </a:xfrm>
        </p:spPr>
        <p:txBody>
          <a:bodyPr anchor="b"/>
          <a:lstStyle>
            <a:lvl1pPr>
              <a:defRPr sz="6000"/>
            </a:lvl1pPr>
          </a:lstStyle>
          <a:p>
            <a:pPr lvl="0"/>
            <a:r>
              <a:rPr lang="it-IT"/>
              <a:t>Fare clic per modificare lo stile del titolo</a:t>
            </a:r>
          </a:p>
        </p:txBody>
      </p:sp>
      <p:sp>
        <p:nvSpPr>
          <p:cNvPr id="3" name="Segnaposto testo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it-IT"/>
              <a:t>Modifica gli stili del testo dello schema</a:t>
            </a:r>
          </a:p>
        </p:txBody>
      </p:sp>
      <p:sp>
        <p:nvSpPr>
          <p:cNvPr id="4" name="Segnaposto data 3"/>
          <p:cNvSpPr txBox="1">
            <a:spLocks noGrp="1"/>
          </p:cNvSpPr>
          <p:nvPr>
            <p:ph type="dt" sz="half" idx="7"/>
          </p:nvPr>
        </p:nvSpPr>
        <p:spPr/>
        <p:txBody>
          <a:bodyPr/>
          <a:lstStyle>
            <a:lvl1pPr>
              <a:defRPr/>
            </a:lvl1pPr>
          </a:lstStyle>
          <a:p>
            <a:pPr lvl="0"/>
            <a:fld id="{3ED98E1E-302E-4E25-A74B-520033ECCCDD}"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342359EB-6CD4-4C10-A510-233EBE81357F}" type="slidenum">
              <a:t>‹N›</a:t>
            </a:fld>
            <a:endParaRPr lang="it-IT"/>
          </a:p>
        </p:txBody>
      </p:sp>
    </p:spTree>
    <p:extLst>
      <p:ext uri="{BB962C8B-B14F-4D97-AF65-F5344CB8AC3E}">
        <p14:creationId xmlns:p14="http://schemas.microsoft.com/office/powerpoint/2010/main" val="3383145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FCEFC12D-7FA5-47B8-B4FC-FDD36C00C942}" type="slidenum">
              <a:t>‹N›</a:t>
            </a:fld>
            <a:endParaRPr lang="it-IT"/>
          </a:p>
        </p:txBody>
      </p:sp>
    </p:spTree>
    <p:extLst>
      <p:ext uri="{BB962C8B-B14F-4D97-AF65-F5344CB8AC3E}">
        <p14:creationId xmlns:p14="http://schemas.microsoft.com/office/powerpoint/2010/main" val="2907455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2430135C-827E-473B-A3EE-DA722139A972}"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538CD7F1-B40B-4AEC-85B4-C77846318805}" type="slidenum">
              <a:t>‹N›</a:t>
            </a:fld>
            <a:endParaRPr lang="it-IT"/>
          </a:p>
        </p:txBody>
      </p:sp>
    </p:spTree>
    <p:extLst>
      <p:ext uri="{BB962C8B-B14F-4D97-AF65-F5344CB8AC3E}">
        <p14:creationId xmlns:p14="http://schemas.microsoft.com/office/powerpoint/2010/main" val="63699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85A852E7-FA8D-4FF0-B077-C0A17F9B0764}" type="slidenum">
              <a:t>‹N›</a:t>
            </a:fld>
            <a:endParaRPr lang="it-IT"/>
          </a:p>
        </p:txBody>
      </p:sp>
    </p:spTree>
    <p:extLst>
      <p:ext uri="{BB962C8B-B14F-4D97-AF65-F5344CB8AC3E}">
        <p14:creationId xmlns:p14="http://schemas.microsoft.com/office/powerpoint/2010/main" val="1374454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5F9C9279-6E4E-4ADB-AC4A-DCF9C511ED3D}" type="slidenum">
              <a:t>‹N›</a:t>
            </a:fld>
            <a:endParaRPr lang="it-IT"/>
          </a:p>
        </p:txBody>
      </p:sp>
    </p:spTree>
    <p:extLst>
      <p:ext uri="{BB962C8B-B14F-4D97-AF65-F5344CB8AC3E}">
        <p14:creationId xmlns:p14="http://schemas.microsoft.com/office/powerpoint/2010/main" val="2107949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4B6ADA6B-B49F-4CE8-B171-15044AEB9ED4}" type="slidenum">
              <a:t>‹N›</a:t>
            </a:fld>
            <a:endParaRPr lang="it-IT"/>
          </a:p>
        </p:txBody>
      </p:sp>
    </p:spTree>
    <p:extLst>
      <p:ext uri="{BB962C8B-B14F-4D97-AF65-F5344CB8AC3E}">
        <p14:creationId xmlns:p14="http://schemas.microsoft.com/office/powerpoint/2010/main" val="1761740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45113380-3322-4CC5-8BC4-B5C6645EE310}" type="slidenum">
              <a:t>‹N›</a:t>
            </a:fld>
            <a:endParaRPr lang="it-IT"/>
          </a:p>
        </p:txBody>
      </p:sp>
    </p:spTree>
    <p:extLst>
      <p:ext uri="{BB962C8B-B14F-4D97-AF65-F5344CB8AC3E}">
        <p14:creationId xmlns:p14="http://schemas.microsoft.com/office/powerpoint/2010/main" val="3761786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449840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1961485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E798CE22-8A57-4E1A-9C4D-77CB473F2492}"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28B16011-9131-41EC-A300-EE05D520D93F}"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341910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F6F631B3-D782-412D-A3A6-1E84FA8C4AE2}"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6232898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24703174-7A37-4FED-AA43-F8831520E3CE}" type="datetime1">
              <a:rPr lang="it-IT"/>
              <a:pPr lvl="0"/>
              <a:t>13/03/2020</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79078F7A-BD48-44D6-866A-C83C570BC323}" type="slidenum">
              <a:t>‹N›</a:t>
            </a:fld>
            <a:endParaRPr lang="it-IT"/>
          </a:p>
        </p:txBody>
      </p:sp>
    </p:spTree>
    <p:extLst>
      <p:ext uri="{BB962C8B-B14F-4D97-AF65-F5344CB8AC3E}">
        <p14:creationId xmlns:p14="http://schemas.microsoft.com/office/powerpoint/2010/main" val="3468326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FFDD3D81-8273-4115-8863-593DC787A447}" type="slidenum">
              <a:t>‹N›</a:t>
            </a:fld>
            <a:endParaRPr lang="it-IT"/>
          </a:p>
        </p:txBody>
      </p:sp>
    </p:spTree>
    <p:extLst>
      <p:ext uri="{BB962C8B-B14F-4D97-AF65-F5344CB8AC3E}">
        <p14:creationId xmlns:p14="http://schemas.microsoft.com/office/powerpoint/2010/main" val="1503812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601AC9B4-8B24-4022-989A-15534527134E}" type="slidenum">
              <a:t>‹N›</a:t>
            </a:fld>
            <a:endParaRPr lang="it-IT"/>
          </a:p>
        </p:txBody>
      </p:sp>
    </p:spTree>
    <p:extLst>
      <p:ext uri="{BB962C8B-B14F-4D97-AF65-F5344CB8AC3E}">
        <p14:creationId xmlns:p14="http://schemas.microsoft.com/office/powerpoint/2010/main" val="3214528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9D606B99-DD45-4493-BFFF-8970F3C6EBBC}" type="slidenum">
              <a:t>‹N›</a:t>
            </a:fld>
            <a:endParaRPr lang="it-IT"/>
          </a:p>
        </p:txBody>
      </p:sp>
    </p:spTree>
    <p:extLst>
      <p:ext uri="{BB962C8B-B14F-4D97-AF65-F5344CB8AC3E}">
        <p14:creationId xmlns:p14="http://schemas.microsoft.com/office/powerpoint/2010/main" val="535507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78B0E8A9-9240-4BF2-BB81-6EB53AF1E6F5}" type="slidenum">
              <a:t>‹N›</a:t>
            </a:fld>
            <a:endParaRPr lang="it-IT"/>
          </a:p>
        </p:txBody>
      </p:sp>
    </p:spTree>
    <p:extLst>
      <p:ext uri="{BB962C8B-B14F-4D97-AF65-F5344CB8AC3E}">
        <p14:creationId xmlns:p14="http://schemas.microsoft.com/office/powerpoint/2010/main" val="3432883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AE39907E-92C7-4E3B-93A9-A3B29DA44D2A}"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F9DC382C-CA69-4E1D-B8C2-6F1031F6FDF4}" type="slidenum">
              <a:t>‹N›</a:t>
            </a:fld>
            <a:endParaRPr lang="it-IT"/>
          </a:p>
        </p:txBody>
      </p:sp>
    </p:spTree>
    <p:extLst>
      <p:ext uri="{BB962C8B-B14F-4D97-AF65-F5344CB8AC3E}">
        <p14:creationId xmlns:p14="http://schemas.microsoft.com/office/powerpoint/2010/main" val="1215827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EBAFA893-1F1E-4E67-8B29-1FFBECBFF0AF}" type="slidenum">
              <a:t>‹N›</a:t>
            </a:fld>
            <a:endParaRPr lang="it-IT"/>
          </a:p>
        </p:txBody>
      </p:sp>
    </p:spTree>
    <p:extLst>
      <p:ext uri="{BB962C8B-B14F-4D97-AF65-F5344CB8AC3E}">
        <p14:creationId xmlns:p14="http://schemas.microsoft.com/office/powerpoint/2010/main" val="1257834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10D6F113-48EF-44C7-A4C9-AC74B2B40B41}" type="slidenum">
              <a:t>‹N›</a:t>
            </a:fld>
            <a:endParaRPr lang="it-IT"/>
          </a:p>
        </p:txBody>
      </p:sp>
    </p:spTree>
    <p:extLst>
      <p:ext uri="{BB962C8B-B14F-4D97-AF65-F5344CB8AC3E}">
        <p14:creationId xmlns:p14="http://schemas.microsoft.com/office/powerpoint/2010/main" val="3325792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E33ED8D7-F109-4CDD-92A6-99D91DF54E98}" type="slidenum">
              <a:t>‹N›</a:t>
            </a:fld>
            <a:endParaRPr lang="it-IT"/>
          </a:p>
        </p:txBody>
      </p:sp>
    </p:spTree>
    <p:extLst>
      <p:ext uri="{BB962C8B-B14F-4D97-AF65-F5344CB8AC3E}">
        <p14:creationId xmlns:p14="http://schemas.microsoft.com/office/powerpoint/2010/main" val="1642528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BFC742F0-C2B0-4E09-919D-E1784AEE53EF}" type="slidenum">
              <a:t>‹N›</a:t>
            </a:fld>
            <a:endParaRPr lang="it-IT"/>
          </a:p>
        </p:txBody>
      </p:sp>
    </p:spTree>
    <p:extLst>
      <p:ext uri="{BB962C8B-B14F-4D97-AF65-F5344CB8AC3E}">
        <p14:creationId xmlns:p14="http://schemas.microsoft.com/office/powerpoint/2010/main" val="3996438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2262923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365129"/>
            <a:ext cx="10515600" cy="1325559"/>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839784" y="1681160"/>
            <a:ext cx="5157782" cy="823910"/>
          </a:xfrm>
        </p:spPr>
        <p:txBody>
          <a:bodyPr anchor="b"/>
          <a:lstStyle>
            <a:lvl1pPr marL="0" indent="0">
              <a:buNone/>
              <a:defRPr sz="2400" b="1"/>
            </a:lvl1pPr>
          </a:lstStyle>
          <a:p>
            <a:pPr lvl="0"/>
            <a:r>
              <a:rPr lang="it-IT"/>
              <a:t>Modifica gli stili del testo dello schema</a:t>
            </a:r>
          </a:p>
        </p:txBody>
      </p:sp>
      <p:sp>
        <p:nvSpPr>
          <p:cNvPr id="4" name="Segnaposto contenuto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it-IT"/>
              <a:t>Modifica gli stili del testo dello schema</a:t>
            </a:r>
          </a:p>
        </p:txBody>
      </p:sp>
      <p:sp>
        <p:nvSpPr>
          <p:cNvPr id="6" name="Segnaposto contenuto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EA1BD70D-EA5F-463C-ACB8-FFFC466B1EC6}" type="datetime1">
              <a:rPr lang="it-IT"/>
              <a:pPr lvl="0"/>
              <a:t>13/03/2020</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F68AA94E-BF75-4AE9-A23B-114DD25DFBE6}" type="slidenum">
              <a:t>‹N›</a:t>
            </a:fld>
            <a:endParaRPr lang="it-IT"/>
          </a:p>
        </p:txBody>
      </p:sp>
    </p:spTree>
    <p:extLst>
      <p:ext uri="{BB962C8B-B14F-4D97-AF65-F5344CB8AC3E}">
        <p14:creationId xmlns:p14="http://schemas.microsoft.com/office/powerpoint/2010/main" val="14733196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1153958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BB48964E-FA8F-4470-9EA6-B1EEADDBE6C0}"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405D64A2-FAEA-4206-919A-E06A6AF40E31}"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3694608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CB01E41F-42D3-4E4F-906F-3236C6EF7702}"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59281035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8B3E36C7-43BB-4843-A9D5-7419E78D6E9E}" type="slidenum">
              <a:t>‹N›</a:t>
            </a:fld>
            <a:endParaRPr lang="it-IT"/>
          </a:p>
        </p:txBody>
      </p:sp>
    </p:spTree>
    <p:extLst>
      <p:ext uri="{BB962C8B-B14F-4D97-AF65-F5344CB8AC3E}">
        <p14:creationId xmlns:p14="http://schemas.microsoft.com/office/powerpoint/2010/main" val="2371919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69A61B4E-EA27-4C8F-A90B-35460B57CB44}" type="slidenum">
              <a:t>‹N›</a:t>
            </a:fld>
            <a:endParaRPr lang="it-IT"/>
          </a:p>
        </p:txBody>
      </p:sp>
    </p:spTree>
    <p:extLst>
      <p:ext uri="{BB962C8B-B14F-4D97-AF65-F5344CB8AC3E}">
        <p14:creationId xmlns:p14="http://schemas.microsoft.com/office/powerpoint/2010/main" val="828426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D9DDE05E-3430-487B-B4A9-CCD7BC5EA4BF}" type="slidenum">
              <a:t>‹N›</a:t>
            </a:fld>
            <a:endParaRPr lang="it-IT"/>
          </a:p>
        </p:txBody>
      </p:sp>
    </p:spTree>
    <p:extLst>
      <p:ext uri="{BB962C8B-B14F-4D97-AF65-F5344CB8AC3E}">
        <p14:creationId xmlns:p14="http://schemas.microsoft.com/office/powerpoint/2010/main" val="1306716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749C5B34-6765-4D5C-BEA2-82B42B829AF4}" type="slidenum">
              <a:t>‹N›</a:t>
            </a:fld>
            <a:endParaRPr lang="it-IT"/>
          </a:p>
        </p:txBody>
      </p:sp>
    </p:spTree>
    <p:extLst>
      <p:ext uri="{BB962C8B-B14F-4D97-AF65-F5344CB8AC3E}">
        <p14:creationId xmlns:p14="http://schemas.microsoft.com/office/powerpoint/2010/main" val="1346701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88DE7C00-0BA3-45C3-A1EE-138521579C07}"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67D0ECF2-E795-444D-A208-58C3763E6E95}" type="slidenum">
              <a:t>‹N›</a:t>
            </a:fld>
            <a:endParaRPr lang="it-IT"/>
          </a:p>
        </p:txBody>
      </p:sp>
    </p:spTree>
    <p:extLst>
      <p:ext uri="{BB962C8B-B14F-4D97-AF65-F5344CB8AC3E}">
        <p14:creationId xmlns:p14="http://schemas.microsoft.com/office/powerpoint/2010/main" val="1454668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D8577EFD-78B5-445F-B8DC-4590CE7FE61C}" type="slidenum">
              <a:t>‹N›</a:t>
            </a:fld>
            <a:endParaRPr lang="it-IT"/>
          </a:p>
        </p:txBody>
      </p:sp>
    </p:spTree>
    <p:extLst>
      <p:ext uri="{BB962C8B-B14F-4D97-AF65-F5344CB8AC3E}">
        <p14:creationId xmlns:p14="http://schemas.microsoft.com/office/powerpoint/2010/main" val="282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2DB977F0-2024-4937-BD8E-633420D5B24C}" type="slidenum">
              <a:t>‹N›</a:t>
            </a:fld>
            <a:endParaRPr lang="it-IT"/>
          </a:p>
        </p:txBody>
      </p:sp>
    </p:spTree>
    <p:extLst>
      <p:ext uri="{BB962C8B-B14F-4D97-AF65-F5344CB8AC3E}">
        <p14:creationId xmlns:p14="http://schemas.microsoft.com/office/powerpoint/2010/main" val="138263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0C31315A-B68A-4A72-9B37-4B2CAD43C7F0}" type="datetime1">
              <a:rPr lang="it-IT"/>
              <a:pPr lvl="0"/>
              <a:t>13/03/2020</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D34BBF41-3F32-456C-BD72-C02197124A8B}" type="slidenum">
              <a:t>‹N›</a:t>
            </a:fld>
            <a:endParaRPr lang="it-IT"/>
          </a:p>
        </p:txBody>
      </p:sp>
    </p:spTree>
    <p:extLst>
      <p:ext uri="{BB962C8B-B14F-4D97-AF65-F5344CB8AC3E}">
        <p14:creationId xmlns:p14="http://schemas.microsoft.com/office/powerpoint/2010/main" val="695410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754E9018-02B5-405D-B496-35AD835F1D7C}" type="slidenum">
              <a:t>‹N›</a:t>
            </a:fld>
            <a:endParaRPr lang="it-IT"/>
          </a:p>
        </p:txBody>
      </p:sp>
    </p:spTree>
    <p:extLst>
      <p:ext uri="{BB962C8B-B14F-4D97-AF65-F5344CB8AC3E}">
        <p14:creationId xmlns:p14="http://schemas.microsoft.com/office/powerpoint/2010/main" val="1663598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296C8100-B014-4E53-9830-47451ABFCAC0}" type="slidenum">
              <a:t>‹N›</a:t>
            </a:fld>
            <a:endParaRPr lang="it-IT"/>
          </a:p>
        </p:txBody>
      </p:sp>
    </p:spTree>
    <p:extLst>
      <p:ext uri="{BB962C8B-B14F-4D97-AF65-F5344CB8AC3E}">
        <p14:creationId xmlns:p14="http://schemas.microsoft.com/office/powerpoint/2010/main" val="248342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3840361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3004053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7D218D26-7B53-40B6-BFF5-C3CFA813FD6F}"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470BD0B7-52A4-4429-B9A4-725AE70098E5}"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940951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8622B351-7162-4AC1-B485-2F7071C1BCD0}"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07449201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F1B55B39-6508-4CFB-A294-A60D163637B7}" type="slidenum">
              <a:t>‹N›</a:t>
            </a:fld>
            <a:endParaRPr lang="it-IT"/>
          </a:p>
        </p:txBody>
      </p:sp>
    </p:spTree>
    <p:extLst>
      <p:ext uri="{BB962C8B-B14F-4D97-AF65-F5344CB8AC3E}">
        <p14:creationId xmlns:p14="http://schemas.microsoft.com/office/powerpoint/2010/main" val="1726567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A17A61FB-A4F6-4437-8635-DC3E9F06D1C4}" type="slidenum">
              <a:t>‹N›</a:t>
            </a:fld>
            <a:endParaRPr lang="it-IT"/>
          </a:p>
        </p:txBody>
      </p:sp>
    </p:spTree>
    <p:extLst>
      <p:ext uri="{BB962C8B-B14F-4D97-AF65-F5344CB8AC3E}">
        <p14:creationId xmlns:p14="http://schemas.microsoft.com/office/powerpoint/2010/main" val="2468874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BBE9744E-76D6-4960-83D1-156659AB8CAF}" type="slidenum">
              <a:t>‹N›</a:t>
            </a:fld>
            <a:endParaRPr lang="it-IT"/>
          </a:p>
        </p:txBody>
      </p:sp>
    </p:spTree>
    <p:extLst>
      <p:ext uri="{BB962C8B-B14F-4D97-AF65-F5344CB8AC3E}">
        <p14:creationId xmlns:p14="http://schemas.microsoft.com/office/powerpoint/2010/main" val="737031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39FEAB70-7C6C-4A17-9BF4-0F8F18ECD678}" type="slidenum">
              <a:t>‹N›</a:t>
            </a:fld>
            <a:endParaRPr lang="it-IT"/>
          </a:p>
        </p:txBody>
      </p:sp>
    </p:spTree>
    <p:extLst>
      <p:ext uri="{BB962C8B-B14F-4D97-AF65-F5344CB8AC3E}">
        <p14:creationId xmlns:p14="http://schemas.microsoft.com/office/powerpoint/2010/main" val="951214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BFCBA736-CF60-465F-8A9D-BBA0194759EA}"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E6DB0CD7-5CB4-42D6-9611-FA573300918C}" type="slidenum">
              <a:t>‹N›</a:t>
            </a:fld>
            <a:endParaRPr lang="it-IT"/>
          </a:p>
        </p:txBody>
      </p:sp>
    </p:spTree>
    <p:extLst>
      <p:ext uri="{BB962C8B-B14F-4D97-AF65-F5344CB8AC3E}">
        <p14:creationId xmlns:p14="http://schemas.microsoft.com/office/powerpoint/2010/main" val="2266294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A4603DF6-E76C-4B6C-A2B5-E7BD2B55AA31}"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589D2DEB-B206-49C9-9A93-E16F7AAB2241}" type="slidenum">
              <a:t>‹N›</a:t>
            </a:fld>
            <a:endParaRPr lang="it-IT"/>
          </a:p>
        </p:txBody>
      </p:sp>
    </p:spTree>
    <p:extLst>
      <p:ext uri="{BB962C8B-B14F-4D97-AF65-F5344CB8AC3E}">
        <p14:creationId xmlns:p14="http://schemas.microsoft.com/office/powerpoint/2010/main" val="8584918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5985FF11-359F-4CC7-9E37-4DCD06BAD598}" type="slidenum">
              <a:t>‹N›</a:t>
            </a:fld>
            <a:endParaRPr lang="it-IT"/>
          </a:p>
        </p:txBody>
      </p:sp>
    </p:spTree>
    <p:extLst>
      <p:ext uri="{BB962C8B-B14F-4D97-AF65-F5344CB8AC3E}">
        <p14:creationId xmlns:p14="http://schemas.microsoft.com/office/powerpoint/2010/main" val="3829747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FEAC58D4-EAC2-4C88-9BB1-59CE75E00D4A}" type="slidenum">
              <a:t>‹N›</a:t>
            </a:fld>
            <a:endParaRPr lang="it-IT"/>
          </a:p>
        </p:txBody>
      </p:sp>
    </p:spTree>
    <p:extLst>
      <p:ext uri="{BB962C8B-B14F-4D97-AF65-F5344CB8AC3E}">
        <p14:creationId xmlns:p14="http://schemas.microsoft.com/office/powerpoint/2010/main" val="1032141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C526E6E5-B1C1-42B5-A005-1AA87619DBDB}" type="slidenum">
              <a:t>‹N›</a:t>
            </a:fld>
            <a:endParaRPr lang="it-IT"/>
          </a:p>
        </p:txBody>
      </p:sp>
    </p:spTree>
    <p:extLst>
      <p:ext uri="{BB962C8B-B14F-4D97-AF65-F5344CB8AC3E}">
        <p14:creationId xmlns:p14="http://schemas.microsoft.com/office/powerpoint/2010/main" val="4140003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8484CC72-092F-4A6C-8C83-90C2A9FEB75E}" type="slidenum">
              <a:t>‹N›</a:t>
            </a:fld>
            <a:endParaRPr lang="it-IT"/>
          </a:p>
        </p:txBody>
      </p:sp>
    </p:spTree>
    <p:extLst>
      <p:ext uri="{BB962C8B-B14F-4D97-AF65-F5344CB8AC3E}">
        <p14:creationId xmlns:p14="http://schemas.microsoft.com/office/powerpoint/2010/main" val="1395219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1043923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3060252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29D2BB30-DCF7-41AE-8F5E-4DF39A00E07E}"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2B3B86C-59C5-4B1E-A41B-38632333A963}"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1415982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EE675130-DEF1-40EE-A602-C0CF39BB2C6E}"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46342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EAF123B6-D3F8-48B0-AEFB-BD37334DC898}" type="slidenum">
              <a:t>‹N›</a:t>
            </a:fld>
            <a:endParaRPr lang="it-IT"/>
          </a:p>
        </p:txBody>
      </p:sp>
    </p:spTree>
    <p:extLst>
      <p:ext uri="{BB962C8B-B14F-4D97-AF65-F5344CB8AC3E}">
        <p14:creationId xmlns:p14="http://schemas.microsoft.com/office/powerpoint/2010/main" val="313505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457200"/>
            <a:ext cx="3932240" cy="1600200"/>
          </a:xfrm>
        </p:spPr>
        <p:txBody>
          <a:bodyPr anchor="b"/>
          <a:lstStyle>
            <a:lvl1pPr>
              <a:defRPr sz="3200"/>
            </a:lvl1pPr>
          </a:lstStyle>
          <a:p>
            <a:pPr lvl="0"/>
            <a:r>
              <a:rPr lang="it-IT"/>
              <a:t>Fare clic per modificare lo stile del titolo</a:t>
            </a:r>
          </a:p>
        </p:txBody>
      </p:sp>
      <p:sp>
        <p:nvSpPr>
          <p:cNvPr id="3" name="Segnaposto contenuto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839784" y="2057400"/>
            <a:ext cx="3932240" cy="3811584"/>
          </a:xfrm>
        </p:spPr>
        <p:txBody>
          <a:bodyPr/>
          <a:lstStyle>
            <a:lvl1pPr marL="0" indent="0">
              <a:buNone/>
              <a:defRPr sz="1600"/>
            </a:lvl1pPr>
          </a:lstStyle>
          <a:p>
            <a:pPr lvl="0"/>
            <a:r>
              <a:rPr lang="it-IT"/>
              <a:t>Modifica gli stili del testo dello schema</a:t>
            </a:r>
          </a:p>
        </p:txBody>
      </p:sp>
      <p:sp>
        <p:nvSpPr>
          <p:cNvPr id="5" name="Segnaposto data 4"/>
          <p:cNvSpPr txBox="1">
            <a:spLocks noGrp="1"/>
          </p:cNvSpPr>
          <p:nvPr>
            <p:ph type="dt" sz="half" idx="7"/>
          </p:nvPr>
        </p:nvSpPr>
        <p:spPr/>
        <p:txBody>
          <a:bodyPr/>
          <a:lstStyle>
            <a:lvl1pPr>
              <a:defRPr/>
            </a:lvl1pPr>
          </a:lstStyle>
          <a:p>
            <a:pPr lvl="0"/>
            <a:fld id="{EBC64CE5-252B-4B9E-9307-98F0B597EF3E}" type="datetime1">
              <a:rPr lang="it-IT"/>
              <a:pPr lvl="0"/>
              <a:t>13/03/2020</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8EF7443A-F6BF-478D-97A8-B7C4A1683F2D}" type="slidenum">
              <a:t>‹N›</a:t>
            </a:fld>
            <a:endParaRPr lang="it-IT"/>
          </a:p>
        </p:txBody>
      </p:sp>
    </p:spTree>
    <p:extLst>
      <p:ext uri="{BB962C8B-B14F-4D97-AF65-F5344CB8AC3E}">
        <p14:creationId xmlns:p14="http://schemas.microsoft.com/office/powerpoint/2010/main" val="2936180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4E994132-CB3D-4714-B665-07DC1440E64A}" type="slidenum">
              <a:t>‹N›</a:t>
            </a:fld>
            <a:endParaRPr lang="it-IT"/>
          </a:p>
        </p:txBody>
      </p:sp>
    </p:spTree>
    <p:extLst>
      <p:ext uri="{BB962C8B-B14F-4D97-AF65-F5344CB8AC3E}">
        <p14:creationId xmlns:p14="http://schemas.microsoft.com/office/powerpoint/2010/main" val="451581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7AC0F7E8-8853-42CB-ABB5-D8A17D4FEBFF}" type="slidenum">
              <a:t>‹N›</a:t>
            </a:fld>
            <a:endParaRPr lang="it-IT"/>
          </a:p>
        </p:txBody>
      </p:sp>
    </p:spTree>
    <p:extLst>
      <p:ext uri="{BB962C8B-B14F-4D97-AF65-F5344CB8AC3E}">
        <p14:creationId xmlns:p14="http://schemas.microsoft.com/office/powerpoint/2010/main" val="28771043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455FCAE3-8BEF-438A-893F-8FC84395F31C}" type="slidenum">
              <a:t>‹N›</a:t>
            </a:fld>
            <a:endParaRPr lang="it-IT"/>
          </a:p>
        </p:txBody>
      </p:sp>
    </p:spTree>
    <p:extLst>
      <p:ext uri="{BB962C8B-B14F-4D97-AF65-F5344CB8AC3E}">
        <p14:creationId xmlns:p14="http://schemas.microsoft.com/office/powerpoint/2010/main" val="2345103049"/>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026AF44E-88A2-4F52-9620-54B12CEF1E02}"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AA8CE8CD-30D7-4425-BF1F-D878DD6C33DA}" type="slidenum">
              <a:t>‹N›</a:t>
            </a:fld>
            <a:endParaRPr lang="it-IT"/>
          </a:p>
        </p:txBody>
      </p:sp>
    </p:spTree>
    <p:extLst>
      <p:ext uri="{BB962C8B-B14F-4D97-AF65-F5344CB8AC3E}">
        <p14:creationId xmlns:p14="http://schemas.microsoft.com/office/powerpoint/2010/main" val="4072355757"/>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F5F0826D-B26F-48E8-904A-BB801C9C60A5}" type="slidenum">
              <a:t>‹N›</a:t>
            </a:fld>
            <a:endParaRPr lang="it-IT"/>
          </a:p>
        </p:txBody>
      </p:sp>
    </p:spTree>
    <p:extLst>
      <p:ext uri="{BB962C8B-B14F-4D97-AF65-F5344CB8AC3E}">
        <p14:creationId xmlns:p14="http://schemas.microsoft.com/office/powerpoint/2010/main" val="2687085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F923BB15-255C-4DF9-A6B5-E37801544FEB}" type="slidenum">
              <a:t>‹N›</a:t>
            </a:fld>
            <a:endParaRPr lang="it-IT"/>
          </a:p>
        </p:txBody>
      </p:sp>
    </p:spTree>
    <p:extLst>
      <p:ext uri="{BB962C8B-B14F-4D97-AF65-F5344CB8AC3E}">
        <p14:creationId xmlns:p14="http://schemas.microsoft.com/office/powerpoint/2010/main" val="1111846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A55F519B-0AA2-44D8-8016-08AD1EB42F00}" type="slidenum">
              <a:t>‹N›</a:t>
            </a:fld>
            <a:endParaRPr lang="it-IT"/>
          </a:p>
        </p:txBody>
      </p:sp>
    </p:spTree>
    <p:extLst>
      <p:ext uri="{BB962C8B-B14F-4D97-AF65-F5344CB8AC3E}">
        <p14:creationId xmlns:p14="http://schemas.microsoft.com/office/powerpoint/2010/main" val="11903903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B3F74E8E-608C-472F-BFF7-BB6E7AAA8158}" type="slidenum">
              <a:t>‹N›</a:t>
            </a:fld>
            <a:endParaRPr lang="it-IT"/>
          </a:p>
        </p:txBody>
      </p:sp>
    </p:spTree>
    <p:extLst>
      <p:ext uri="{BB962C8B-B14F-4D97-AF65-F5344CB8AC3E}">
        <p14:creationId xmlns:p14="http://schemas.microsoft.com/office/powerpoint/2010/main" val="4857966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1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397066" y="6413501"/>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3071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595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9" name="Segnaposto data 26"/>
          <p:cNvSpPr txBox="1">
            <a:spLocks noGrp="1"/>
          </p:cNvSpPr>
          <p:nvPr>
            <p:ph type="dt" sz="half" idx="7"/>
          </p:nvPr>
        </p:nvSpPr>
        <p:spPr>
          <a:xfrm>
            <a:off x="2865967" y="6462714"/>
            <a:ext cx="4320119" cy="395285"/>
          </a:xfrm>
        </p:spPr>
        <p:txBody>
          <a:bodyPr/>
          <a:lstStyle>
            <a:lvl1pPr>
              <a:defRPr/>
            </a:lvl1pPr>
            <a:lvl2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2pPr>
          </a:lstStyle>
          <a:p>
            <a:pPr lvl="0"/>
            <a:r>
              <a:rPr lang="it-IT"/>
              <a:t>Riva del Garda – 26/05/2011</a:t>
            </a:r>
          </a:p>
          <a:p>
            <a:pPr lvl="0"/>
            <a:endParaRPr lang="it-IT"/>
          </a:p>
        </p:txBody>
      </p:sp>
      <p:sp>
        <p:nvSpPr>
          <p:cNvPr id="10" name="Segnaposto piè di pagina 28"/>
          <p:cNvSpPr txBox="1">
            <a:spLocks noGrp="1"/>
          </p:cNvSpPr>
          <p:nvPr>
            <p:ph type="ftr" sz="quarter" idx="9"/>
          </p:nvPr>
        </p:nvSpPr>
        <p:spPr>
          <a:xfrm>
            <a:off x="0" y="6462714"/>
            <a:ext cx="2063755" cy="395285"/>
          </a:xfrm>
        </p:spPr>
        <p:txBody>
          <a:bodyPr/>
          <a:lstStyle>
            <a:lvl1pPr>
              <a:defRPr/>
            </a:lvl1pPr>
          </a:lstStyle>
          <a:p>
            <a:pPr lvl="0"/>
            <a:endParaRPr lang="it-IT"/>
          </a:p>
        </p:txBody>
      </p:sp>
    </p:spTree>
    <p:extLst>
      <p:ext uri="{BB962C8B-B14F-4D97-AF65-F5344CB8AC3E}">
        <p14:creationId xmlns:p14="http://schemas.microsoft.com/office/powerpoint/2010/main" val="1399939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2_Titolo e contenuto">
    <p:spTree>
      <p:nvGrpSpPr>
        <p:cNvPr id="1" name=""/>
        <p:cNvGrpSpPr/>
        <p:nvPr/>
      </p:nvGrpSpPr>
      <p:grpSpPr>
        <a:xfrm>
          <a:off x="0" y="0"/>
          <a:ext cx="0" cy="0"/>
          <a:chOff x="0" y="0"/>
          <a:chExt cx="0" cy="0"/>
        </a:xfrm>
      </p:grpSpPr>
      <p:sp>
        <p:nvSpPr>
          <p:cNvPr id="2" name="Rettangolo 3"/>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3"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4"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5" name="Rettangolo 6"/>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7"/>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8"/>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Segnaposto contenuto 2"/>
          <p:cNvSpPr txBox="1">
            <a:spLocks noGrp="1"/>
          </p:cNvSpPr>
          <p:nvPr>
            <p:ph idx="4294967295"/>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2"/>
          <p:cNvSpPr txBox="1">
            <a:spLocks noGrp="1"/>
          </p:cNvSpPr>
          <p:nvPr>
            <p:ph type="title"/>
          </p:nvPr>
        </p:nvSpPr>
        <p:spPr>
          <a:xfrm>
            <a:off x="908054" y="241301"/>
            <a:ext cx="10335682" cy="634995"/>
          </a:xfrm>
          <a:gradFill>
            <a:gsLst>
              <a:gs pos="0">
                <a:srgbClr val="85C2FF"/>
              </a:gs>
              <a:gs pos="100000">
                <a:srgbClr val="C4D6EB"/>
              </a:gs>
            </a:gsLst>
            <a:path path="circle">
              <a:fillToRect l="50000" t="50000" r="50000" b="50000"/>
            </a:path>
          </a:gradFill>
        </p:spPr>
        <p:txBody>
          <a:bodyPr/>
          <a:lstStyle>
            <a:lvl1pPr>
              <a:defRPr sz="2800"/>
            </a:lvl1pPr>
          </a:lstStyle>
          <a:p>
            <a:pPr lvl="0"/>
            <a:r>
              <a:rPr lang="it-IT"/>
              <a:t>Fare clic per modificare lo stile del titolo</a:t>
            </a:r>
          </a:p>
        </p:txBody>
      </p:sp>
      <p:sp>
        <p:nvSpPr>
          <p:cNvPr id="10" name="Segnaposto data 26"/>
          <p:cNvSpPr txBox="1">
            <a:spLocks noGrp="1"/>
          </p:cNvSpPr>
          <p:nvPr>
            <p:ph type="dt" sz="half" idx="7"/>
          </p:nvPr>
        </p:nvSpPr>
        <p:spPr>
          <a:xfrm>
            <a:off x="2865967" y="6462714"/>
            <a:ext cx="4320119" cy="395285"/>
          </a:xfrm>
        </p:spPr>
        <p:txBody>
          <a:bodyPr/>
          <a:lstStyle>
            <a:lvl1pPr>
              <a:defRPr/>
            </a:lvl1pPr>
          </a:lstStyle>
          <a:p>
            <a:pPr lvl="0"/>
            <a:r>
              <a:rPr lang="it-IT"/>
              <a:t>Medinfo 2010 - Cape Town</a:t>
            </a:r>
          </a:p>
        </p:txBody>
      </p:sp>
      <p:sp>
        <p:nvSpPr>
          <p:cNvPr id="11" name="Segnaposto piè di pagina 28"/>
          <p:cNvSpPr txBox="1">
            <a:spLocks noGrp="1"/>
          </p:cNvSpPr>
          <p:nvPr>
            <p:ph type="ftr" sz="quarter" idx="9"/>
          </p:nvPr>
        </p:nvSpPr>
        <p:spPr>
          <a:xfrm>
            <a:off x="0" y="6462714"/>
            <a:ext cx="2063755" cy="395285"/>
          </a:xfrm>
        </p:spPr>
        <p:txBody>
          <a:bodyPr/>
          <a:lstStyle>
            <a:lvl1pPr>
              <a:defRPr/>
            </a:lvl1pPr>
          </a:lstStyle>
          <a:p>
            <a:pPr lvl="0"/>
            <a:r>
              <a:rPr lang="it-IT"/>
              <a:t>Silvia Panzarasa</a:t>
            </a:r>
          </a:p>
        </p:txBody>
      </p:sp>
    </p:spTree>
    <p:extLst>
      <p:ext uri="{BB962C8B-B14F-4D97-AF65-F5344CB8AC3E}">
        <p14:creationId xmlns:p14="http://schemas.microsoft.com/office/powerpoint/2010/main" val="213511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457200"/>
            <a:ext cx="3932240" cy="1600200"/>
          </a:xfrm>
        </p:spPr>
        <p:txBody>
          <a:bodyPr anchor="b"/>
          <a:lstStyle>
            <a:lvl1pPr>
              <a:defRPr sz="3200"/>
            </a:lvl1pPr>
          </a:lstStyle>
          <a:p>
            <a:pPr lvl="0"/>
            <a:r>
              <a:rPr lang="it-IT"/>
              <a:t>Fare clic per modificare lo stile del titolo</a:t>
            </a:r>
          </a:p>
        </p:txBody>
      </p:sp>
      <p:sp>
        <p:nvSpPr>
          <p:cNvPr id="3" name="Segnaposto immagine 2"/>
          <p:cNvSpPr txBox="1">
            <a:spLocks noGrp="1"/>
          </p:cNvSpPr>
          <p:nvPr>
            <p:ph type="pic" idx="1"/>
          </p:nvPr>
        </p:nvSpPr>
        <p:spPr>
          <a:xfrm>
            <a:off x="5183184" y="987423"/>
            <a:ext cx="6172200" cy="4873623"/>
          </a:xfrm>
        </p:spPr>
        <p:txBody>
          <a:bodyPr/>
          <a:lstStyle>
            <a:lvl1pPr marL="0" indent="0">
              <a:buNone/>
              <a:defRPr sz="3200"/>
            </a:lvl1pPr>
          </a:lstStyle>
          <a:p>
            <a:pPr lvl="0"/>
            <a:endParaRPr lang="it-IT"/>
          </a:p>
        </p:txBody>
      </p:sp>
      <p:sp>
        <p:nvSpPr>
          <p:cNvPr id="4" name="Segnaposto testo 3"/>
          <p:cNvSpPr txBox="1">
            <a:spLocks noGrp="1"/>
          </p:cNvSpPr>
          <p:nvPr>
            <p:ph type="body" idx="2"/>
          </p:nvPr>
        </p:nvSpPr>
        <p:spPr>
          <a:xfrm>
            <a:off x="839784" y="2057400"/>
            <a:ext cx="3932240" cy="3811584"/>
          </a:xfrm>
        </p:spPr>
        <p:txBody>
          <a:bodyPr/>
          <a:lstStyle>
            <a:lvl1pPr marL="0" indent="0">
              <a:buNone/>
              <a:defRPr sz="1600"/>
            </a:lvl1pPr>
          </a:lstStyle>
          <a:p>
            <a:pPr lvl="0"/>
            <a:r>
              <a:rPr lang="it-IT"/>
              <a:t>Modifica gli stili del testo dello schema</a:t>
            </a:r>
          </a:p>
        </p:txBody>
      </p:sp>
      <p:sp>
        <p:nvSpPr>
          <p:cNvPr id="5" name="Segnaposto data 4"/>
          <p:cNvSpPr txBox="1">
            <a:spLocks noGrp="1"/>
          </p:cNvSpPr>
          <p:nvPr>
            <p:ph type="dt" sz="half" idx="7"/>
          </p:nvPr>
        </p:nvSpPr>
        <p:spPr/>
        <p:txBody>
          <a:bodyPr/>
          <a:lstStyle>
            <a:lvl1pPr>
              <a:defRPr/>
            </a:lvl1pPr>
          </a:lstStyle>
          <a:p>
            <a:pPr lvl="0"/>
            <a:fld id="{89D0EF1F-F6DB-4524-B9E3-9169A421D993}" type="datetime1">
              <a:rPr lang="it-IT"/>
              <a:pPr lvl="0"/>
              <a:t>13/03/2020</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0518239C-1E6A-407C-B6B3-78ADCFF5EE2E}" type="slidenum">
              <a:t>‹N›</a:t>
            </a:fld>
            <a:endParaRPr lang="it-IT"/>
          </a:p>
        </p:txBody>
      </p:sp>
    </p:spTree>
    <p:extLst>
      <p:ext uri="{BB962C8B-B14F-4D97-AF65-F5344CB8AC3E}">
        <p14:creationId xmlns:p14="http://schemas.microsoft.com/office/powerpoint/2010/main" val="5747306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2BC71404-0799-4AF8-B185-2D7AFF96B850}"/>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7" name="Rectangle 5">
            <a:extLst>
              <a:ext uri="{FF2B5EF4-FFF2-40B4-BE49-F238E27FC236}">
                <a16:creationId xmlns:a16="http://schemas.microsoft.com/office/drawing/2014/main" id="{E24C2E9B-10D6-46B2-A55D-997801AD1283}"/>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8" name="Rectangle 6">
            <a:extLst>
              <a:ext uri="{FF2B5EF4-FFF2-40B4-BE49-F238E27FC236}">
                <a16:creationId xmlns:a16="http://schemas.microsoft.com/office/drawing/2014/main" id="{828DFAA2-950D-4737-92D9-FFC91AFEC1BB}"/>
              </a:ext>
            </a:extLst>
          </p:cNvPr>
          <p:cNvSpPr>
            <a:spLocks noGrp="1" noChangeArrowheads="1"/>
          </p:cNvSpPr>
          <p:nvPr>
            <p:ph type="sldNum" sz="quarter" idx="12"/>
          </p:nvPr>
        </p:nvSpPr>
        <p:spPr>
          <a:ln/>
        </p:spPr>
        <p:txBody>
          <a:bodyPr/>
          <a:lstStyle>
            <a:lvl1pPr>
              <a:defRPr/>
            </a:lvl1pPr>
          </a:lstStyle>
          <a:p>
            <a:pPr>
              <a:defRPr/>
            </a:pPr>
            <a:fld id="{51B86308-3513-4F2A-A523-995369623C4D}" type="slidenum">
              <a:rPr lang="it-IT" altLang="it-IT"/>
              <a:pPr>
                <a:defRPr/>
              </a:pPr>
              <a:t>‹N›</a:t>
            </a:fld>
            <a:endParaRPr lang="it-IT" altLang="it-IT"/>
          </a:p>
        </p:txBody>
      </p:sp>
    </p:spTree>
    <p:extLst>
      <p:ext uri="{BB962C8B-B14F-4D97-AF65-F5344CB8AC3E}">
        <p14:creationId xmlns:p14="http://schemas.microsoft.com/office/powerpoint/2010/main" val="3139667723"/>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09799E7E-08EE-4521-8C70-F1032FFB20D2}" type="datetime1">
              <a:rPr lang="it-IT"/>
              <a:pPr lvl="0"/>
              <a:t>13/03/2020</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D2994A9A-8AF9-4AAA-B64D-EC52A4A297F9}" type="slidenum">
              <a:t>‹N›</a:t>
            </a:fld>
            <a:endParaRPr lang="it-IT"/>
          </a:p>
        </p:txBody>
      </p:sp>
      <p:pic>
        <p:nvPicPr>
          <p:cNvPr id="7" name="Immagine 13" descr="sky_logo.jpg"/>
          <p:cNvPicPr>
            <a:picLocks noChangeAspect="1"/>
          </p:cNvPicPr>
          <p:nvPr/>
        </p:nvPicPr>
        <p:blipFill>
          <a:blip r:embed="rId2"/>
          <a:srcRect t="14401" r="74306" b="19278"/>
          <a:stretch>
            <a:fillRect/>
          </a:stretch>
        </p:blipFill>
        <p:spPr>
          <a:xfrm>
            <a:off x="3594104" y="4627568"/>
            <a:ext cx="4616448" cy="1163638"/>
          </a:xfrm>
          <a:prstGeom prst="rect">
            <a:avLst/>
          </a:prstGeom>
          <a:noFill/>
          <a:ln cap="flat">
            <a:noFill/>
          </a:ln>
        </p:spPr>
      </p:pic>
      <p:sp>
        <p:nvSpPr>
          <p:cNvPr id="8" name="CasellaDiTesto 7"/>
          <p:cNvSpPr txBox="1"/>
          <p:nvPr/>
        </p:nvSpPr>
        <p:spPr>
          <a:xfrm>
            <a:off x="1219196" y="5932490"/>
            <a:ext cx="9503834"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14A1CC"/>
                </a:solidFill>
                <a:uFillTx/>
                <a:latin typeface="Calibri"/>
                <a:cs typeface="Arial"/>
              </a:rPr>
              <a:t>LABORATORY OF BIOMEDICAL INFORMATICS</a:t>
            </a:r>
            <a:br>
              <a:rPr lang="it-IT" sz="1800" b="1" i="0" u="none" strike="noStrike" kern="1200" cap="none" spc="0" baseline="0">
                <a:solidFill>
                  <a:srgbClr val="14A1CC"/>
                </a:solidFill>
                <a:uFillTx/>
                <a:latin typeface="Calibri"/>
                <a:cs typeface="Arial"/>
              </a:rPr>
            </a:br>
            <a:r>
              <a:rPr lang="it-IT" sz="1800" b="1" i="0" u="none" strike="noStrike" kern="1200" cap="none" spc="0" baseline="0">
                <a:solidFill>
                  <a:srgbClr val="14A1CC"/>
                </a:solidFill>
                <a:uFillTx/>
                <a:latin typeface="Calibri"/>
                <a:cs typeface="Arial"/>
              </a:rPr>
              <a:t>“MARIO STEFANELLI”</a:t>
            </a:r>
          </a:p>
        </p:txBody>
      </p:sp>
    </p:spTree>
    <p:extLst>
      <p:ext uri="{BB962C8B-B14F-4D97-AF65-F5344CB8AC3E}">
        <p14:creationId xmlns:p14="http://schemas.microsoft.com/office/powerpoint/2010/main" val="2451983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9930B9B9-62CC-49E1-8AF9-9BE9606816F9}" type="slidenum">
              <a:t>‹N›</a:t>
            </a:fld>
            <a:endParaRPr lang="it-IT"/>
          </a:p>
        </p:txBody>
      </p:sp>
      <p:sp>
        <p:nvSpPr>
          <p:cNvPr id="7" name="Rettangolo 6"/>
          <p:cNvSpPr/>
          <p:nvPr/>
        </p:nvSpPr>
        <p:spPr>
          <a:xfrm rot="10799991">
            <a:off x="0" y="6362677"/>
            <a:ext cx="12191996" cy="495303"/>
          </a:xfrm>
          <a:prstGeom prst="rect">
            <a:avLst/>
          </a:prstGeom>
          <a:gradFill>
            <a:gsLst>
              <a:gs pos="0">
                <a:srgbClr val="14A1CC"/>
              </a:gs>
              <a:gs pos="100000">
                <a:srgbClr val="85C2FF"/>
              </a:gs>
            </a:gsLst>
            <a:path path="circle">
              <a:fillToRect l="100000" t="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8" name="Immagine 13" descr="bmi.gif"/>
          <p:cNvPicPr>
            <a:picLocks noChangeAspect="1"/>
          </p:cNvPicPr>
          <p:nvPr/>
        </p:nvPicPr>
        <p:blipFill>
          <a:blip r:embed="rId2"/>
          <a:srcRect t="17987"/>
          <a:stretch>
            <a:fillRect/>
          </a:stretch>
        </p:blipFill>
        <p:spPr>
          <a:xfrm>
            <a:off x="10464795" y="6375397"/>
            <a:ext cx="1727201" cy="482602"/>
          </a:xfrm>
          <a:prstGeom prst="rect">
            <a:avLst/>
          </a:prstGeom>
          <a:noFill/>
          <a:ln cap="flat">
            <a:noFill/>
          </a:ln>
        </p:spPr>
      </p:pic>
      <p:sp>
        <p:nvSpPr>
          <p:cNvPr id="9" name="Rectangle 7"/>
          <p:cNvSpPr/>
          <p:nvPr/>
        </p:nvSpPr>
        <p:spPr>
          <a:xfrm>
            <a:off x="304796" y="936629"/>
            <a:ext cx="11472336" cy="144466"/>
          </a:xfrm>
          <a:prstGeom prst="rect">
            <a:avLst/>
          </a:prstGeom>
          <a:solidFill>
            <a:srgbClr val="14A1CC"/>
          </a:solidFill>
          <a:ln w="9528" cap="flat">
            <a:solidFill>
              <a:srgbClr val="0F7899"/>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a:cs typeface="Arial"/>
            </a:endParaRPr>
          </a:p>
        </p:txBody>
      </p:sp>
      <p:sp>
        <p:nvSpPr>
          <p:cNvPr id="10" name="Rettangolo 9"/>
          <p:cNvSpPr/>
          <p:nvPr/>
        </p:nvSpPr>
        <p:spPr>
          <a:xfrm>
            <a:off x="2269065"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2421468"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11"/>
          <p:cNvSpPr/>
          <p:nvPr/>
        </p:nvSpPr>
        <p:spPr>
          <a:xfrm>
            <a:off x="2573871" y="6362696"/>
            <a:ext cx="118533" cy="4953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802914595"/>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05"/>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r>
              <a:rPr lang="it-IT"/>
              <a:t>Medinfo 2010 - Cape Town</a:t>
            </a:r>
          </a:p>
        </p:txBody>
      </p:sp>
      <p:sp>
        <p:nvSpPr>
          <p:cNvPr id="5" name="Segnaposto piè di pagina 4"/>
          <p:cNvSpPr txBox="1">
            <a:spLocks noGrp="1"/>
          </p:cNvSpPr>
          <p:nvPr>
            <p:ph type="ftr" sz="quarter" idx="9"/>
          </p:nvPr>
        </p:nvSpPr>
        <p:spPr/>
        <p:txBody>
          <a:bodyPr/>
          <a:lstStyle>
            <a:lvl1pPr>
              <a:defRPr/>
            </a:lvl1pPr>
          </a:lstStyle>
          <a:p>
            <a:pPr lvl="0"/>
            <a:r>
              <a:rPr lang="it-IT"/>
              <a:t>Silvia Panzarasa</a:t>
            </a:r>
          </a:p>
        </p:txBody>
      </p:sp>
      <p:sp>
        <p:nvSpPr>
          <p:cNvPr id="6" name="Segnaposto numero diapositiva 5"/>
          <p:cNvSpPr txBox="1">
            <a:spLocks noGrp="1"/>
          </p:cNvSpPr>
          <p:nvPr>
            <p:ph type="sldNum" sz="quarter" idx="8"/>
          </p:nvPr>
        </p:nvSpPr>
        <p:spPr/>
        <p:txBody>
          <a:bodyPr/>
          <a:lstStyle>
            <a:lvl1pPr>
              <a:defRPr/>
            </a:lvl1pPr>
          </a:lstStyle>
          <a:p>
            <a:pPr lvl="0"/>
            <a:fld id="{B8A578DA-7FF2-4E5B-B7C9-85E923887015}" type="slidenum">
              <a:t>‹N›</a:t>
            </a:fld>
            <a:endParaRPr lang="it-IT"/>
          </a:p>
        </p:txBody>
      </p:sp>
    </p:spTree>
    <p:extLst>
      <p:ext uri="{BB962C8B-B14F-4D97-AF65-F5344CB8AC3E}">
        <p14:creationId xmlns:p14="http://schemas.microsoft.com/office/powerpoint/2010/main" val="1294014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F24C3BB2-6405-4119-BC1A-037FA24E9153}" type="slidenum">
              <a:t>‹N›</a:t>
            </a:fld>
            <a:endParaRPr lang="it-IT"/>
          </a:p>
        </p:txBody>
      </p:sp>
    </p:spTree>
    <p:extLst>
      <p:ext uri="{BB962C8B-B14F-4D97-AF65-F5344CB8AC3E}">
        <p14:creationId xmlns:p14="http://schemas.microsoft.com/office/powerpoint/2010/main" val="13606591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r>
              <a:rPr lang="it-IT"/>
              <a:t>Medinfo 2010 - Cape Town</a:t>
            </a:r>
          </a:p>
        </p:txBody>
      </p:sp>
      <p:sp>
        <p:nvSpPr>
          <p:cNvPr id="8" name="Segnaposto piè di pagina 7"/>
          <p:cNvSpPr txBox="1">
            <a:spLocks noGrp="1"/>
          </p:cNvSpPr>
          <p:nvPr>
            <p:ph type="ftr" sz="quarter" idx="9"/>
          </p:nvPr>
        </p:nvSpPr>
        <p:spPr/>
        <p:txBody>
          <a:bodyPr/>
          <a:lstStyle>
            <a:lvl1pPr>
              <a:defRPr/>
            </a:lvl1pPr>
          </a:lstStyle>
          <a:p>
            <a:pPr lvl="0"/>
            <a:r>
              <a:rPr lang="it-IT"/>
              <a:t>Silvia Panzarasa</a:t>
            </a:r>
          </a:p>
        </p:txBody>
      </p:sp>
      <p:sp>
        <p:nvSpPr>
          <p:cNvPr id="9" name="Segnaposto numero diapositiva 8"/>
          <p:cNvSpPr txBox="1">
            <a:spLocks noGrp="1"/>
          </p:cNvSpPr>
          <p:nvPr>
            <p:ph type="sldNum" sz="quarter" idx="8"/>
          </p:nvPr>
        </p:nvSpPr>
        <p:spPr/>
        <p:txBody>
          <a:bodyPr/>
          <a:lstStyle>
            <a:lvl1pPr>
              <a:defRPr/>
            </a:lvl1pPr>
          </a:lstStyle>
          <a:p>
            <a:pPr lvl="0"/>
            <a:fld id="{DAE13CC5-9507-4A84-A3E0-ED0949581488}" type="slidenum">
              <a:t>‹N›</a:t>
            </a:fld>
            <a:endParaRPr lang="it-IT"/>
          </a:p>
        </p:txBody>
      </p:sp>
    </p:spTree>
    <p:extLst>
      <p:ext uri="{BB962C8B-B14F-4D97-AF65-F5344CB8AC3E}">
        <p14:creationId xmlns:p14="http://schemas.microsoft.com/office/powerpoint/2010/main" val="36931421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r>
              <a:rPr lang="it-IT"/>
              <a:t>Medinfo 2010 - Cape Town</a:t>
            </a:r>
          </a:p>
        </p:txBody>
      </p:sp>
      <p:sp>
        <p:nvSpPr>
          <p:cNvPr id="4" name="Segnaposto piè di pagina 3"/>
          <p:cNvSpPr txBox="1">
            <a:spLocks noGrp="1"/>
          </p:cNvSpPr>
          <p:nvPr>
            <p:ph type="ftr" sz="quarter" idx="9"/>
          </p:nvPr>
        </p:nvSpPr>
        <p:spPr/>
        <p:txBody>
          <a:bodyPr/>
          <a:lstStyle>
            <a:lvl1pPr>
              <a:defRPr/>
            </a:lvl1pPr>
          </a:lstStyle>
          <a:p>
            <a:pPr lvl="0"/>
            <a:r>
              <a:rPr lang="it-IT"/>
              <a:t>Silvia Panzarasa</a:t>
            </a:r>
          </a:p>
        </p:txBody>
      </p:sp>
      <p:sp>
        <p:nvSpPr>
          <p:cNvPr id="5" name="Segnaposto numero diapositiva 4"/>
          <p:cNvSpPr txBox="1">
            <a:spLocks noGrp="1"/>
          </p:cNvSpPr>
          <p:nvPr>
            <p:ph type="sldNum" sz="quarter" idx="8"/>
          </p:nvPr>
        </p:nvSpPr>
        <p:spPr/>
        <p:txBody>
          <a:bodyPr/>
          <a:lstStyle>
            <a:lvl1pPr>
              <a:defRPr/>
            </a:lvl1pPr>
          </a:lstStyle>
          <a:p>
            <a:pPr lvl="0"/>
            <a:fld id="{B3E7BBDA-8ED3-4CB7-82BB-76D7F6DB5FC6}" type="slidenum">
              <a:t>‹N›</a:t>
            </a:fld>
            <a:endParaRPr lang="it-IT"/>
          </a:p>
        </p:txBody>
      </p:sp>
    </p:spTree>
    <p:extLst>
      <p:ext uri="{BB962C8B-B14F-4D97-AF65-F5344CB8AC3E}">
        <p14:creationId xmlns:p14="http://schemas.microsoft.com/office/powerpoint/2010/main" val="2867739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E990D591-5404-4E3F-9C6C-3C8E2BF1BA8E}" type="datetime1">
              <a:rPr lang="it-IT"/>
              <a:pPr lvl="0"/>
              <a:t>13/03/2020</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38058665-8E11-481F-BAD4-F400CC4C2597}" type="slidenum">
              <a:t>‹N›</a:t>
            </a:fld>
            <a:endParaRPr lang="it-IT"/>
          </a:p>
        </p:txBody>
      </p:sp>
    </p:spTree>
    <p:extLst>
      <p:ext uri="{BB962C8B-B14F-4D97-AF65-F5344CB8AC3E}">
        <p14:creationId xmlns:p14="http://schemas.microsoft.com/office/powerpoint/2010/main" val="41520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03"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E142DFC1-F175-40A4-A9BD-082DC26D4E5A}" type="slidenum">
              <a:t>‹N›</a:t>
            </a:fld>
            <a:endParaRPr lang="it-IT"/>
          </a:p>
        </p:txBody>
      </p:sp>
    </p:spTree>
    <p:extLst>
      <p:ext uri="{BB962C8B-B14F-4D97-AF65-F5344CB8AC3E}">
        <p14:creationId xmlns:p14="http://schemas.microsoft.com/office/powerpoint/2010/main" val="3901986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0"/>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r>
              <a:rPr lang="it-IT"/>
              <a:t>Medinfo 2010 - Cape Town</a:t>
            </a:r>
          </a:p>
        </p:txBody>
      </p:sp>
      <p:sp>
        <p:nvSpPr>
          <p:cNvPr id="6" name="Segnaposto piè di pagina 5"/>
          <p:cNvSpPr txBox="1">
            <a:spLocks noGrp="1"/>
          </p:cNvSpPr>
          <p:nvPr>
            <p:ph type="ftr" sz="quarter" idx="9"/>
          </p:nvPr>
        </p:nvSpPr>
        <p:spPr/>
        <p:txBody>
          <a:bodyPr/>
          <a:lstStyle>
            <a:lvl1pPr>
              <a:defRPr/>
            </a:lvl1pPr>
          </a:lstStyle>
          <a:p>
            <a:pPr lvl="0"/>
            <a:r>
              <a:rPr lang="it-IT"/>
              <a:t>Silvia Panzarasa</a:t>
            </a:r>
          </a:p>
        </p:txBody>
      </p:sp>
      <p:sp>
        <p:nvSpPr>
          <p:cNvPr id="7" name="Segnaposto numero diapositiva 6"/>
          <p:cNvSpPr txBox="1">
            <a:spLocks noGrp="1"/>
          </p:cNvSpPr>
          <p:nvPr>
            <p:ph type="sldNum" sz="quarter" idx="8"/>
          </p:nvPr>
        </p:nvSpPr>
        <p:spPr/>
        <p:txBody>
          <a:bodyPr/>
          <a:lstStyle>
            <a:lvl1pPr>
              <a:defRPr/>
            </a:lvl1pPr>
          </a:lstStyle>
          <a:p>
            <a:pPr lvl="0"/>
            <a:fld id="{3D999B98-CA48-4A2C-9563-D1BE071E1FE7}" type="slidenum">
              <a:t>‹N›</a:t>
            </a:fld>
            <a:endParaRPr lang="it-IT"/>
          </a:p>
        </p:txBody>
      </p:sp>
    </p:spTree>
    <p:extLst>
      <p:ext uri="{BB962C8B-B14F-4D97-AF65-F5344CB8AC3E}">
        <p14:creationId xmlns:p14="http://schemas.microsoft.com/office/powerpoint/2010/main" val="362798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image" Target="../media/image4.png"/><Relationship Id="rId2" Type="http://schemas.openxmlformats.org/officeDocument/2006/relationships/slideLayout" Target="../slideLayouts/slideLayout147.xml"/><Relationship Id="rId16" Type="http://schemas.openxmlformats.org/officeDocument/2006/relationships/image" Target="../media/image3.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heme" Target="../theme/theme12.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image" Target="../media/image4.png"/><Relationship Id="rId2" Type="http://schemas.openxmlformats.org/officeDocument/2006/relationships/slideLayout" Target="../slideLayouts/slideLayout161.xml"/><Relationship Id="rId16" Type="http://schemas.openxmlformats.org/officeDocument/2006/relationships/image" Target="../media/image3.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3.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theme" Target="../theme/theme15.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theme" Target="../theme/theme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2E60D584-0910-4C21-9989-B55A580A659A}" type="datetime1">
              <a:rPr lang="it-IT"/>
              <a:pPr lvl="0"/>
              <a:t>13/03/2020</a:t>
            </a:fld>
            <a:endParaRPr lang="it-IT"/>
          </a:p>
        </p:txBody>
      </p:sp>
      <p:sp>
        <p:nvSpPr>
          <p:cNvPr id="5" name="Segnaposto piè di pagina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5AEEC5E7-8B30-4CDF-AEBA-B535AA682EB7}"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800388C1-685E-4BC9-B3DE-579EA0439110}" type="slidenum">
              <a:t>‹N›</a:t>
            </a:fld>
            <a:endParaRPr lang="it-IT"/>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0E72FC77-EC7F-4897-8068-D4D98FECA546}" type="slidenum">
              <a:t>‹N›</a:t>
            </a:fld>
            <a:endParaRPr lang="it-IT"/>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Line 2"/>
          <p:cNvSpPr>
            <a:spLocks noChangeShapeType="1"/>
          </p:cNvSpPr>
          <p:nvPr/>
        </p:nvSpPr>
        <p:spPr bwMode="auto">
          <a:xfrm flipH="1">
            <a:off x="10608733" y="152400"/>
            <a:ext cx="8467" cy="1189038"/>
          </a:xfrm>
          <a:prstGeom prst="line">
            <a:avLst/>
          </a:prstGeom>
          <a:noFill/>
          <a:ln w="9525">
            <a:solidFill>
              <a:srgbClr val="9AB1FD"/>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0" i="1" u="none" strike="noStrike" kern="1200" cap="none" spc="0" normalizeH="0" baseline="0" noProof="0">
              <a:ln>
                <a:noFill/>
              </a:ln>
              <a:solidFill>
                <a:srgbClr val="800000"/>
              </a:solidFill>
              <a:effectLst/>
              <a:uLnTx/>
              <a:uFillTx/>
              <a:latin typeface="Tahoma" charset="0"/>
              <a:ea typeface="ＭＳ Ｐゴシック" charset="0"/>
              <a:cs typeface="+mn-cs"/>
            </a:endParaRPr>
          </a:p>
        </p:txBody>
      </p:sp>
      <p:sp>
        <p:nvSpPr>
          <p:cNvPr id="1027" name="Rectangle 3"/>
          <p:cNvSpPr>
            <a:spLocks noGrp="1" noChangeArrowheads="1"/>
          </p:cNvSpPr>
          <p:nvPr>
            <p:ph type="title"/>
          </p:nvPr>
        </p:nvSpPr>
        <p:spPr bwMode="auto">
          <a:xfrm>
            <a:off x="609600" y="115891"/>
            <a:ext cx="10058400" cy="9302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it-IT"/>
              <a:t>titolo</a:t>
            </a:r>
          </a:p>
        </p:txBody>
      </p:sp>
      <p:sp>
        <p:nvSpPr>
          <p:cNvPr id="1028" name="Rectangle 4"/>
          <p:cNvSpPr>
            <a:spLocks noGrp="1" noChangeArrowheads="1"/>
          </p:cNvSpPr>
          <p:nvPr>
            <p:ph type="body" idx="1"/>
          </p:nvPr>
        </p:nvSpPr>
        <p:spPr bwMode="auto">
          <a:xfrm>
            <a:off x="609600" y="1719263"/>
            <a:ext cx="10972800" cy="44116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149"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i="0">
                <a:solidFill>
                  <a:schemeClr val="tx1"/>
                </a:solidFill>
                <a:latin typeface="Arial" charset="0"/>
              </a:defRPr>
            </a:lvl1pPr>
          </a:lstStyle>
          <a:p>
            <a:pPr fontAlgn="base">
              <a:spcBef>
                <a:spcPct val="0"/>
              </a:spcBef>
              <a:spcAft>
                <a:spcPct val="0"/>
              </a:spcAft>
            </a:pPr>
            <a:endParaRPr lang="it-IT">
              <a:solidFill>
                <a:srgbClr val="000000"/>
              </a:solidFill>
              <a:ea typeface="ＭＳ Ｐゴシック" charset="0"/>
            </a:endParaRPr>
          </a:p>
        </p:txBody>
      </p:sp>
      <p:sp>
        <p:nvSpPr>
          <p:cNvPr id="6150"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0">
                <a:solidFill>
                  <a:schemeClr val="tx1"/>
                </a:solidFill>
                <a:latin typeface="Arial" charset="0"/>
              </a:defRPr>
            </a:lvl1pPr>
          </a:lstStyle>
          <a:p>
            <a:pPr algn="ctr" fontAlgn="base">
              <a:spcBef>
                <a:spcPct val="0"/>
              </a:spcBef>
              <a:spcAft>
                <a:spcPct val="0"/>
              </a:spcAft>
            </a:pPr>
            <a:endParaRPr lang="it-IT">
              <a:solidFill>
                <a:srgbClr val="000000"/>
              </a:solidFill>
              <a:ea typeface="ＭＳ Ｐゴシック" charset="0"/>
            </a:endParaRPr>
          </a:p>
        </p:txBody>
      </p:sp>
      <p:sp>
        <p:nvSpPr>
          <p:cNvPr id="6151"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i="0">
                <a:solidFill>
                  <a:schemeClr val="tx1"/>
                </a:solidFill>
                <a:latin typeface="Arial" charset="0"/>
              </a:defRPr>
            </a:lvl1pPr>
          </a:lstStyle>
          <a:p>
            <a:pPr fontAlgn="base">
              <a:spcBef>
                <a:spcPct val="0"/>
              </a:spcBef>
              <a:spcAft>
                <a:spcPct val="0"/>
              </a:spcAft>
            </a:pPr>
            <a:fld id="{AF3F90E7-015D-8340-8D39-752E9C7ADB73}"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
        <p:nvSpPr>
          <p:cNvPr id="6152" name="Line 8"/>
          <p:cNvSpPr>
            <a:spLocks noChangeShapeType="1"/>
          </p:cNvSpPr>
          <p:nvPr/>
        </p:nvSpPr>
        <p:spPr bwMode="auto">
          <a:xfrm>
            <a:off x="334433" y="1052513"/>
            <a:ext cx="11042651" cy="0"/>
          </a:xfrm>
          <a:prstGeom prst="line">
            <a:avLst/>
          </a:prstGeom>
          <a:noFill/>
          <a:ln w="12700">
            <a:solidFill>
              <a:srgbClr val="9AB1FD"/>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0" i="1" u="none" strike="noStrike" kern="1200" cap="none" spc="0" normalizeH="0" baseline="0" noProof="0">
              <a:ln>
                <a:noFill/>
              </a:ln>
              <a:solidFill>
                <a:srgbClr val="800000"/>
              </a:solidFill>
              <a:effectLst/>
              <a:uLnTx/>
              <a:uFillTx/>
              <a:latin typeface="Tahoma" charset="0"/>
              <a:ea typeface="ＭＳ Ｐゴシック" charset="0"/>
              <a:cs typeface="+mn-cs"/>
            </a:endParaRPr>
          </a:p>
        </p:txBody>
      </p:sp>
      <p:pic>
        <p:nvPicPr>
          <p:cNvPr id="2" name="Immagine 1" descr="cht_small3.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04512" y="6165304"/>
            <a:ext cx="1430528" cy="603504"/>
          </a:xfrm>
          <a:prstGeom prst="rect">
            <a:avLst/>
          </a:prstGeom>
        </p:spPr>
      </p:pic>
      <p:pic>
        <p:nvPicPr>
          <p:cNvPr id="11" name="Immagine 8" descr="bmi logo 4.png"/>
          <p:cNvPicPr>
            <a:picLocks noChangeAspect="1"/>
          </p:cNvPicPr>
          <p:nvPr userDrawn="1"/>
        </p:nvPicPr>
        <p:blipFill>
          <a:blip r:embed="rId17" cstate="print"/>
          <a:stretch>
            <a:fillRect/>
          </a:stretch>
        </p:blipFill>
        <p:spPr>
          <a:xfrm>
            <a:off x="10754993" y="393078"/>
            <a:ext cx="1244183" cy="535933"/>
          </a:xfrm>
          <a:prstGeom prst="rect">
            <a:avLst/>
          </a:prstGeom>
        </p:spPr>
      </p:pic>
    </p:spTree>
    <p:extLst>
      <p:ext uri="{BB962C8B-B14F-4D97-AF65-F5344CB8AC3E}">
        <p14:creationId xmlns:p14="http://schemas.microsoft.com/office/powerpoint/2010/main" val="264208216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Lst>
  <p:txStyles>
    <p:titleStyle>
      <a:lvl1pPr algn="l" rtl="0" eaLnBrk="1" fontAlgn="base" hangingPunct="1">
        <a:spcBef>
          <a:spcPct val="0"/>
        </a:spcBef>
        <a:spcAft>
          <a:spcPct val="0"/>
        </a:spcAft>
        <a:defRPr sz="3600" b="1">
          <a:solidFill>
            <a:srgbClr val="00B0F0"/>
          </a:solidFill>
          <a:latin typeface="Century Gothic" charset="0"/>
          <a:ea typeface="Century Gothic" charset="0"/>
          <a:cs typeface="Century Gothic" charset="0"/>
        </a:defRPr>
      </a:lvl1pPr>
      <a:lvl2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990000"/>
          </a:solidFill>
          <a:latin typeface="Arial" charset="0"/>
        </a:defRPr>
      </a:lvl6pPr>
      <a:lvl7pPr marL="914400" algn="l" rtl="0" eaLnBrk="1" fontAlgn="base" hangingPunct="1">
        <a:spcBef>
          <a:spcPct val="0"/>
        </a:spcBef>
        <a:spcAft>
          <a:spcPct val="0"/>
        </a:spcAft>
        <a:defRPr sz="3600" b="1">
          <a:solidFill>
            <a:srgbClr val="990000"/>
          </a:solidFill>
          <a:latin typeface="Arial" charset="0"/>
        </a:defRPr>
      </a:lvl7pPr>
      <a:lvl8pPr marL="1371600" algn="l" rtl="0" eaLnBrk="1" fontAlgn="base" hangingPunct="1">
        <a:spcBef>
          <a:spcPct val="0"/>
        </a:spcBef>
        <a:spcAft>
          <a:spcPct val="0"/>
        </a:spcAft>
        <a:defRPr sz="3600" b="1">
          <a:solidFill>
            <a:srgbClr val="990000"/>
          </a:solidFill>
          <a:latin typeface="Arial" charset="0"/>
        </a:defRPr>
      </a:lvl8pPr>
      <a:lvl9pPr marL="1828800" algn="l" rtl="0" eaLnBrk="1" fontAlgn="base" hangingPunct="1">
        <a:spcBef>
          <a:spcPct val="0"/>
        </a:spcBef>
        <a:spcAft>
          <a:spcPct val="0"/>
        </a:spcAft>
        <a:defRPr sz="3600" b="1">
          <a:solidFill>
            <a:srgbClr val="990000"/>
          </a:solidFill>
          <a:latin typeface="Arial" charset="0"/>
        </a:defRPr>
      </a:lvl9pPr>
    </p:titleStyle>
    <p:bodyStyle>
      <a:lvl1pPr marL="342900" indent="-342900" algn="l" rtl="0" eaLnBrk="1" fontAlgn="base" hangingPunct="1">
        <a:spcBef>
          <a:spcPct val="20000"/>
        </a:spcBef>
        <a:spcAft>
          <a:spcPct val="0"/>
        </a:spcAft>
        <a:buClr>
          <a:schemeClr val="tx2"/>
        </a:buClr>
        <a:buSzPct val="70000"/>
        <a:buFont typeface="Wingdings" charset="0"/>
        <a:buChar char="l"/>
        <a:defRPr sz="3000">
          <a:solidFill>
            <a:schemeClr val="bg2">
              <a:lumMod val="50000"/>
            </a:schemeClr>
          </a:solidFill>
          <a:latin typeface="Century Gothic" charset="0"/>
          <a:ea typeface="Century Gothic" charset="0"/>
          <a:cs typeface="Century Gothic" charset="0"/>
        </a:defRPr>
      </a:lvl1pPr>
      <a:lvl2pPr marL="692150" indent="-347663" algn="l" rtl="0" eaLnBrk="1" fontAlgn="base" hangingPunct="1">
        <a:spcBef>
          <a:spcPct val="20000"/>
        </a:spcBef>
        <a:spcAft>
          <a:spcPct val="0"/>
        </a:spcAft>
        <a:buClr>
          <a:schemeClr val="accent2"/>
        </a:buClr>
        <a:buSzPct val="70000"/>
        <a:buFont typeface="Wingdings" charset="0"/>
        <a:buChar char="l"/>
        <a:defRPr sz="2600">
          <a:solidFill>
            <a:schemeClr val="bg2">
              <a:lumMod val="50000"/>
            </a:schemeClr>
          </a:solidFill>
          <a:latin typeface="Century Gothic" charset="0"/>
          <a:ea typeface="Century Gothic" charset="0"/>
          <a:cs typeface="Century Gothic" charset="0"/>
        </a:defRPr>
      </a:lvl2pPr>
      <a:lvl3pPr marL="987425" indent="-293688" algn="l" rtl="0" eaLnBrk="1" fontAlgn="base" hangingPunct="1">
        <a:spcBef>
          <a:spcPct val="20000"/>
        </a:spcBef>
        <a:spcAft>
          <a:spcPct val="0"/>
        </a:spcAft>
        <a:buClr>
          <a:schemeClr val="accent1"/>
        </a:buClr>
        <a:buSzPct val="70000"/>
        <a:buFont typeface="Wingdings" charset="0"/>
        <a:buChar char="l"/>
        <a:defRPr sz="2300">
          <a:solidFill>
            <a:schemeClr val="bg2">
              <a:lumMod val="50000"/>
            </a:schemeClr>
          </a:solidFill>
          <a:latin typeface="Century Gothic" charset="0"/>
          <a:ea typeface="Century Gothic" charset="0"/>
          <a:cs typeface="Century Gothic" charset="0"/>
        </a:defRPr>
      </a:lvl3pPr>
      <a:lvl4pPr marL="1281113" indent="-292100" algn="l" rtl="0" eaLnBrk="1" fontAlgn="base" hangingPunct="1">
        <a:spcBef>
          <a:spcPct val="20000"/>
        </a:spcBef>
        <a:spcAft>
          <a:spcPct val="0"/>
        </a:spcAft>
        <a:buClr>
          <a:schemeClr val="tx2"/>
        </a:buClr>
        <a:buSzPct val="75000"/>
        <a:buFont typeface="Wingdings" charset="0"/>
        <a:buChar char="§"/>
        <a:defRPr sz="2000">
          <a:solidFill>
            <a:schemeClr val="bg2">
              <a:lumMod val="50000"/>
            </a:schemeClr>
          </a:solidFill>
          <a:latin typeface="Century Gothic" charset="0"/>
          <a:ea typeface="Century Gothic" charset="0"/>
          <a:cs typeface="Century Gothic" charset="0"/>
        </a:defRPr>
      </a:lvl4pPr>
      <a:lvl5pPr marL="1598613" indent="-315913" algn="l" rtl="0" eaLnBrk="1" fontAlgn="base" hangingPunct="1">
        <a:spcBef>
          <a:spcPct val="20000"/>
        </a:spcBef>
        <a:spcAft>
          <a:spcPct val="0"/>
        </a:spcAft>
        <a:buClr>
          <a:schemeClr val="folHlink"/>
        </a:buClr>
        <a:buSzPct val="80000"/>
        <a:buFont typeface="Wingdings" charset="0"/>
        <a:buChar char="§"/>
        <a:defRPr sz="2000">
          <a:solidFill>
            <a:schemeClr val="bg2">
              <a:lumMod val="50000"/>
            </a:schemeClr>
          </a:solidFill>
          <a:latin typeface="Century Gothic" charset="0"/>
          <a:ea typeface="Century Gothic" charset="0"/>
          <a:cs typeface="Century Gothic" charset="0"/>
        </a:defRPr>
      </a:lvl5pPr>
      <a:lvl6pPr marL="20558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6pPr>
      <a:lvl7pPr marL="25130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7pPr>
      <a:lvl8pPr marL="29702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8pPr>
      <a:lvl9pPr marL="34274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Line 2"/>
          <p:cNvSpPr>
            <a:spLocks noChangeShapeType="1"/>
          </p:cNvSpPr>
          <p:nvPr/>
        </p:nvSpPr>
        <p:spPr bwMode="auto">
          <a:xfrm flipH="1">
            <a:off x="10608733" y="152400"/>
            <a:ext cx="8467" cy="1189038"/>
          </a:xfrm>
          <a:prstGeom prst="line">
            <a:avLst/>
          </a:prstGeom>
          <a:noFill/>
          <a:ln w="9525">
            <a:solidFill>
              <a:srgbClr val="9AB1FD"/>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0" i="1" u="none" strike="noStrike" kern="1200" cap="none" spc="0" normalizeH="0" baseline="0" noProof="0">
              <a:ln>
                <a:noFill/>
              </a:ln>
              <a:solidFill>
                <a:srgbClr val="800000"/>
              </a:solidFill>
              <a:effectLst/>
              <a:uLnTx/>
              <a:uFillTx/>
              <a:latin typeface="Tahoma" charset="0"/>
              <a:ea typeface="ＭＳ Ｐゴシック" charset="0"/>
              <a:cs typeface="+mn-cs"/>
            </a:endParaRPr>
          </a:p>
        </p:txBody>
      </p:sp>
      <p:sp>
        <p:nvSpPr>
          <p:cNvPr id="1027" name="Rectangle 3"/>
          <p:cNvSpPr>
            <a:spLocks noGrp="1" noChangeArrowheads="1"/>
          </p:cNvSpPr>
          <p:nvPr>
            <p:ph type="title"/>
          </p:nvPr>
        </p:nvSpPr>
        <p:spPr bwMode="auto">
          <a:xfrm>
            <a:off x="609600" y="115891"/>
            <a:ext cx="10058400" cy="9302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it-IT"/>
              <a:t>titolo</a:t>
            </a:r>
          </a:p>
        </p:txBody>
      </p:sp>
      <p:sp>
        <p:nvSpPr>
          <p:cNvPr id="1028" name="Rectangle 4"/>
          <p:cNvSpPr>
            <a:spLocks noGrp="1" noChangeArrowheads="1"/>
          </p:cNvSpPr>
          <p:nvPr>
            <p:ph type="body" idx="1"/>
          </p:nvPr>
        </p:nvSpPr>
        <p:spPr bwMode="auto">
          <a:xfrm>
            <a:off x="609600" y="1719263"/>
            <a:ext cx="10972800" cy="44116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149"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i="0">
                <a:solidFill>
                  <a:schemeClr val="tx1"/>
                </a:solidFill>
                <a:latin typeface="Arial" charset="0"/>
              </a:defRPr>
            </a:lvl1pPr>
          </a:lstStyle>
          <a:p>
            <a:pPr fontAlgn="base">
              <a:spcBef>
                <a:spcPct val="0"/>
              </a:spcBef>
              <a:spcAft>
                <a:spcPct val="0"/>
              </a:spcAft>
            </a:pPr>
            <a:endParaRPr lang="it-IT">
              <a:solidFill>
                <a:srgbClr val="000000"/>
              </a:solidFill>
              <a:ea typeface="ＭＳ Ｐゴシック" charset="0"/>
            </a:endParaRPr>
          </a:p>
        </p:txBody>
      </p:sp>
      <p:sp>
        <p:nvSpPr>
          <p:cNvPr id="6150"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0">
                <a:solidFill>
                  <a:schemeClr val="tx1"/>
                </a:solidFill>
                <a:latin typeface="Arial" charset="0"/>
              </a:defRPr>
            </a:lvl1pPr>
          </a:lstStyle>
          <a:p>
            <a:pPr algn="ctr" fontAlgn="base">
              <a:spcBef>
                <a:spcPct val="0"/>
              </a:spcBef>
              <a:spcAft>
                <a:spcPct val="0"/>
              </a:spcAft>
            </a:pPr>
            <a:endParaRPr lang="it-IT">
              <a:solidFill>
                <a:srgbClr val="000000"/>
              </a:solidFill>
              <a:ea typeface="ＭＳ Ｐゴシック" charset="0"/>
            </a:endParaRPr>
          </a:p>
        </p:txBody>
      </p:sp>
      <p:sp>
        <p:nvSpPr>
          <p:cNvPr id="6151"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i="0">
                <a:solidFill>
                  <a:schemeClr val="tx1"/>
                </a:solidFill>
                <a:latin typeface="Arial" charset="0"/>
              </a:defRPr>
            </a:lvl1pPr>
          </a:lstStyle>
          <a:p>
            <a:pPr fontAlgn="base">
              <a:spcBef>
                <a:spcPct val="0"/>
              </a:spcBef>
              <a:spcAft>
                <a:spcPct val="0"/>
              </a:spcAft>
            </a:pPr>
            <a:fld id="{AF3F90E7-015D-8340-8D39-752E9C7ADB73}" type="slidenum">
              <a:rPr lang="it-IT" smtClean="0">
                <a:solidFill>
                  <a:srgbClr val="000000"/>
                </a:solidFill>
                <a:ea typeface="ＭＳ Ｐゴシック" charset="0"/>
              </a:rPr>
              <a:pPr fontAlgn="base">
                <a:spcBef>
                  <a:spcPct val="0"/>
                </a:spcBef>
                <a:spcAft>
                  <a:spcPct val="0"/>
                </a:spcAft>
              </a:pPr>
              <a:t>‹N›</a:t>
            </a:fld>
            <a:endParaRPr lang="it-IT">
              <a:solidFill>
                <a:srgbClr val="000000"/>
              </a:solidFill>
              <a:ea typeface="ＭＳ Ｐゴシック" charset="0"/>
            </a:endParaRPr>
          </a:p>
        </p:txBody>
      </p:sp>
      <p:sp>
        <p:nvSpPr>
          <p:cNvPr id="6152" name="Line 8"/>
          <p:cNvSpPr>
            <a:spLocks noChangeShapeType="1"/>
          </p:cNvSpPr>
          <p:nvPr/>
        </p:nvSpPr>
        <p:spPr bwMode="auto">
          <a:xfrm>
            <a:off x="334433" y="1052513"/>
            <a:ext cx="11042651" cy="0"/>
          </a:xfrm>
          <a:prstGeom prst="line">
            <a:avLst/>
          </a:prstGeom>
          <a:noFill/>
          <a:ln w="12700">
            <a:solidFill>
              <a:srgbClr val="9AB1FD"/>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0" i="1" u="none" strike="noStrike" kern="1200" cap="none" spc="0" normalizeH="0" baseline="0" noProof="0">
              <a:ln>
                <a:noFill/>
              </a:ln>
              <a:solidFill>
                <a:srgbClr val="800000"/>
              </a:solidFill>
              <a:effectLst/>
              <a:uLnTx/>
              <a:uFillTx/>
              <a:latin typeface="Tahoma" charset="0"/>
              <a:ea typeface="ＭＳ Ｐゴシック" charset="0"/>
              <a:cs typeface="+mn-cs"/>
            </a:endParaRPr>
          </a:p>
        </p:txBody>
      </p:sp>
      <p:pic>
        <p:nvPicPr>
          <p:cNvPr id="2" name="Immagine 1" descr="cht_small3.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04512" y="6165304"/>
            <a:ext cx="1430528" cy="603504"/>
          </a:xfrm>
          <a:prstGeom prst="rect">
            <a:avLst/>
          </a:prstGeom>
        </p:spPr>
      </p:pic>
      <p:pic>
        <p:nvPicPr>
          <p:cNvPr id="11" name="Immagine 8" descr="bmi logo 4.png"/>
          <p:cNvPicPr>
            <a:picLocks noChangeAspect="1"/>
          </p:cNvPicPr>
          <p:nvPr userDrawn="1"/>
        </p:nvPicPr>
        <p:blipFill>
          <a:blip r:embed="rId17" cstate="print"/>
          <a:stretch>
            <a:fillRect/>
          </a:stretch>
        </p:blipFill>
        <p:spPr>
          <a:xfrm>
            <a:off x="10754993" y="393078"/>
            <a:ext cx="1244183" cy="535933"/>
          </a:xfrm>
          <a:prstGeom prst="rect">
            <a:avLst/>
          </a:prstGeom>
        </p:spPr>
      </p:pic>
    </p:spTree>
    <p:extLst>
      <p:ext uri="{BB962C8B-B14F-4D97-AF65-F5344CB8AC3E}">
        <p14:creationId xmlns:p14="http://schemas.microsoft.com/office/powerpoint/2010/main" val="133284631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Lst>
  <p:txStyles>
    <p:titleStyle>
      <a:lvl1pPr algn="l" rtl="0" eaLnBrk="1" fontAlgn="base" hangingPunct="1">
        <a:spcBef>
          <a:spcPct val="0"/>
        </a:spcBef>
        <a:spcAft>
          <a:spcPct val="0"/>
        </a:spcAft>
        <a:defRPr sz="3600" b="1">
          <a:solidFill>
            <a:srgbClr val="00B0F0"/>
          </a:solidFill>
          <a:latin typeface="Century Gothic" charset="0"/>
          <a:ea typeface="Century Gothic" charset="0"/>
          <a:cs typeface="Century Gothic" charset="0"/>
        </a:defRPr>
      </a:lvl1pPr>
      <a:lvl2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rgbClr val="990000"/>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990000"/>
          </a:solidFill>
          <a:latin typeface="Arial" charset="0"/>
        </a:defRPr>
      </a:lvl6pPr>
      <a:lvl7pPr marL="914400" algn="l" rtl="0" eaLnBrk="1" fontAlgn="base" hangingPunct="1">
        <a:spcBef>
          <a:spcPct val="0"/>
        </a:spcBef>
        <a:spcAft>
          <a:spcPct val="0"/>
        </a:spcAft>
        <a:defRPr sz="3600" b="1">
          <a:solidFill>
            <a:srgbClr val="990000"/>
          </a:solidFill>
          <a:latin typeface="Arial" charset="0"/>
        </a:defRPr>
      </a:lvl7pPr>
      <a:lvl8pPr marL="1371600" algn="l" rtl="0" eaLnBrk="1" fontAlgn="base" hangingPunct="1">
        <a:spcBef>
          <a:spcPct val="0"/>
        </a:spcBef>
        <a:spcAft>
          <a:spcPct val="0"/>
        </a:spcAft>
        <a:defRPr sz="3600" b="1">
          <a:solidFill>
            <a:srgbClr val="990000"/>
          </a:solidFill>
          <a:latin typeface="Arial" charset="0"/>
        </a:defRPr>
      </a:lvl8pPr>
      <a:lvl9pPr marL="1828800" algn="l" rtl="0" eaLnBrk="1" fontAlgn="base" hangingPunct="1">
        <a:spcBef>
          <a:spcPct val="0"/>
        </a:spcBef>
        <a:spcAft>
          <a:spcPct val="0"/>
        </a:spcAft>
        <a:defRPr sz="3600" b="1">
          <a:solidFill>
            <a:srgbClr val="990000"/>
          </a:solidFill>
          <a:latin typeface="Arial" charset="0"/>
        </a:defRPr>
      </a:lvl9pPr>
    </p:titleStyle>
    <p:bodyStyle>
      <a:lvl1pPr marL="342900" indent="-342900" algn="l" rtl="0" eaLnBrk="1" fontAlgn="base" hangingPunct="1">
        <a:spcBef>
          <a:spcPct val="20000"/>
        </a:spcBef>
        <a:spcAft>
          <a:spcPct val="0"/>
        </a:spcAft>
        <a:buClr>
          <a:schemeClr val="tx2"/>
        </a:buClr>
        <a:buSzPct val="70000"/>
        <a:buFont typeface="Wingdings" charset="0"/>
        <a:buChar char="l"/>
        <a:defRPr sz="3000">
          <a:solidFill>
            <a:schemeClr val="bg2">
              <a:lumMod val="50000"/>
            </a:schemeClr>
          </a:solidFill>
          <a:latin typeface="Century Gothic" charset="0"/>
          <a:ea typeface="Century Gothic" charset="0"/>
          <a:cs typeface="Century Gothic" charset="0"/>
        </a:defRPr>
      </a:lvl1pPr>
      <a:lvl2pPr marL="692150" indent="-347663" algn="l" rtl="0" eaLnBrk="1" fontAlgn="base" hangingPunct="1">
        <a:spcBef>
          <a:spcPct val="20000"/>
        </a:spcBef>
        <a:spcAft>
          <a:spcPct val="0"/>
        </a:spcAft>
        <a:buClr>
          <a:schemeClr val="accent2"/>
        </a:buClr>
        <a:buSzPct val="70000"/>
        <a:buFont typeface="Wingdings" charset="0"/>
        <a:buChar char="l"/>
        <a:defRPr sz="2600">
          <a:solidFill>
            <a:schemeClr val="bg2">
              <a:lumMod val="50000"/>
            </a:schemeClr>
          </a:solidFill>
          <a:latin typeface="Century Gothic" charset="0"/>
          <a:ea typeface="Century Gothic" charset="0"/>
          <a:cs typeface="Century Gothic" charset="0"/>
        </a:defRPr>
      </a:lvl2pPr>
      <a:lvl3pPr marL="987425" indent="-293688" algn="l" rtl="0" eaLnBrk="1" fontAlgn="base" hangingPunct="1">
        <a:spcBef>
          <a:spcPct val="20000"/>
        </a:spcBef>
        <a:spcAft>
          <a:spcPct val="0"/>
        </a:spcAft>
        <a:buClr>
          <a:schemeClr val="accent1"/>
        </a:buClr>
        <a:buSzPct val="70000"/>
        <a:buFont typeface="Wingdings" charset="0"/>
        <a:buChar char="l"/>
        <a:defRPr sz="2300">
          <a:solidFill>
            <a:schemeClr val="bg2">
              <a:lumMod val="50000"/>
            </a:schemeClr>
          </a:solidFill>
          <a:latin typeface="Century Gothic" charset="0"/>
          <a:ea typeface="Century Gothic" charset="0"/>
          <a:cs typeface="Century Gothic" charset="0"/>
        </a:defRPr>
      </a:lvl3pPr>
      <a:lvl4pPr marL="1281113" indent="-292100" algn="l" rtl="0" eaLnBrk="1" fontAlgn="base" hangingPunct="1">
        <a:spcBef>
          <a:spcPct val="20000"/>
        </a:spcBef>
        <a:spcAft>
          <a:spcPct val="0"/>
        </a:spcAft>
        <a:buClr>
          <a:schemeClr val="tx2"/>
        </a:buClr>
        <a:buSzPct val="75000"/>
        <a:buFont typeface="Wingdings" charset="0"/>
        <a:buChar char="§"/>
        <a:defRPr sz="2000">
          <a:solidFill>
            <a:schemeClr val="bg2">
              <a:lumMod val="50000"/>
            </a:schemeClr>
          </a:solidFill>
          <a:latin typeface="Century Gothic" charset="0"/>
          <a:ea typeface="Century Gothic" charset="0"/>
          <a:cs typeface="Century Gothic" charset="0"/>
        </a:defRPr>
      </a:lvl4pPr>
      <a:lvl5pPr marL="1598613" indent="-315913" algn="l" rtl="0" eaLnBrk="1" fontAlgn="base" hangingPunct="1">
        <a:spcBef>
          <a:spcPct val="20000"/>
        </a:spcBef>
        <a:spcAft>
          <a:spcPct val="0"/>
        </a:spcAft>
        <a:buClr>
          <a:schemeClr val="folHlink"/>
        </a:buClr>
        <a:buSzPct val="80000"/>
        <a:buFont typeface="Wingdings" charset="0"/>
        <a:buChar char="§"/>
        <a:defRPr sz="2000">
          <a:solidFill>
            <a:schemeClr val="bg2">
              <a:lumMod val="50000"/>
            </a:schemeClr>
          </a:solidFill>
          <a:latin typeface="Century Gothic" charset="0"/>
          <a:ea typeface="Century Gothic" charset="0"/>
          <a:cs typeface="Century Gothic" charset="0"/>
        </a:defRPr>
      </a:lvl5pPr>
      <a:lvl6pPr marL="20558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6pPr>
      <a:lvl7pPr marL="25130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7pPr>
      <a:lvl8pPr marL="29702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8pPr>
      <a:lvl9pPr marL="34274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it-IT"/>
              <a:t>Medinfo 2010 - Cape Town</a:t>
            </a: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a:t>Silvia Panzarasa</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EF62B0D-FE09-4DAB-B885-054DAE5FA73D}" type="slidenum">
              <a:rPr lang="it-IT" smtClean="0"/>
              <a:pPr>
                <a:defRPr/>
              </a:pPr>
              <a:t>‹N›</a:t>
            </a:fld>
            <a:endParaRPr lang="it-IT"/>
          </a:p>
        </p:txBody>
      </p:sp>
    </p:spTree>
    <p:extLst>
      <p:ext uri="{BB962C8B-B14F-4D97-AF65-F5344CB8AC3E}">
        <p14:creationId xmlns:p14="http://schemas.microsoft.com/office/powerpoint/2010/main" val="153430736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39D66FC-2E78-47E5-8273-D995365ADC5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4994BB04-91C4-4794-A6D0-A8B69CE3C14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6180BEDF-C34D-4C99-8021-441C865A7F7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i="0">
                <a:solidFill>
                  <a:schemeClr val="tx1"/>
                </a:solidFill>
                <a:effectLst/>
                <a:latin typeface="+mn-lt"/>
              </a:defRPr>
            </a:lvl1pPr>
          </a:lstStyle>
          <a:p>
            <a:pPr>
              <a:defRPr/>
            </a:pPr>
            <a:endParaRPr lang="it-IT" altLang="it-IT"/>
          </a:p>
        </p:txBody>
      </p:sp>
      <p:sp>
        <p:nvSpPr>
          <p:cNvPr id="1029" name="Rectangle 5">
            <a:extLst>
              <a:ext uri="{FF2B5EF4-FFF2-40B4-BE49-F238E27FC236}">
                <a16:creationId xmlns:a16="http://schemas.microsoft.com/office/drawing/2014/main" id="{AFCD2091-8C7E-4585-BEC7-AE9C2AF44C1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i="0">
                <a:solidFill>
                  <a:schemeClr val="tx1"/>
                </a:solidFill>
                <a:effectLst/>
                <a:latin typeface="+mn-lt"/>
              </a:defRPr>
            </a:lvl1pPr>
          </a:lstStyle>
          <a:p>
            <a:pPr>
              <a:defRPr/>
            </a:pPr>
            <a:endParaRPr lang="it-IT" altLang="it-IT"/>
          </a:p>
        </p:txBody>
      </p:sp>
      <p:sp>
        <p:nvSpPr>
          <p:cNvPr id="1030" name="Rectangle 6">
            <a:extLst>
              <a:ext uri="{FF2B5EF4-FFF2-40B4-BE49-F238E27FC236}">
                <a16:creationId xmlns:a16="http://schemas.microsoft.com/office/drawing/2014/main" id="{09793ADB-224B-4A73-9092-B31147E256D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b="0" i="0">
                <a:solidFill>
                  <a:schemeClr val="tx1"/>
                </a:solidFill>
                <a:effectLst/>
                <a:latin typeface="+mn-lt"/>
              </a:defRPr>
            </a:lvl1pPr>
          </a:lstStyle>
          <a:p>
            <a:pPr>
              <a:defRPr/>
            </a:pPr>
            <a:fld id="{4F740F58-C986-4D50-B93F-5C7C959C5261}" type="slidenum">
              <a:rPr lang="it-IT" altLang="it-IT"/>
              <a:pPr>
                <a:defRPr/>
              </a:pPr>
              <a:t>‹N›</a:t>
            </a:fld>
            <a:endParaRPr lang="it-IT" altLang="it-IT"/>
          </a:p>
        </p:txBody>
      </p:sp>
    </p:spTree>
    <p:extLst>
      <p:ext uri="{BB962C8B-B14F-4D97-AF65-F5344CB8AC3E}">
        <p14:creationId xmlns:p14="http://schemas.microsoft.com/office/powerpoint/2010/main" val="126857296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Lst>
  <p:transition>
    <p:fade thruBlk="1"/>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3E8268-D42A-4F36-8427-ACBD3F95AFD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44E86513-5B2A-4D36-A72A-64E98A30925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6180BEDF-C34D-4C99-8021-441C865A7F7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i="0">
                <a:solidFill>
                  <a:schemeClr val="tx1"/>
                </a:solidFill>
                <a:effectLst/>
                <a:latin typeface="+mn-lt"/>
              </a:defRPr>
            </a:lvl1pPr>
          </a:lstStyle>
          <a:p>
            <a:pPr>
              <a:defRPr/>
            </a:pPr>
            <a:endParaRPr lang="it-IT" altLang="it-IT"/>
          </a:p>
        </p:txBody>
      </p:sp>
      <p:sp>
        <p:nvSpPr>
          <p:cNvPr id="1029" name="Rectangle 5">
            <a:extLst>
              <a:ext uri="{FF2B5EF4-FFF2-40B4-BE49-F238E27FC236}">
                <a16:creationId xmlns:a16="http://schemas.microsoft.com/office/drawing/2014/main" id="{AFCD2091-8C7E-4585-BEC7-AE9C2AF44C1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i="0">
                <a:solidFill>
                  <a:schemeClr val="tx1"/>
                </a:solidFill>
                <a:effectLst/>
                <a:latin typeface="+mn-lt"/>
              </a:defRPr>
            </a:lvl1pPr>
          </a:lstStyle>
          <a:p>
            <a:pPr>
              <a:defRPr/>
            </a:pPr>
            <a:endParaRPr lang="it-IT" altLang="it-IT"/>
          </a:p>
        </p:txBody>
      </p:sp>
      <p:sp>
        <p:nvSpPr>
          <p:cNvPr id="1030" name="Rectangle 6">
            <a:extLst>
              <a:ext uri="{FF2B5EF4-FFF2-40B4-BE49-F238E27FC236}">
                <a16:creationId xmlns:a16="http://schemas.microsoft.com/office/drawing/2014/main" id="{09793ADB-224B-4A73-9092-B31147E256D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b="0" i="0">
                <a:solidFill>
                  <a:schemeClr val="tx1"/>
                </a:solidFill>
                <a:effectLst/>
                <a:latin typeface="+mn-lt"/>
              </a:defRPr>
            </a:lvl1pPr>
          </a:lstStyle>
          <a:p>
            <a:pPr>
              <a:defRPr/>
            </a:pPr>
            <a:fld id="{2F85A085-A0AC-4719-93BB-0C0BEAA6EDCC}" type="slidenum">
              <a:rPr lang="it-IT" altLang="it-IT"/>
              <a:pPr>
                <a:defRPr/>
              </a:pPr>
              <a:t>‹N›</a:t>
            </a:fld>
            <a:endParaRPr lang="it-IT" altLang="it-IT"/>
          </a:p>
        </p:txBody>
      </p:sp>
    </p:spTree>
    <p:extLst>
      <p:ext uri="{BB962C8B-B14F-4D97-AF65-F5344CB8AC3E}">
        <p14:creationId xmlns:p14="http://schemas.microsoft.com/office/powerpoint/2010/main" val="2971544401"/>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p:transition>
    <p:fade thruBlk="1"/>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50F8A15D-A732-4F18-BF39-D2B7356802D1}" type="slidenum">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506300B5-FA2F-4362-84FD-D2040950B868}" type="slidenum">
              <a:t>‹N›</a:t>
            </a:fld>
            <a:endParaRPr lang="it-IT"/>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770AAF3A-AC6B-4C13-AD6B-FC3CFE038AE5}" type="slidenum">
              <a:t>‹N›</a:t>
            </a:fld>
            <a:endParaRPr lang="it-IT"/>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F080AD01-03C2-4A46-98BB-2B0F3A3EAC1D}" type="slidenum">
              <a:t>‹N›</a:t>
            </a:fld>
            <a:endParaRPr lang="it-IT"/>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936440BD-8F22-41A6-A03A-86003DD14D21}" type="slidenum">
              <a:t>‹N›</a:t>
            </a:fld>
            <a:endParaRPr lang="it-IT"/>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C96BBFC0-D2FA-4899-9EA0-224BF1547C6B}" type="slidenum">
              <a:t>‹N›</a:t>
            </a:fld>
            <a:endParaRPr lang="it-IT"/>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903" r:id="rId14"/>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57469DCE-311E-4D50-A291-8FD83AFA4A8C}" type="slidenum">
              <a:t>‹N›</a:t>
            </a:fld>
            <a:endParaRPr lang="it-IT"/>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it-IT"/>
              <a:t>Fare clic per modificare lo stile del titolo</a:t>
            </a:r>
          </a:p>
        </p:txBody>
      </p:sp>
      <p:sp>
        <p:nvSpPr>
          <p:cNvPr id="3" name="Segnaposto testo 2"/>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Medinfo 2010 - Cape Town</a:t>
            </a:r>
          </a:p>
        </p:txBody>
      </p:sp>
      <p:sp>
        <p:nvSpPr>
          <p:cNvPr id="5" name="Segnaposto piè di pagina 4"/>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r>
              <a:rPr lang="it-IT"/>
              <a:t>Silvia Panzarasa</a:t>
            </a:r>
          </a:p>
        </p:txBody>
      </p:sp>
      <p:sp>
        <p:nvSpPr>
          <p:cNvPr id="6" name="Segnaposto numero diapositiva 5"/>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cs typeface="Arial" pitchFamily="34"/>
              </a:defRPr>
            </a:lvl1pPr>
          </a:lstStyle>
          <a:p>
            <a:pPr lvl="0"/>
            <a:fld id="{7DC0E150-D607-44D1-8078-EC3786631FA7}" type="slidenum">
              <a:t>‹N›</a:t>
            </a:fld>
            <a:endParaRPr lang="it-IT"/>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5.xml"/><Relationship Id="rId6" Type="http://schemas.openxmlformats.org/officeDocument/2006/relationships/diagramColors" Target="../diagrams/colors1.xml"/><Relationship Id="rId11" Type="http://schemas.openxmlformats.org/officeDocument/2006/relationships/image" Target="../media/image33.png"/><Relationship Id="rId5" Type="http://schemas.openxmlformats.org/officeDocument/2006/relationships/diagramQuickStyle" Target="../diagrams/quickStyle1.xml"/><Relationship Id="rId10"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5.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75.xml"/><Relationship Id="rId6" Type="http://schemas.openxmlformats.org/officeDocument/2006/relationships/image" Target="../media/image31.png"/><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75.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5.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65.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3.xml"/><Relationship Id="rId1" Type="http://schemas.openxmlformats.org/officeDocument/2006/relationships/vmlDrawing" Target="../drawings/vmlDrawing1.v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8.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5.jpeg"/><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15.xm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gif"/><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tiff"/><Relationship Id="rId7"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5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1">
    <p:spTree>
      <p:nvGrpSpPr>
        <p:cNvPr id="1" name=""/>
        <p:cNvGrpSpPr/>
        <p:nvPr/>
      </p:nvGrpSpPr>
      <p:grpSpPr>
        <a:xfrm>
          <a:off x="0" y="0"/>
          <a:ext cx="0" cy="0"/>
          <a:chOff x="0" y="0"/>
          <a:chExt cx="0" cy="0"/>
        </a:xfrm>
      </p:grpSpPr>
      <p:sp>
        <p:nvSpPr>
          <p:cNvPr id="5" name="CasellaDiTesto 5"/>
          <p:cNvSpPr txBox="1"/>
          <p:nvPr/>
        </p:nvSpPr>
        <p:spPr>
          <a:xfrm>
            <a:off x="522865" y="2923308"/>
            <a:ext cx="6852486" cy="35394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dirty="0">
                <a:solidFill>
                  <a:srgbClr val="000000"/>
                </a:solidFill>
                <a:uFillTx/>
                <a:latin typeface="Calibri"/>
              </a:rPr>
              <a:t>Silvana Quaglini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8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1" u="none" strike="noStrike" kern="1200" cap="none" spc="0" baseline="0" dirty="0">
                <a:solidFill>
                  <a:srgbClr val="000000"/>
                </a:solidFill>
                <a:uFillTx/>
                <a:latin typeface="Calibri"/>
              </a:rPr>
              <a:t>Department of Electrical, Computer and Biomedical Engineering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1" u="none" strike="noStrike" kern="0" cap="none" spc="0" baseline="0" dirty="0">
                <a:solidFill>
                  <a:srgbClr val="000000"/>
                </a:solidFill>
                <a:uFillTx/>
                <a:latin typeface="Calibri"/>
              </a:rPr>
              <a:t>Biomedical Informatics Lab “Mario </a:t>
            </a:r>
            <a:r>
              <a:rPr lang="en-GB" sz="2000" b="0" i="1" u="none" strike="noStrike" kern="0" cap="none" spc="0" baseline="0" dirty="0" err="1">
                <a:solidFill>
                  <a:srgbClr val="000000"/>
                </a:solidFill>
                <a:uFillTx/>
                <a:latin typeface="Calibri"/>
              </a:rPr>
              <a:t>Stefanelli</a:t>
            </a:r>
            <a:r>
              <a:rPr lang="en-GB" sz="2000" b="0" i="1" u="none" strike="noStrike" kern="0" cap="none" spc="0" baseline="0" dirty="0">
                <a:solidFill>
                  <a:srgbClr val="000000"/>
                </a:solidFill>
                <a:uFillTx/>
                <a:latin typeface="Calibri"/>
              </a:rPr>
              <a:t>”</a:t>
            </a:r>
            <a:endParaRPr lang="en-GB" sz="2000" b="0" i="1"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1" u="none" strike="noStrike" kern="1200" cap="none" spc="0" baseline="0" dirty="0">
                <a:solidFill>
                  <a:srgbClr val="000000"/>
                </a:solidFill>
                <a:uFillTx/>
                <a:latin typeface="Calibri"/>
              </a:rPr>
              <a:t>University of Pavia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i="1" dirty="0">
              <a:solidFill>
                <a:srgbClr val="000000"/>
              </a:solidFill>
              <a:latin typeface="Calibri"/>
            </a:endParaRPr>
          </a:p>
          <a:p>
            <a:pPr lvl="0">
              <a:defRPr sz="1800" b="0" i="0" u="none" strike="noStrike" kern="0" cap="none" spc="0" baseline="0">
                <a:solidFill>
                  <a:srgbClr val="000000"/>
                </a:solidFill>
                <a:uFillTx/>
              </a:defRPr>
            </a:pPr>
            <a:r>
              <a:rPr lang="en-GB" sz="2000" b="0" i="1" u="none" strike="noStrike" kern="1200" cap="none" spc="0" baseline="0" dirty="0">
                <a:solidFill>
                  <a:srgbClr val="000000"/>
                </a:solidFill>
                <a:uFillTx/>
                <a:latin typeface="Calibri"/>
              </a:rPr>
              <a:t>SIBIM </a:t>
            </a:r>
            <a:r>
              <a:rPr lang="en-GB" sz="2000" i="1" dirty="0">
                <a:solidFill>
                  <a:srgbClr val="000000"/>
                </a:solidFill>
                <a:latin typeface="Calibri"/>
              </a:rPr>
              <a:t>Italian Society </a:t>
            </a:r>
            <a:r>
              <a:rPr lang="en-GB" sz="2000" i="1" dirty="0">
                <a:solidFill>
                  <a:srgbClr val="000000"/>
                </a:solidFill>
              </a:rPr>
              <a:t>of Biomedical  Informatics</a:t>
            </a:r>
          </a:p>
          <a:p>
            <a:pPr lvl="0">
              <a:defRPr sz="1800" b="0" i="0" u="none" strike="noStrike" kern="0" cap="none" spc="0" baseline="0">
                <a:solidFill>
                  <a:srgbClr val="000000"/>
                </a:solidFill>
                <a:uFillTx/>
              </a:defRPr>
            </a:pPr>
            <a:endParaRPr lang="en-GB" sz="2000" i="1" dirty="0">
              <a:solidFill>
                <a:srgbClr val="000000"/>
              </a:solidFill>
              <a:latin typeface="Calibri"/>
            </a:endParaRPr>
          </a:p>
          <a:p>
            <a:pPr lvl="0">
              <a:defRPr sz="1800" b="0" i="0" u="none" strike="noStrike" kern="0" cap="none" spc="0" baseline="0">
                <a:solidFill>
                  <a:srgbClr val="000000"/>
                </a:solidFill>
                <a:uFillTx/>
              </a:defRPr>
            </a:pPr>
            <a:endParaRPr lang="en-GB" sz="2000" i="1" dirty="0">
              <a:solidFill>
                <a:srgbClr val="000000"/>
              </a:solidFill>
              <a:latin typeface="Calibri"/>
            </a:endParaRPr>
          </a:p>
          <a:p>
            <a:pPr lvl="0">
              <a:defRPr sz="1800" b="0" i="0" u="none" strike="noStrike" kern="0" cap="none" spc="0" baseline="0">
                <a:solidFill>
                  <a:srgbClr val="000000"/>
                </a:solidFill>
                <a:uFillTx/>
              </a:defRPr>
            </a:pPr>
            <a:r>
              <a:rPr lang="en-GB" sz="2000" b="0" i="1" u="none" strike="noStrike" kern="1200" cap="none" spc="0" baseline="0" dirty="0">
                <a:solidFill>
                  <a:srgbClr val="000000"/>
                </a:solidFill>
                <a:uFillTx/>
                <a:latin typeface="Calibri"/>
              </a:rPr>
              <a:t>CHT </a:t>
            </a:r>
            <a:r>
              <a:rPr lang="en-GB" sz="2000" b="0" i="1" u="none" strike="noStrike" kern="1200" cap="none" spc="0" baseline="0" dirty="0" err="1">
                <a:solidFill>
                  <a:srgbClr val="000000"/>
                </a:solidFill>
                <a:uFillTx/>
                <a:latin typeface="Calibri"/>
              </a:rPr>
              <a:t>Center</a:t>
            </a:r>
            <a:r>
              <a:rPr lang="en-GB" sz="2000" b="0" i="1" u="none" strike="noStrike" kern="1200" cap="none" spc="0" baseline="0" dirty="0">
                <a:solidFill>
                  <a:srgbClr val="000000"/>
                </a:solidFill>
                <a:uFillTx/>
                <a:latin typeface="Calibri"/>
              </a:rPr>
              <a:t> for Health Technology</a:t>
            </a:r>
            <a:endParaRPr lang="it-IT" sz="2000" b="0" i="1" u="none" strike="noStrike" kern="1200" cap="none" spc="0" baseline="0" dirty="0">
              <a:solidFill>
                <a:srgbClr val="000000"/>
              </a:solidFill>
              <a:uFillTx/>
              <a:latin typeface="Calibri"/>
            </a:endParaRPr>
          </a:p>
        </p:txBody>
      </p:sp>
      <p:sp>
        <p:nvSpPr>
          <p:cNvPr id="6" name="Rettangolo 6"/>
          <p:cNvSpPr/>
          <p:nvPr/>
        </p:nvSpPr>
        <p:spPr>
          <a:xfrm>
            <a:off x="1081590" y="284480"/>
            <a:ext cx="10035142" cy="1754326"/>
          </a:xfrm>
          <a:prstGeom prst="rect">
            <a:avLst/>
          </a:prstGeom>
          <a:noFill/>
          <a:ln cap="flat">
            <a:noFill/>
            <a:prstDash val="solid"/>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en-GB" sz="3600" dirty="0">
                <a:solidFill>
                  <a:srgbClr val="000000"/>
                </a:solidFill>
              </a:rPr>
              <a:t>AI in medicine: </a:t>
            </a:r>
            <a:r>
              <a:rPr lang="en-GB" sz="3600" i="1" dirty="0">
                <a:solidFill>
                  <a:srgbClr val="000000"/>
                </a:solidFill>
              </a:rPr>
              <a:t>lesson learned </a:t>
            </a:r>
            <a:r>
              <a:rPr lang="en-GB" sz="3600" dirty="0">
                <a:solidFill>
                  <a:srgbClr val="000000"/>
                </a:solidFill>
              </a:rPr>
              <a:t>from the 70s to the present day and needs for new synergies and professional roles</a:t>
            </a:r>
            <a:endParaRPr lang="it-IT" sz="3600" b="0" i="0" u="none" strike="noStrike" kern="1200" cap="none" spc="0" baseline="0" dirty="0">
              <a:solidFill>
                <a:srgbClr val="000000"/>
              </a:solidFill>
              <a:uFillTx/>
              <a:latin typeface="Calibri"/>
            </a:endParaRPr>
          </a:p>
        </p:txBody>
      </p:sp>
      <p:pic>
        <p:nvPicPr>
          <p:cNvPr id="8" name="Immagine 7" descr="logo.png">
            <a:extLst>
              <a:ext uri="{FF2B5EF4-FFF2-40B4-BE49-F238E27FC236}">
                <a16:creationId xmlns:a16="http://schemas.microsoft.com/office/drawing/2014/main" id="{2FE95CB1-B107-4CD9-9B8E-8F5BD25E5F21}"/>
              </a:ext>
              <a:ext uri="{C183D7F6-B498-43B3-948B-1728B52AA6E4}">
                <adec:decorative xmlns:adec="http://schemas.microsoft.com/office/drawing/2017/decorative" val="0"/>
              </a:ext>
            </a:extLst>
          </p:cNvPr>
          <p:cNvPicPr>
            <a:picLocks noChangeAspect="1"/>
          </p:cNvPicPr>
          <p:nvPr/>
        </p:nvPicPr>
        <p:blipFill>
          <a:blip r:embed="rId3" cstate="print"/>
          <a:srcRect t="33613" b="33268"/>
          <a:stretch>
            <a:fillRect/>
          </a:stretch>
        </p:blipFill>
        <p:spPr>
          <a:xfrm>
            <a:off x="10413159" y="4944983"/>
            <a:ext cx="1341853" cy="469259"/>
          </a:xfrm>
          <a:prstGeom prst="rect">
            <a:avLst/>
          </a:prstGeom>
          <a:effectLst>
            <a:softEdge rad="63500"/>
          </a:effectLst>
        </p:spPr>
      </p:pic>
      <p:pic>
        <p:nvPicPr>
          <p:cNvPr id="4100" name="Picture 4" descr="Related image">
            <a:extLst>
              <a:ext uri="{FF2B5EF4-FFF2-40B4-BE49-F238E27FC236}">
                <a16:creationId xmlns:a16="http://schemas.microsoft.com/office/drawing/2014/main" id="{C4FF92D2-7D27-49EC-81C8-65CDB6263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482" y="3358282"/>
            <a:ext cx="1374499" cy="133474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logo cht pavia">
            <a:extLst>
              <a:ext uri="{FF2B5EF4-FFF2-40B4-BE49-F238E27FC236}">
                <a16:creationId xmlns:a16="http://schemas.microsoft.com/office/drawing/2014/main" id="{DAE80582-BDD2-4872-B237-4A040C7E3C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03" t="6391" r="12835" b="4197"/>
          <a:stretch/>
        </p:blipFill>
        <p:spPr bwMode="auto">
          <a:xfrm>
            <a:off x="9666264" y="5682586"/>
            <a:ext cx="2525736" cy="1158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name="Slide7">
    <p:spTree>
      <p:nvGrpSpPr>
        <p:cNvPr id="1" name=""/>
        <p:cNvGrpSpPr/>
        <p:nvPr/>
      </p:nvGrpSpPr>
      <p:grpSpPr>
        <a:xfrm>
          <a:off x="0" y="0"/>
          <a:ext cx="0" cy="0"/>
          <a:chOff x="0" y="0"/>
          <a:chExt cx="0" cy="0"/>
        </a:xfrm>
      </p:grpSpPr>
      <p:sp>
        <p:nvSpPr>
          <p:cNvPr id="2" name="Titolo 1"/>
          <p:cNvSpPr txBox="1">
            <a:spLocks noGrp="1"/>
          </p:cNvSpPr>
          <p:nvPr>
            <p:ph type="title"/>
          </p:nvPr>
        </p:nvSpPr>
        <p:spPr>
          <a:xfrm>
            <a:off x="1886306" y="90681"/>
            <a:ext cx="8229600" cy="482099"/>
          </a:xfrm>
        </p:spPr>
        <p:txBody>
          <a:bodyPr>
            <a:normAutofit fontScale="90000"/>
          </a:bodyPr>
          <a:lstStyle/>
          <a:p>
            <a:pPr lvl="0"/>
            <a:r>
              <a:rPr lang="en-US" sz="2800" dirty="0"/>
              <a:t>Different inferential mechanisms</a:t>
            </a:r>
          </a:p>
        </p:txBody>
      </p:sp>
      <p:grpSp>
        <p:nvGrpSpPr>
          <p:cNvPr id="23" name="Group 22">
            <a:extLst>
              <a:ext uri="{FF2B5EF4-FFF2-40B4-BE49-F238E27FC236}">
                <a16:creationId xmlns:a16="http://schemas.microsoft.com/office/drawing/2014/main" id="{D280E05E-7624-4CBF-9931-56D27E8DAE57}"/>
              </a:ext>
            </a:extLst>
          </p:cNvPr>
          <p:cNvGrpSpPr/>
          <p:nvPr/>
        </p:nvGrpSpPr>
        <p:grpSpPr>
          <a:xfrm>
            <a:off x="324923" y="2125713"/>
            <a:ext cx="9003635" cy="1393819"/>
            <a:chOff x="324923" y="2125713"/>
            <a:chExt cx="9003635" cy="1393819"/>
          </a:xfrm>
        </p:grpSpPr>
        <p:grpSp>
          <p:nvGrpSpPr>
            <p:cNvPr id="3" name="Gruppo 24"/>
            <p:cNvGrpSpPr/>
            <p:nvPr/>
          </p:nvGrpSpPr>
          <p:grpSpPr>
            <a:xfrm>
              <a:off x="324923" y="2125713"/>
              <a:ext cx="1561383" cy="1393819"/>
              <a:chOff x="324923" y="2125713"/>
              <a:chExt cx="1561383" cy="1393819"/>
            </a:xfrm>
          </p:grpSpPr>
          <p:sp>
            <p:nvSpPr>
              <p:cNvPr id="4" name="Forma 25"/>
              <p:cNvSpPr/>
              <p:nvPr/>
            </p:nvSpPr>
            <p:spPr>
              <a:xfrm rot="20700014">
                <a:off x="324923" y="2125713"/>
                <a:ext cx="1561383" cy="139381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5000"/>
                  <a:gd name="f11" fmla="val 3526"/>
                  <a:gd name="f12" fmla="+- 0 0 -420"/>
                  <a:gd name="f13" fmla="+- 0 0 -120"/>
                  <a:gd name="f14" fmla="+- 0 0 -180"/>
                  <a:gd name="f15" fmla="+- 0 0 -240"/>
                  <a:gd name="f16" fmla="+- 0 0 -300"/>
                  <a:gd name="f17" fmla="+- 0 0 -360"/>
                  <a:gd name="f18" fmla="abs f4"/>
                  <a:gd name="f19" fmla="abs f5"/>
                  <a:gd name="f20" fmla="abs f6"/>
                  <a:gd name="f21" fmla="*/ f12 f0 1"/>
                  <a:gd name="f22" fmla="*/ f13 f0 1"/>
                  <a:gd name="f23" fmla="*/ f14 f0 1"/>
                  <a:gd name="f24" fmla="*/ f15 f0 1"/>
                  <a:gd name="f25" fmla="*/ f16 f0 1"/>
                  <a:gd name="f26" fmla="*/ f17 f0 1"/>
                  <a:gd name="f27" fmla="?: f18 f4 1"/>
                  <a:gd name="f28" fmla="?: f19 f5 1"/>
                  <a:gd name="f29" fmla="?: f20 f6 1"/>
                  <a:gd name="f30" fmla="*/ f21 1 f3"/>
                  <a:gd name="f31" fmla="*/ f22 1 f3"/>
                  <a:gd name="f32" fmla="*/ f23 1 f3"/>
                  <a:gd name="f33" fmla="*/ f24 1 f3"/>
                  <a:gd name="f34" fmla="*/ f25 1 f3"/>
                  <a:gd name="f35" fmla="*/ f26 1 f3"/>
                  <a:gd name="f36" fmla="*/ f27 1 21600"/>
                  <a:gd name="f37" fmla="*/ f28 1 21600"/>
                  <a:gd name="f38" fmla="*/ 21600 f27 1"/>
                  <a:gd name="f39" fmla="*/ 21600 f28 1"/>
                  <a:gd name="f40" fmla="+- f30 0 f1"/>
                  <a:gd name="f41" fmla="+- f31 0 f1"/>
                  <a:gd name="f42" fmla="+- f32 0 f1"/>
                  <a:gd name="f43" fmla="+- f33 0 f1"/>
                  <a:gd name="f44" fmla="+- f34 0 f1"/>
                  <a:gd name="f45" fmla="+- f35 0 f1"/>
                  <a:gd name="f46" fmla="min f37 f36"/>
                  <a:gd name="f47" fmla="*/ f38 1 f29"/>
                  <a:gd name="f48" fmla="*/ f39 1 f29"/>
                  <a:gd name="f49" fmla="val f47"/>
                  <a:gd name="f50" fmla="val f48"/>
                  <a:gd name="f51" fmla="+- f50 0 f7"/>
                  <a:gd name="f52" fmla="+- f49 0 f7"/>
                  <a:gd name="f53" fmla="*/ f51 1 2"/>
                  <a:gd name="f54" fmla="*/ f52 1 2"/>
                  <a:gd name="f55" fmla="min f52 f51"/>
                  <a:gd name="f56" fmla="+- f7 f53 0"/>
                  <a:gd name="f57" fmla="+- f7 f54 0"/>
                  <a:gd name="f58" fmla="*/ f55 f10 1"/>
                  <a:gd name="f59" fmla="*/ f55 f11 1"/>
                  <a:gd name="f60" fmla="*/ f58 1 100000"/>
                  <a:gd name="f61" fmla="*/ f59 1 100000"/>
                  <a:gd name="f62" fmla="*/ f57 f46 1"/>
                  <a:gd name="f63" fmla="*/ f60 1 2"/>
                  <a:gd name="f64" fmla="*/ f61 1 2"/>
                  <a:gd name="f65" fmla="+- f53 0 f60"/>
                  <a:gd name="f66" fmla="+- f54 0 f60"/>
                  <a:gd name="f67" fmla="+- f63 f64 0"/>
                  <a:gd name="f68" fmla="+- f66 0 f65"/>
                  <a:gd name="f69" fmla="*/ f66 f65 1"/>
                  <a:gd name="f70" fmla="*/ f66 f46 1"/>
                  <a:gd name="f71" fmla="*/ f65 f46 1"/>
                  <a:gd name="f72" fmla="?: f68 f65 f66"/>
                  <a:gd name="f73" fmla="+- 0 0 f67"/>
                  <a:gd name="f74" fmla="+- 0 0 f72"/>
                  <a:gd name="f75" fmla="+- 0 0 f73"/>
                  <a:gd name="f76" fmla="+- 0 0 f74"/>
                  <a:gd name="f77" fmla="at2 f76 f75"/>
                  <a:gd name="f78" fmla="+- f77 f1 0"/>
                  <a:gd name="f79" fmla="*/ f78 f8 1"/>
                  <a:gd name="f80" fmla="*/ f79 1 f0"/>
                  <a:gd name="f81" fmla="+- 0 0 f80"/>
                  <a:gd name="f82" fmla="val f81"/>
                  <a:gd name="f83" fmla="+- 0 0 f82"/>
                  <a:gd name="f84" fmla="*/ f83 f0 1"/>
                  <a:gd name="f85" fmla="*/ f84 1 f8"/>
                  <a:gd name="f86" fmla="+- f85 0 f1"/>
                  <a:gd name="f87" fmla="+- 19800000 0 f86"/>
                  <a:gd name="f88" fmla="+- 19800000 f86 0"/>
                  <a:gd name="f89" fmla="+- f2 f86 0"/>
                  <a:gd name="f90" fmla="+- 1800000 0 f86"/>
                  <a:gd name="f91" fmla="+- 1800000 f86 0"/>
                  <a:gd name="f92" fmla="+- f1 f86 0"/>
                  <a:gd name="f93" fmla="+- 9000000 f86 0"/>
                  <a:gd name="f94" fmla="+- 12600000 f86 0"/>
                  <a:gd name="f95" fmla="+- f87 f1 0"/>
                  <a:gd name="f96" fmla="+- f88 f1 0"/>
                  <a:gd name="f97" fmla="+- f89 f1 0"/>
                  <a:gd name="f98" fmla="+- f90 f1 0"/>
                  <a:gd name="f99" fmla="+- f91 f1 0"/>
                  <a:gd name="f100" fmla="+- f92 f1 0"/>
                  <a:gd name="f101" fmla="+- f93 f1 0"/>
                  <a:gd name="f102" fmla="+- f94 f1 0"/>
                  <a:gd name="f103" fmla="*/ f95 f8 1"/>
                  <a:gd name="f104" fmla="*/ f96 f8 1"/>
                  <a:gd name="f105" fmla="*/ f97 f8 1"/>
                  <a:gd name="f106" fmla="*/ f98 f8 1"/>
                  <a:gd name="f107" fmla="*/ f99 f8 1"/>
                  <a:gd name="f108" fmla="*/ f100 f8 1"/>
                  <a:gd name="f109" fmla="*/ f101 f8 1"/>
                  <a:gd name="f110" fmla="*/ f102 f8 1"/>
                  <a:gd name="f111" fmla="*/ f103 1 f0"/>
                  <a:gd name="f112" fmla="*/ f104 1 f0"/>
                  <a:gd name="f113" fmla="*/ f105 1 f0"/>
                  <a:gd name="f114" fmla="*/ f106 1 f0"/>
                  <a:gd name="f115" fmla="*/ f107 1 f0"/>
                  <a:gd name="f116" fmla="*/ f108 1 f0"/>
                  <a:gd name="f117" fmla="*/ f109 1 f0"/>
                  <a:gd name="f118" fmla="*/ f110 1 f0"/>
                  <a:gd name="f119" fmla="+- 0 0 f111"/>
                  <a:gd name="f120" fmla="+- 0 0 f112"/>
                  <a:gd name="f121" fmla="+- 0 0 f113"/>
                  <a:gd name="f122" fmla="+- 0 0 f114"/>
                  <a:gd name="f123" fmla="+- 0 0 f115"/>
                  <a:gd name="f124" fmla="+- 0 0 f116"/>
                  <a:gd name="f125" fmla="+- 0 0 f117"/>
                  <a:gd name="f126" fmla="+- 0 0 f118"/>
                  <a:gd name="f127" fmla="+- 0 0 f119"/>
                  <a:gd name="f128" fmla="+- 0 0 f120"/>
                  <a:gd name="f129" fmla="+- 0 0 f121"/>
                  <a:gd name="f130" fmla="+- 0 0 f122"/>
                  <a:gd name="f131" fmla="+- 0 0 f123"/>
                  <a:gd name="f132" fmla="+- 0 0 f124"/>
                  <a:gd name="f133" fmla="+- 0 0 f125"/>
                  <a:gd name="f134" fmla="+- 0 0 f126"/>
                  <a:gd name="f135" fmla="*/ f127 f0 1"/>
                  <a:gd name="f136" fmla="*/ f128 f0 1"/>
                  <a:gd name="f137" fmla="*/ f129 f0 1"/>
                  <a:gd name="f138" fmla="*/ f130 f0 1"/>
                  <a:gd name="f139" fmla="*/ f131 f0 1"/>
                  <a:gd name="f140" fmla="*/ f132 f0 1"/>
                  <a:gd name="f141" fmla="*/ f133 f0 1"/>
                  <a:gd name="f142" fmla="*/ f134 f0 1"/>
                  <a:gd name="f143" fmla="*/ f135 1 f8"/>
                  <a:gd name="f144" fmla="*/ f136 1 f8"/>
                  <a:gd name="f145" fmla="*/ f137 1 f8"/>
                  <a:gd name="f146" fmla="*/ f138 1 f8"/>
                  <a:gd name="f147" fmla="*/ f139 1 f8"/>
                  <a:gd name="f148" fmla="*/ f140 1 f8"/>
                  <a:gd name="f149" fmla="*/ f141 1 f8"/>
                  <a:gd name="f150" fmla="*/ f142 1 f8"/>
                  <a:gd name="f151" fmla="+- f143 0 f1"/>
                  <a:gd name="f152" fmla="+- f144 0 f1"/>
                  <a:gd name="f153" fmla="+- f145 0 f1"/>
                  <a:gd name="f154" fmla="+- f146 0 f1"/>
                  <a:gd name="f155" fmla="+- f147 0 f1"/>
                  <a:gd name="f156" fmla="+- f148 0 f1"/>
                  <a:gd name="f157" fmla="+- f149 0 f1"/>
                  <a:gd name="f158" fmla="+- f150 0 f1"/>
                  <a:gd name="f159" fmla="cos 1 f151"/>
                  <a:gd name="f160" fmla="sin 1 f151"/>
                  <a:gd name="f161" fmla="cos 1 f152"/>
                  <a:gd name="f162" fmla="sin 1 f152"/>
                  <a:gd name="f163" fmla="cos 1 f153"/>
                  <a:gd name="f164" fmla="sin 1 f153"/>
                  <a:gd name="f165" fmla="cos 1 f154"/>
                  <a:gd name="f166" fmla="sin 1 f154"/>
                  <a:gd name="f167" fmla="cos 1 f155"/>
                  <a:gd name="f168" fmla="sin 1 f155"/>
                  <a:gd name="f169" fmla="cos 1 f156"/>
                  <a:gd name="f170" fmla="sin 1 f156"/>
                  <a:gd name="f171" fmla="cos 1 f157"/>
                  <a:gd name="f172" fmla="sin 1 f157"/>
                  <a:gd name="f173" fmla="cos 1 f158"/>
                  <a:gd name="f174" fmla="sin 1 f158"/>
                  <a:gd name="f175" fmla="+- 0 0 f159"/>
                  <a:gd name="f176" fmla="+- 0 0 f160"/>
                  <a:gd name="f177" fmla="+- 0 0 f161"/>
                  <a:gd name="f178" fmla="+- 0 0 f162"/>
                  <a:gd name="f179" fmla="+- 0 0 f163"/>
                  <a:gd name="f180" fmla="+- 0 0 f164"/>
                  <a:gd name="f181" fmla="+- 0 0 f165"/>
                  <a:gd name="f182" fmla="+- 0 0 f166"/>
                  <a:gd name="f183" fmla="+- 0 0 f167"/>
                  <a:gd name="f184" fmla="+- 0 0 f168"/>
                  <a:gd name="f185" fmla="+- 0 0 f169"/>
                  <a:gd name="f186" fmla="+- 0 0 f170"/>
                  <a:gd name="f187" fmla="+- 0 0 f171"/>
                  <a:gd name="f188" fmla="+- 0 0 f172"/>
                  <a:gd name="f189" fmla="+- 0 0 f173"/>
                  <a:gd name="f190" fmla="+- 0 0 f174"/>
                  <a:gd name="f191" fmla="+- 0 0 f175"/>
                  <a:gd name="f192" fmla="+- 0 0 f176"/>
                  <a:gd name="f193" fmla="+- 0 0 f177"/>
                  <a:gd name="f194" fmla="+- 0 0 f178"/>
                  <a:gd name="f195" fmla="+- 0 0 f179"/>
                  <a:gd name="f196" fmla="+- 0 0 f180"/>
                  <a:gd name="f197" fmla="+- 0 0 f181"/>
                  <a:gd name="f198" fmla="+- 0 0 f182"/>
                  <a:gd name="f199" fmla="+- 0 0 f183"/>
                  <a:gd name="f200" fmla="+- 0 0 f184"/>
                  <a:gd name="f201" fmla="+- 0 0 f185"/>
                  <a:gd name="f202" fmla="+- 0 0 f186"/>
                  <a:gd name="f203" fmla="+- 0 0 f187"/>
                  <a:gd name="f204" fmla="+- 0 0 f188"/>
                  <a:gd name="f205" fmla="+- 0 0 f189"/>
                  <a:gd name="f206" fmla="+- 0 0 f190"/>
                  <a:gd name="f207" fmla="val f191"/>
                  <a:gd name="f208" fmla="val f192"/>
                  <a:gd name="f209" fmla="val f193"/>
                  <a:gd name="f210" fmla="val f194"/>
                  <a:gd name="f211" fmla="val f195"/>
                  <a:gd name="f212" fmla="val f196"/>
                  <a:gd name="f213" fmla="val f197"/>
                  <a:gd name="f214" fmla="val f198"/>
                  <a:gd name="f215" fmla="val f199"/>
                  <a:gd name="f216" fmla="val f200"/>
                  <a:gd name="f217" fmla="val f201"/>
                  <a:gd name="f218" fmla="val f202"/>
                  <a:gd name="f219" fmla="val f203"/>
                  <a:gd name="f220" fmla="val f204"/>
                  <a:gd name="f221" fmla="val f205"/>
                  <a:gd name="f222" fmla="val f206"/>
                  <a:gd name="f223" fmla="*/ f207 f66 1"/>
                  <a:gd name="f224" fmla="*/ f208 f65 1"/>
                  <a:gd name="f225" fmla="*/ f209 f66 1"/>
                  <a:gd name="f226" fmla="*/ f210 f65 1"/>
                  <a:gd name="f227" fmla="*/ f211 f66 1"/>
                  <a:gd name="f228" fmla="*/ f212 f65 1"/>
                  <a:gd name="f229" fmla="*/ f213 f66 1"/>
                  <a:gd name="f230" fmla="*/ f214 f65 1"/>
                  <a:gd name="f231" fmla="*/ f215 f66 1"/>
                  <a:gd name="f232" fmla="*/ f216 f65 1"/>
                  <a:gd name="f233" fmla="*/ f217 f66 1"/>
                  <a:gd name="f234" fmla="*/ f218 f65 1"/>
                  <a:gd name="f235" fmla="*/ f219 f66 1"/>
                  <a:gd name="f236" fmla="*/ f220 f65 1"/>
                  <a:gd name="f237" fmla="*/ f221 f66 1"/>
                  <a:gd name="f238" fmla="*/ f222 f65 1"/>
                  <a:gd name="f239" fmla="+- 0 0 f223"/>
                  <a:gd name="f240" fmla="+- 0 0 f224"/>
                  <a:gd name="f241" fmla="+- 0 0 f225"/>
                  <a:gd name="f242" fmla="+- 0 0 f226"/>
                  <a:gd name="f243" fmla="+- 0 0 f227"/>
                  <a:gd name="f244" fmla="+- 0 0 f228"/>
                  <a:gd name="f245" fmla="+- 0 0 f229"/>
                  <a:gd name="f246" fmla="+- 0 0 f230"/>
                  <a:gd name="f247" fmla="+- 0 0 f231"/>
                  <a:gd name="f248" fmla="+- 0 0 f232"/>
                  <a:gd name="f249" fmla="+- 0 0 f233"/>
                  <a:gd name="f250" fmla="+- 0 0 f234"/>
                  <a:gd name="f251" fmla="+- 0 0 f235"/>
                  <a:gd name="f252" fmla="+- 0 0 f236"/>
                  <a:gd name="f253" fmla="+- 0 0 f237"/>
                  <a:gd name="f254" fmla="+- 0 0 f238"/>
                  <a:gd name="f255" fmla="+- 0 0 f239"/>
                  <a:gd name="f256" fmla="+- 0 0 f240"/>
                  <a:gd name="f257" fmla="+- 0 0 f241"/>
                  <a:gd name="f258" fmla="+- 0 0 f242"/>
                  <a:gd name="f259" fmla="+- 0 0 f243"/>
                  <a:gd name="f260" fmla="+- 0 0 f244"/>
                  <a:gd name="f261" fmla="+- 0 0 f245"/>
                  <a:gd name="f262" fmla="+- 0 0 f246"/>
                  <a:gd name="f263" fmla="+- 0 0 f247"/>
                  <a:gd name="f264" fmla="+- 0 0 f248"/>
                  <a:gd name="f265" fmla="+- 0 0 f249"/>
                  <a:gd name="f266" fmla="+- 0 0 f250"/>
                  <a:gd name="f267" fmla="+- 0 0 f251"/>
                  <a:gd name="f268" fmla="+- 0 0 f252"/>
                  <a:gd name="f269" fmla="+- 0 0 f253"/>
                  <a:gd name="f270" fmla="+- 0 0 f254"/>
                  <a:gd name="f271" fmla="at2 f255 f256"/>
                  <a:gd name="f272" fmla="at2 f257 f258"/>
                  <a:gd name="f273" fmla="at2 f259 f260"/>
                  <a:gd name="f274" fmla="at2 f261 f262"/>
                  <a:gd name="f275" fmla="at2 f263 f264"/>
                  <a:gd name="f276" fmla="at2 f265 f266"/>
                  <a:gd name="f277" fmla="at2 f267 f268"/>
                  <a:gd name="f278" fmla="at2 f269 f270"/>
                  <a:gd name="f279" fmla="+- f271 f1 0"/>
                  <a:gd name="f280" fmla="+- f272 f1 0"/>
                  <a:gd name="f281" fmla="+- f273 f1 0"/>
                  <a:gd name="f282" fmla="+- f274 f1 0"/>
                  <a:gd name="f283" fmla="+- f275 f1 0"/>
                  <a:gd name="f284" fmla="+- f276 f1 0"/>
                  <a:gd name="f285" fmla="+- f277 f1 0"/>
                  <a:gd name="f286" fmla="+- f278 f1 0"/>
                  <a:gd name="f287" fmla="*/ f279 f8 1"/>
                  <a:gd name="f288" fmla="*/ f280 f8 1"/>
                  <a:gd name="f289" fmla="*/ f281 f8 1"/>
                  <a:gd name="f290" fmla="*/ f282 f8 1"/>
                  <a:gd name="f291" fmla="*/ f283 f8 1"/>
                  <a:gd name="f292" fmla="*/ f284 f8 1"/>
                  <a:gd name="f293" fmla="*/ f285 f8 1"/>
                  <a:gd name="f294" fmla="*/ f286 f8 1"/>
                  <a:gd name="f295" fmla="*/ f287 1 f0"/>
                  <a:gd name="f296" fmla="*/ f288 1 f0"/>
                  <a:gd name="f297" fmla="*/ f289 1 f0"/>
                  <a:gd name="f298" fmla="*/ f290 1 f0"/>
                  <a:gd name="f299" fmla="*/ f291 1 f0"/>
                  <a:gd name="f300" fmla="*/ f292 1 f0"/>
                  <a:gd name="f301" fmla="*/ f293 1 f0"/>
                  <a:gd name="f302" fmla="*/ f294 1 f0"/>
                  <a:gd name="f303" fmla="+- 0 0 f295"/>
                  <a:gd name="f304" fmla="+- 0 0 f296"/>
                  <a:gd name="f305" fmla="+- 0 0 f297"/>
                  <a:gd name="f306" fmla="+- 0 0 f298"/>
                  <a:gd name="f307" fmla="+- 0 0 f299"/>
                  <a:gd name="f308" fmla="+- 0 0 f300"/>
                  <a:gd name="f309" fmla="+- 0 0 f301"/>
                  <a:gd name="f310" fmla="+- 0 0 f302"/>
                  <a:gd name="f311" fmla="val f303"/>
                  <a:gd name="f312" fmla="val f304"/>
                  <a:gd name="f313" fmla="val f305"/>
                  <a:gd name="f314" fmla="val f306"/>
                  <a:gd name="f315" fmla="val f307"/>
                  <a:gd name="f316" fmla="val f308"/>
                  <a:gd name="f317" fmla="val f309"/>
                  <a:gd name="f318" fmla="val f310"/>
                  <a:gd name="f319" fmla="+- 0 0 f311"/>
                  <a:gd name="f320" fmla="+- 0 0 f312"/>
                  <a:gd name="f321" fmla="+- 0 0 f313"/>
                  <a:gd name="f322" fmla="+- 0 0 f314"/>
                  <a:gd name="f323" fmla="+- 0 0 f315"/>
                  <a:gd name="f324" fmla="+- 0 0 f316"/>
                  <a:gd name="f325" fmla="+- 0 0 f317"/>
                  <a:gd name="f326" fmla="+- 0 0 f318"/>
                  <a:gd name="f327" fmla="*/ f319 f0 1"/>
                  <a:gd name="f328" fmla="*/ f320 f0 1"/>
                  <a:gd name="f329" fmla="*/ f321 f0 1"/>
                  <a:gd name="f330" fmla="*/ f322 f0 1"/>
                  <a:gd name="f331" fmla="*/ f323 f0 1"/>
                  <a:gd name="f332" fmla="*/ f324 f0 1"/>
                  <a:gd name="f333" fmla="*/ f325 f0 1"/>
                  <a:gd name="f334" fmla="*/ f326 f0 1"/>
                  <a:gd name="f335" fmla="*/ f327 1 f8"/>
                  <a:gd name="f336" fmla="*/ f328 1 f8"/>
                  <a:gd name="f337" fmla="*/ f329 1 f8"/>
                  <a:gd name="f338" fmla="*/ f330 1 f8"/>
                  <a:gd name="f339" fmla="*/ f331 1 f8"/>
                  <a:gd name="f340" fmla="*/ f332 1 f8"/>
                  <a:gd name="f341" fmla="*/ f333 1 f8"/>
                  <a:gd name="f342" fmla="*/ f334 1 f8"/>
                  <a:gd name="f343" fmla="+- f335 0 f1"/>
                  <a:gd name="f344" fmla="+- f336 0 f1"/>
                  <a:gd name="f345" fmla="+- f337 0 f1"/>
                  <a:gd name="f346" fmla="+- f338 0 f1"/>
                  <a:gd name="f347" fmla="+- f339 0 f1"/>
                  <a:gd name="f348" fmla="+- f340 0 f1"/>
                  <a:gd name="f349" fmla="+- f341 0 f1"/>
                  <a:gd name="f350" fmla="+- f342 0 f1"/>
                  <a:gd name="f351" fmla="+- f343 0 f345"/>
                  <a:gd name="f352" fmla="+- f346 0 f344"/>
                  <a:gd name="f353" fmla="+- f343 f1 0"/>
                  <a:gd name="f354" fmla="+- f344 f1 0"/>
                  <a:gd name="f355" fmla="+- f345 f1 0"/>
                  <a:gd name="f356" fmla="*/ f353 f8 1"/>
                  <a:gd name="f357" fmla="*/ f354 f8 1"/>
                  <a:gd name="f358" fmla="*/ f355 f8 1"/>
                  <a:gd name="f359" fmla="*/ f356 1 f0"/>
                  <a:gd name="f360" fmla="*/ f357 1 f0"/>
                  <a:gd name="f361" fmla="*/ f358 1 f0"/>
                  <a:gd name="f362" fmla="+- 0 0 f359"/>
                  <a:gd name="f363" fmla="+- 0 0 f360"/>
                  <a:gd name="f364" fmla="+- 0 0 f361"/>
                  <a:gd name="f365" fmla="+- 0 0 f362"/>
                  <a:gd name="f366" fmla="+- 0 0 f363"/>
                  <a:gd name="f367" fmla="+- 0 0 f364"/>
                  <a:gd name="f368" fmla="*/ f365 f0 1"/>
                  <a:gd name="f369" fmla="*/ f366 f0 1"/>
                  <a:gd name="f370" fmla="*/ f367 f0 1"/>
                  <a:gd name="f371" fmla="*/ f368 1 f8"/>
                  <a:gd name="f372" fmla="*/ f369 1 f8"/>
                  <a:gd name="f373" fmla="*/ f370 1 f8"/>
                  <a:gd name="f374" fmla="+- f371 0 f1"/>
                  <a:gd name="f375" fmla="+- f372 0 f1"/>
                  <a:gd name="f376" fmla="+- f373 0 f1"/>
                  <a:gd name="f377" fmla="cos 1 f374"/>
                  <a:gd name="f378" fmla="sin 1 f374"/>
                  <a:gd name="f379" fmla="cos 1 f375"/>
                  <a:gd name="f380" fmla="sin 1 f375"/>
                  <a:gd name="f381" fmla="cos 1 f376"/>
                  <a:gd name="f382" fmla="sin 1 f376"/>
                  <a:gd name="f383" fmla="+- 0 0 f377"/>
                  <a:gd name="f384" fmla="+- 0 0 f378"/>
                  <a:gd name="f385" fmla="+- 0 0 f379"/>
                  <a:gd name="f386" fmla="+- 0 0 f380"/>
                  <a:gd name="f387" fmla="+- 0 0 f381"/>
                  <a:gd name="f388" fmla="+- 0 0 f382"/>
                  <a:gd name="f389" fmla="+- 0 0 f383"/>
                  <a:gd name="f390" fmla="+- 0 0 f384"/>
                  <a:gd name="f391" fmla="+- 0 0 f385"/>
                  <a:gd name="f392" fmla="+- 0 0 f386"/>
                  <a:gd name="f393" fmla="+- 0 0 f387"/>
                  <a:gd name="f394" fmla="+- 0 0 f388"/>
                  <a:gd name="f395" fmla="val f389"/>
                  <a:gd name="f396" fmla="val f390"/>
                  <a:gd name="f397" fmla="val f391"/>
                  <a:gd name="f398" fmla="val f392"/>
                  <a:gd name="f399" fmla="val f393"/>
                  <a:gd name="f400" fmla="val f394"/>
                  <a:gd name="f401" fmla="*/ f395 f65 1"/>
                  <a:gd name="f402" fmla="*/ f396 f66 1"/>
                  <a:gd name="f403" fmla="*/ f397 f65 1"/>
                  <a:gd name="f404" fmla="*/ f398 f66 1"/>
                  <a:gd name="f405" fmla="*/ f399 f65 1"/>
                  <a:gd name="f406" fmla="*/ f400 f66 1"/>
                  <a:gd name="f407" fmla="*/ f401 f401 1"/>
                  <a:gd name="f408" fmla="*/ f402 f402 1"/>
                  <a:gd name="f409" fmla="*/ f403 f403 1"/>
                  <a:gd name="f410" fmla="*/ f404 f404 1"/>
                  <a:gd name="f411" fmla="*/ f405 f405 1"/>
                  <a:gd name="f412" fmla="*/ f406 f406 1"/>
                  <a:gd name="f413" fmla="+- f407 f408 0"/>
                  <a:gd name="f414" fmla="+- f409 f410 0"/>
                  <a:gd name="f415" fmla="+- f411 f412 0"/>
                  <a:gd name="f416" fmla="+- f413 f9 0"/>
                  <a:gd name="f417" fmla="+- f414 f9 0"/>
                  <a:gd name="f418" fmla="+- f415 f9 0"/>
                  <a:gd name="f419" fmla="sqrt f416"/>
                  <a:gd name="f420" fmla="sqrt f417"/>
                  <a:gd name="f421" fmla="sqrt f418"/>
                  <a:gd name="f422" fmla="*/ f69 1 f419"/>
                  <a:gd name="f423" fmla="*/ f69 1 f420"/>
                  <a:gd name="f424" fmla="*/ f69 1 f421"/>
                  <a:gd name="f425" fmla="*/ f395 f422 1"/>
                  <a:gd name="f426" fmla="*/ f396 f422 1"/>
                  <a:gd name="f427" fmla="*/ f397 f423 1"/>
                  <a:gd name="f428" fmla="*/ f398 f423 1"/>
                  <a:gd name="f429" fmla="*/ f399 f424 1"/>
                  <a:gd name="f430" fmla="*/ f400 f424 1"/>
                  <a:gd name="f431" fmla="+- f57 f425 0"/>
                  <a:gd name="f432" fmla="+- f56 f426 0"/>
                  <a:gd name="f433" fmla="+- f57 f427 0"/>
                  <a:gd name="f434" fmla="+- f56 f428 0"/>
                  <a:gd name="f435" fmla="+- f57 f429 0"/>
                  <a:gd name="f436" fmla="+- f56 f430 0"/>
                  <a:gd name="f437" fmla="+- f57 0 f429"/>
                  <a:gd name="f438" fmla="+- f431 0 f433"/>
                  <a:gd name="f439" fmla="+- f432 0 f434"/>
                  <a:gd name="f440" fmla="+- f435 0 f61"/>
                  <a:gd name="f441" fmla="+- f437 f61 0"/>
                  <a:gd name="f442" fmla="+- f436 0 f60"/>
                  <a:gd name="f443" fmla="+- f51 0 f434"/>
                  <a:gd name="f444" fmla="+- f51 0 f432"/>
                  <a:gd name="f445" fmla="+- f51 0 f436"/>
                  <a:gd name="f446" fmla="+- f52 0 f433"/>
                  <a:gd name="f447" fmla="+- f52 0 f431"/>
                  <a:gd name="f448" fmla="*/ f432 f46 1"/>
                  <a:gd name="f449" fmla="*/ f431 f46 1"/>
                  <a:gd name="f450" fmla="*/ f433 f46 1"/>
                  <a:gd name="f451" fmla="*/ f434 f46 1"/>
                  <a:gd name="f452" fmla="*/ f437 f46 1"/>
                  <a:gd name="f453" fmla="*/ f435 f46 1"/>
                  <a:gd name="f454" fmla="*/ f436 f46 1"/>
                  <a:gd name="f455" fmla="+- 0 0 f439"/>
                  <a:gd name="f456" fmla="+- 0 0 f438"/>
                  <a:gd name="f457" fmla="+- f51 0 f442"/>
                  <a:gd name="f458" fmla="*/ f447 f46 1"/>
                  <a:gd name="f459" fmla="*/ f444 f46 1"/>
                  <a:gd name="f460" fmla="*/ f440 f46 1"/>
                  <a:gd name="f461" fmla="*/ f441 f46 1"/>
                  <a:gd name="f462" fmla="*/ f445 f46 1"/>
                  <a:gd name="f463" fmla="*/ f446 f46 1"/>
                  <a:gd name="f464" fmla="*/ f443 f46 1"/>
                  <a:gd name="f465" fmla="*/ f442 f46 1"/>
                  <a:gd name="f466" fmla="+- 0 0 f455"/>
                  <a:gd name="f467" fmla="+- 0 0 f456"/>
                  <a:gd name="f468" fmla="*/ f457 f46 1"/>
                  <a:gd name="f469" fmla="at2 f466 f467"/>
                  <a:gd name="f470" fmla="+- f469 f1 0"/>
                  <a:gd name="f471" fmla="*/ f470 f8 1"/>
                  <a:gd name="f472" fmla="*/ f471 1 f0"/>
                  <a:gd name="f473" fmla="+- 0 0 f472"/>
                  <a:gd name="f474" fmla="val f473"/>
                  <a:gd name="f475" fmla="+- 0 0 f474"/>
                  <a:gd name="f476" fmla="*/ f475 f0 1"/>
                  <a:gd name="f477" fmla="*/ f476 1 f8"/>
                  <a:gd name="f478" fmla="+- f477 0 f1"/>
                  <a:gd name="f479" fmla="+- f478 f1 0"/>
                  <a:gd name="f480" fmla="*/ f479 f8 1"/>
                  <a:gd name="f481" fmla="*/ f480 1 f0"/>
                  <a:gd name="f482" fmla="+- 0 0 f481"/>
                  <a:gd name="f483" fmla="+- 0 0 f482"/>
                  <a:gd name="f484" fmla="*/ f483 f0 1"/>
                  <a:gd name="f485" fmla="*/ f484 1 f8"/>
                  <a:gd name="f486" fmla="+- f485 0 f1"/>
                  <a:gd name="f487" fmla="sin 1 f486"/>
                  <a:gd name="f488" fmla="cos 1 f486"/>
                  <a:gd name="f489" fmla="+- 0 0 f487"/>
                  <a:gd name="f490" fmla="+- 0 0 f488"/>
                  <a:gd name="f491" fmla="+- 0 0 f489"/>
                  <a:gd name="f492" fmla="+- 0 0 f490"/>
                  <a:gd name="f493" fmla="val f491"/>
                  <a:gd name="f494" fmla="val f492"/>
                  <a:gd name="f495" fmla="*/ f493 f61 1"/>
                  <a:gd name="f496" fmla="*/ f494 f61 1"/>
                  <a:gd name="f497" fmla="*/ f493 f60 1"/>
                  <a:gd name="f498" fmla="*/ f494 f60 1"/>
                  <a:gd name="f499" fmla="+- f433 f495 0"/>
                  <a:gd name="f500" fmla="+- f434 f496 0"/>
                  <a:gd name="f501" fmla="+- f431 0 f495"/>
                  <a:gd name="f502" fmla="+- f432 0 f496"/>
                  <a:gd name="f503" fmla="+- f500 f497 0"/>
                  <a:gd name="f504" fmla="+- f499 0 f498"/>
                  <a:gd name="f505" fmla="+- f502 f497 0"/>
                  <a:gd name="f506" fmla="+- f501 0 f498"/>
                  <a:gd name="f507" fmla="+- f51 0 f505"/>
                  <a:gd name="f508" fmla="+- f51 0 f503"/>
                  <a:gd name="f509" fmla="+- f52 0 f504"/>
                  <a:gd name="f510" fmla="+- f52 0 f506"/>
                  <a:gd name="f511" fmla="+- f506 f504 0"/>
                  <a:gd name="f512" fmla="+- f505 f503 0"/>
                  <a:gd name="f513" fmla="*/ f506 f46 1"/>
                  <a:gd name="f514" fmla="*/ f505 f46 1"/>
                  <a:gd name="f515" fmla="*/ f504 f46 1"/>
                  <a:gd name="f516" fmla="*/ f503 f46 1"/>
                  <a:gd name="f517" fmla="*/ f511 1 2"/>
                  <a:gd name="f518" fmla="*/ f512 1 2"/>
                  <a:gd name="f519" fmla="*/ f508 f46 1"/>
                  <a:gd name="f520" fmla="*/ f507 f46 1"/>
                  <a:gd name="f521" fmla="*/ f510 f46 1"/>
                  <a:gd name="f522" fmla="*/ f509 f46 1"/>
                  <a:gd name="f523" fmla="+- f50 0 f518"/>
                  <a:gd name="f524" fmla="*/ f49 1 f517"/>
                  <a:gd name="f525" fmla="*/ f517 f46 1"/>
                  <a:gd name="f526" fmla="*/ f518 f46 1"/>
                  <a:gd name="f527" fmla="*/ f523 f46 1"/>
                  <a:gd name="f528" fmla="*/ f524 f46 1"/>
                </a:gdLst>
                <a:ahLst/>
                <a:cxnLst>
                  <a:cxn ang="3cd4">
                    <a:pos x="hc" y="t"/>
                  </a:cxn>
                  <a:cxn ang="0">
                    <a:pos x="r" y="vc"/>
                  </a:cxn>
                  <a:cxn ang="cd4">
                    <a:pos x="hc" y="b"/>
                  </a:cxn>
                  <a:cxn ang="cd2">
                    <a:pos x="l" y="vc"/>
                  </a:cxn>
                  <a:cxn ang="f40">
                    <a:pos x="f525" y="f526"/>
                  </a:cxn>
                  <a:cxn ang="f41">
                    <a:pos x="f525" y="f527"/>
                  </a:cxn>
                  <a:cxn ang="f42">
                    <a:pos x="f62" y="f468"/>
                  </a:cxn>
                  <a:cxn ang="f43">
                    <a:pos x="f528" y="f527"/>
                  </a:cxn>
                  <a:cxn ang="f44">
                    <a:pos x="f528" y="f526"/>
                  </a:cxn>
                  <a:cxn ang="f45">
                    <a:pos x="f62" y="f465"/>
                  </a:cxn>
                </a:cxnLst>
                <a:rect l="f458" t="f448" r="f449" b="f459"/>
                <a:pathLst>
                  <a:path>
                    <a:moveTo>
                      <a:pt x="f449" y="f448"/>
                    </a:moveTo>
                    <a:lnTo>
                      <a:pt x="f513" y="f514"/>
                    </a:lnTo>
                    <a:lnTo>
                      <a:pt x="f515" y="f516"/>
                    </a:lnTo>
                    <a:lnTo>
                      <a:pt x="f450" y="f451"/>
                    </a:lnTo>
                    <a:arcTo wR="f70" hR="f71" stAng="f344" swAng="f352"/>
                    <a:lnTo>
                      <a:pt x="f515" y="f519"/>
                    </a:lnTo>
                    <a:lnTo>
                      <a:pt x="f513" y="f520"/>
                    </a:lnTo>
                    <a:lnTo>
                      <a:pt x="f449" y="f459"/>
                    </a:lnTo>
                    <a:arcTo wR="f70" hR="f71" stAng="f347" swAng="f351"/>
                    <a:lnTo>
                      <a:pt x="f460" y="f468"/>
                    </a:lnTo>
                    <a:lnTo>
                      <a:pt x="f461" y="f468"/>
                    </a:lnTo>
                    <a:lnTo>
                      <a:pt x="f452" y="f462"/>
                    </a:lnTo>
                    <a:arcTo wR="f70" hR="f71" stAng="f348" swAng="f351"/>
                    <a:lnTo>
                      <a:pt x="f521" y="f520"/>
                    </a:lnTo>
                    <a:lnTo>
                      <a:pt x="f522" y="f519"/>
                    </a:lnTo>
                    <a:lnTo>
                      <a:pt x="f463" y="f464"/>
                    </a:lnTo>
                    <a:arcTo wR="f70" hR="f71" stAng="f349" swAng="f352"/>
                    <a:lnTo>
                      <a:pt x="f522" y="f516"/>
                    </a:lnTo>
                    <a:lnTo>
                      <a:pt x="f521" y="f514"/>
                    </a:lnTo>
                    <a:lnTo>
                      <a:pt x="f458" y="f448"/>
                    </a:lnTo>
                    <a:arcTo wR="f70" hR="f71" stAng="f350" swAng="f351"/>
                    <a:lnTo>
                      <a:pt x="f461" y="f465"/>
                    </a:lnTo>
                    <a:lnTo>
                      <a:pt x="f460" y="f465"/>
                    </a:lnTo>
                    <a:lnTo>
                      <a:pt x="f453" y="f454"/>
                    </a:lnTo>
                    <a:arcTo wR="f70" hR="f71" stAng="f345" swAng="f351"/>
                    <a:close/>
                  </a:path>
                </a:pathLst>
              </a:custGeom>
              <a:solidFill>
                <a:srgbClr val="4F81BD"/>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 name="Forma 4"/>
              <p:cNvSpPr txBox="1"/>
              <p:nvPr/>
            </p:nvSpPr>
            <p:spPr>
              <a:xfrm>
                <a:off x="667374" y="2431417"/>
                <a:ext cx="876470" cy="782406"/>
              </a:xfrm>
              <a:prstGeom prst="rect">
                <a:avLst/>
              </a:prstGeom>
              <a:noFill/>
              <a:ln cap="flat">
                <a:noFill/>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it-IT" sz="1800" b="1" i="0" u="none" strike="noStrike" kern="1200" cap="none" spc="0" baseline="0" dirty="0" err="1">
                    <a:solidFill>
                      <a:srgbClr val="FFFFFF"/>
                    </a:solidFill>
                    <a:uFillTx/>
                    <a:latin typeface="Calibri"/>
                  </a:rPr>
                  <a:t>Forward</a:t>
                </a:r>
                <a:r>
                  <a:rPr lang="it-IT" sz="1800" b="1" i="0" u="none" strike="noStrike" kern="1200" cap="none" spc="0" baseline="0" dirty="0">
                    <a:solidFill>
                      <a:srgbClr val="FFFFFF"/>
                    </a:solidFill>
                    <a:uFillTx/>
                    <a:latin typeface="Calibri"/>
                  </a:rPr>
                  <a:t> </a:t>
                </a:r>
                <a:r>
                  <a:rPr lang="it-IT" sz="1800" b="1" i="0" u="none" strike="noStrike" kern="1200" cap="none" spc="0" baseline="0" dirty="0" err="1">
                    <a:solidFill>
                      <a:srgbClr val="FFFFFF"/>
                    </a:solidFill>
                    <a:uFillTx/>
                    <a:latin typeface="Calibri"/>
                  </a:rPr>
                  <a:t>chaining</a:t>
                </a:r>
                <a:endParaRPr lang="it-IT" sz="1800" b="1" i="0" u="none" strike="noStrike" kern="1200" cap="none" spc="0" baseline="0" dirty="0">
                  <a:solidFill>
                    <a:srgbClr val="FFFFFF"/>
                  </a:solidFill>
                  <a:uFillTx/>
                  <a:latin typeface="Calibri"/>
                </a:endParaRPr>
              </a:p>
            </p:txBody>
          </p:sp>
        </p:grpSp>
        <p:sp>
          <p:nvSpPr>
            <p:cNvPr id="6" name="CasellaDiTesto 6"/>
            <p:cNvSpPr txBox="1"/>
            <p:nvPr/>
          </p:nvSpPr>
          <p:spPr>
            <a:xfrm>
              <a:off x="2198418" y="2392545"/>
              <a:ext cx="7130140"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dirty="0">
                  <a:solidFill>
                    <a:srgbClr val="000000"/>
                  </a:solidFill>
                  <a:uFillTx/>
                  <a:latin typeface="Arial" pitchFamily="34"/>
                  <a:cs typeface="Arial" pitchFamily="34"/>
                </a:rPr>
                <a:t>The system </a:t>
              </a:r>
              <a:r>
                <a:rPr lang="it-IT" sz="1600" b="0" i="0" u="none" strike="noStrike" kern="1200" cap="none" spc="0" baseline="0" dirty="0" err="1">
                  <a:solidFill>
                    <a:srgbClr val="000000"/>
                  </a:solidFill>
                  <a:uFillTx/>
                  <a:latin typeface="Arial" pitchFamily="34"/>
                  <a:cs typeface="Arial" pitchFamily="34"/>
                </a:rPr>
                <a:t>gets</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all</a:t>
              </a:r>
              <a:r>
                <a:rPr lang="it-IT" sz="1600" b="0" i="0" u="none" strike="noStrike" kern="1200" cap="none" spc="0" baseline="0" dirty="0">
                  <a:solidFill>
                    <a:srgbClr val="000000"/>
                  </a:solidFill>
                  <a:uFillTx/>
                  <a:latin typeface="Arial" pitchFamily="34"/>
                  <a:cs typeface="Arial" pitchFamily="34"/>
                </a:rPr>
                <a:t> the </a:t>
              </a:r>
              <a:r>
                <a:rPr lang="it-IT" sz="1600" b="0" i="0" u="none" strike="noStrike" kern="1200" cap="none" spc="0" baseline="0" dirty="0" err="1">
                  <a:solidFill>
                    <a:srgbClr val="000000"/>
                  </a:solidFill>
                  <a:uFillTx/>
                  <a:latin typeface="Arial" pitchFamily="34"/>
                  <a:cs typeface="Arial" pitchFamily="34"/>
                </a:rPr>
                <a:t>available</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patient’s</a:t>
              </a:r>
              <a:r>
                <a:rPr lang="it-IT" sz="1600" b="0" i="0" u="none" strike="noStrike" kern="1200" cap="none" spc="0" baseline="0" dirty="0">
                  <a:solidFill>
                    <a:srgbClr val="000000"/>
                  </a:solidFill>
                  <a:uFillTx/>
                  <a:latin typeface="Arial" pitchFamily="34"/>
                  <a:cs typeface="Arial" pitchFamily="34"/>
                </a:rPr>
                <a:t> data, </a:t>
              </a:r>
              <a:r>
                <a:rPr lang="it-IT" sz="1600" b="0" i="0" u="none" strike="noStrike" kern="1200" cap="none" spc="0" baseline="0" dirty="0" err="1">
                  <a:solidFill>
                    <a:srgbClr val="000000"/>
                  </a:solidFill>
                  <a:uFillTx/>
                  <a:latin typeface="Arial" pitchFamily="34"/>
                  <a:cs typeface="Arial" pitchFamily="34"/>
                </a:rPr>
                <a:t>fires</a:t>
              </a:r>
              <a:r>
                <a:rPr lang="it-IT" sz="1600" b="0" i="0" u="none" strike="noStrike" kern="1200" cap="none" spc="0" baseline="0" dirty="0">
                  <a:solidFill>
                    <a:srgbClr val="000000"/>
                  </a:solidFill>
                  <a:uFillTx/>
                  <a:latin typeface="Arial" pitchFamily="34"/>
                  <a:cs typeface="Arial" pitchFamily="34"/>
                </a:rPr>
                <a:t> the rules </a:t>
              </a:r>
              <a:r>
                <a:rPr lang="it-IT" sz="1600" b="0" i="0" u="none" strike="noStrike" kern="1200" cap="none" spc="0" baseline="0" dirty="0" err="1">
                  <a:solidFill>
                    <a:srgbClr val="000000"/>
                  </a:solidFill>
                  <a:uFillTx/>
                  <a:latin typeface="Arial" pitchFamily="34"/>
                  <a:cs typeface="Arial" pitchFamily="34"/>
                </a:rPr>
                <a:t>that</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mention</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those</a:t>
              </a:r>
              <a:r>
                <a:rPr lang="it-IT" sz="1600" b="0" i="0" u="none" strike="noStrike" kern="1200" cap="none" spc="0" baseline="0" dirty="0">
                  <a:solidFill>
                    <a:srgbClr val="000000"/>
                  </a:solidFill>
                  <a:uFillTx/>
                  <a:latin typeface="Arial" pitchFamily="34"/>
                  <a:cs typeface="Arial" pitchFamily="34"/>
                </a:rPr>
                <a:t> data in </a:t>
              </a:r>
              <a:r>
                <a:rPr lang="it-IT" sz="1600" b="0" i="0" u="none" strike="noStrike" kern="1200" cap="none" spc="0" baseline="0" dirty="0" err="1">
                  <a:solidFill>
                    <a:srgbClr val="000000"/>
                  </a:solidFill>
                  <a:uFillTx/>
                  <a:latin typeface="Arial" pitchFamily="34"/>
                  <a:cs typeface="Arial" pitchFamily="34"/>
                </a:rPr>
                <a:t>their</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conditions</a:t>
              </a:r>
              <a:r>
                <a:rPr lang="it-IT" sz="1600" b="0" i="0" u="none" strike="noStrike" kern="1200" cap="none" spc="0" baseline="0" dirty="0">
                  <a:solidFill>
                    <a:srgbClr val="000000"/>
                  </a:solidFill>
                  <a:uFillTx/>
                  <a:latin typeface="Arial" pitchFamily="34"/>
                  <a:cs typeface="Arial" pitchFamily="34"/>
                </a:rPr>
                <a:t> (IF part), and generate the </a:t>
              </a:r>
              <a:r>
                <a:rPr lang="it-IT" sz="1600" b="0" i="0" u="none" strike="noStrike" kern="1200" cap="none" spc="0" baseline="0" dirty="0" err="1">
                  <a:solidFill>
                    <a:srgbClr val="000000"/>
                  </a:solidFill>
                  <a:uFillTx/>
                  <a:latin typeface="Arial" pitchFamily="34"/>
                  <a:cs typeface="Arial" pitchFamily="34"/>
                </a:rPr>
                <a:t>recommendations</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according</a:t>
              </a:r>
              <a:r>
                <a:rPr lang="it-IT" sz="1600" b="0" i="0" u="none" strike="noStrike" kern="1200" cap="none" spc="0" baseline="0" dirty="0">
                  <a:solidFill>
                    <a:srgbClr val="000000"/>
                  </a:solidFill>
                  <a:uFillTx/>
                  <a:latin typeface="Arial" pitchFamily="34"/>
                  <a:cs typeface="Arial" pitchFamily="34"/>
                </a:rPr>
                <a:t> to the rules </a:t>
              </a:r>
              <a:r>
                <a:rPr lang="it-IT" sz="1600" b="0" i="0" u="none" strike="noStrike" kern="1200" cap="none" spc="0" baseline="0" dirty="0" err="1">
                  <a:solidFill>
                    <a:srgbClr val="000000"/>
                  </a:solidFill>
                  <a:uFillTx/>
                  <a:latin typeface="Arial" pitchFamily="34"/>
                  <a:cs typeface="Arial" pitchFamily="34"/>
                </a:rPr>
                <a:t>conclusion</a:t>
              </a:r>
              <a:r>
                <a:rPr lang="it-IT" sz="1600" b="0" i="0" u="none" strike="noStrike" kern="1200" cap="none" spc="0" baseline="0" dirty="0">
                  <a:solidFill>
                    <a:srgbClr val="000000"/>
                  </a:solidFill>
                  <a:uFillTx/>
                  <a:latin typeface="Arial" pitchFamily="34"/>
                  <a:cs typeface="Arial" pitchFamily="34"/>
                </a:rPr>
                <a:t> (THEN part)</a:t>
              </a:r>
            </a:p>
          </p:txBody>
        </p:sp>
      </p:grpSp>
      <p:grpSp>
        <p:nvGrpSpPr>
          <p:cNvPr id="24" name="Group 23">
            <a:extLst>
              <a:ext uri="{FF2B5EF4-FFF2-40B4-BE49-F238E27FC236}">
                <a16:creationId xmlns:a16="http://schemas.microsoft.com/office/drawing/2014/main" id="{4AC1A552-363D-447C-8B21-060E230EC73A}"/>
              </a:ext>
            </a:extLst>
          </p:cNvPr>
          <p:cNvGrpSpPr/>
          <p:nvPr/>
        </p:nvGrpSpPr>
        <p:grpSpPr>
          <a:xfrm>
            <a:off x="296614" y="3564577"/>
            <a:ext cx="9174557" cy="1525850"/>
            <a:chOff x="296614" y="3564577"/>
            <a:chExt cx="9174557" cy="1525850"/>
          </a:xfrm>
        </p:grpSpPr>
        <p:grpSp>
          <p:nvGrpSpPr>
            <p:cNvPr id="7" name="Gruppo 27"/>
            <p:cNvGrpSpPr/>
            <p:nvPr/>
          </p:nvGrpSpPr>
          <p:grpSpPr>
            <a:xfrm>
              <a:off x="296614" y="3564577"/>
              <a:ext cx="1697428" cy="1525850"/>
              <a:chOff x="296614" y="3564577"/>
              <a:chExt cx="1697428" cy="1525850"/>
            </a:xfrm>
          </p:grpSpPr>
          <p:sp>
            <p:nvSpPr>
              <p:cNvPr id="8" name="Forma 28"/>
              <p:cNvSpPr/>
              <p:nvPr/>
            </p:nvSpPr>
            <p:spPr>
              <a:xfrm rot="20700014">
                <a:off x="296614" y="3564577"/>
                <a:ext cx="1697428" cy="1525850"/>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5000"/>
                  <a:gd name="f11" fmla="val 3526"/>
                  <a:gd name="f12" fmla="+- 0 0 -420"/>
                  <a:gd name="f13" fmla="+- 0 0 -120"/>
                  <a:gd name="f14" fmla="+- 0 0 -180"/>
                  <a:gd name="f15" fmla="+- 0 0 -240"/>
                  <a:gd name="f16" fmla="+- 0 0 -300"/>
                  <a:gd name="f17" fmla="+- 0 0 -360"/>
                  <a:gd name="f18" fmla="abs f4"/>
                  <a:gd name="f19" fmla="abs f5"/>
                  <a:gd name="f20" fmla="abs f6"/>
                  <a:gd name="f21" fmla="*/ f12 f0 1"/>
                  <a:gd name="f22" fmla="*/ f13 f0 1"/>
                  <a:gd name="f23" fmla="*/ f14 f0 1"/>
                  <a:gd name="f24" fmla="*/ f15 f0 1"/>
                  <a:gd name="f25" fmla="*/ f16 f0 1"/>
                  <a:gd name="f26" fmla="*/ f17 f0 1"/>
                  <a:gd name="f27" fmla="?: f18 f4 1"/>
                  <a:gd name="f28" fmla="?: f19 f5 1"/>
                  <a:gd name="f29" fmla="?: f20 f6 1"/>
                  <a:gd name="f30" fmla="*/ f21 1 f3"/>
                  <a:gd name="f31" fmla="*/ f22 1 f3"/>
                  <a:gd name="f32" fmla="*/ f23 1 f3"/>
                  <a:gd name="f33" fmla="*/ f24 1 f3"/>
                  <a:gd name="f34" fmla="*/ f25 1 f3"/>
                  <a:gd name="f35" fmla="*/ f26 1 f3"/>
                  <a:gd name="f36" fmla="*/ f27 1 21600"/>
                  <a:gd name="f37" fmla="*/ f28 1 21600"/>
                  <a:gd name="f38" fmla="*/ 21600 f27 1"/>
                  <a:gd name="f39" fmla="*/ 21600 f28 1"/>
                  <a:gd name="f40" fmla="+- f30 0 f1"/>
                  <a:gd name="f41" fmla="+- f31 0 f1"/>
                  <a:gd name="f42" fmla="+- f32 0 f1"/>
                  <a:gd name="f43" fmla="+- f33 0 f1"/>
                  <a:gd name="f44" fmla="+- f34 0 f1"/>
                  <a:gd name="f45" fmla="+- f35 0 f1"/>
                  <a:gd name="f46" fmla="min f37 f36"/>
                  <a:gd name="f47" fmla="*/ f38 1 f29"/>
                  <a:gd name="f48" fmla="*/ f39 1 f29"/>
                  <a:gd name="f49" fmla="val f47"/>
                  <a:gd name="f50" fmla="val f48"/>
                  <a:gd name="f51" fmla="+- f50 0 f7"/>
                  <a:gd name="f52" fmla="+- f49 0 f7"/>
                  <a:gd name="f53" fmla="*/ f51 1 2"/>
                  <a:gd name="f54" fmla="*/ f52 1 2"/>
                  <a:gd name="f55" fmla="min f52 f51"/>
                  <a:gd name="f56" fmla="+- f7 f53 0"/>
                  <a:gd name="f57" fmla="+- f7 f54 0"/>
                  <a:gd name="f58" fmla="*/ f55 f10 1"/>
                  <a:gd name="f59" fmla="*/ f55 f11 1"/>
                  <a:gd name="f60" fmla="*/ f58 1 100000"/>
                  <a:gd name="f61" fmla="*/ f59 1 100000"/>
                  <a:gd name="f62" fmla="*/ f57 f46 1"/>
                  <a:gd name="f63" fmla="*/ f60 1 2"/>
                  <a:gd name="f64" fmla="*/ f61 1 2"/>
                  <a:gd name="f65" fmla="+- f53 0 f60"/>
                  <a:gd name="f66" fmla="+- f54 0 f60"/>
                  <a:gd name="f67" fmla="+- f63 f64 0"/>
                  <a:gd name="f68" fmla="+- f66 0 f65"/>
                  <a:gd name="f69" fmla="*/ f66 f65 1"/>
                  <a:gd name="f70" fmla="*/ f66 f46 1"/>
                  <a:gd name="f71" fmla="*/ f65 f46 1"/>
                  <a:gd name="f72" fmla="?: f68 f65 f66"/>
                  <a:gd name="f73" fmla="+- 0 0 f67"/>
                  <a:gd name="f74" fmla="+- 0 0 f72"/>
                  <a:gd name="f75" fmla="+- 0 0 f73"/>
                  <a:gd name="f76" fmla="+- 0 0 f74"/>
                  <a:gd name="f77" fmla="at2 f76 f75"/>
                  <a:gd name="f78" fmla="+- f77 f1 0"/>
                  <a:gd name="f79" fmla="*/ f78 f8 1"/>
                  <a:gd name="f80" fmla="*/ f79 1 f0"/>
                  <a:gd name="f81" fmla="+- 0 0 f80"/>
                  <a:gd name="f82" fmla="val f81"/>
                  <a:gd name="f83" fmla="+- 0 0 f82"/>
                  <a:gd name="f84" fmla="*/ f83 f0 1"/>
                  <a:gd name="f85" fmla="*/ f84 1 f8"/>
                  <a:gd name="f86" fmla="+- f85 0 f1"/>
                  <a:gd name="f87" fmla="+- 19800000 0 f86"/>
                  <a:gd name="f88" fmla="+- 19800000 f86 0"/>
                  <a:gd name="f89" fmla="+- f2 f86 0"/>
                  <a:gd name="f90" fmla="+- 1800000 0 f86"/>
                  <a:gd name="f91" fmla="+- 1800000 f86 0"/>
                  <a:gd name="f92" fmla="+- f1 f86 0"/>
                  <a:gd name="f93" fmla="+- 9000000 f86 0"/>
                  <a:gd name="f94" fmla="+- 12600000 f86 0"/>
                  <a:gd name="f95" fmla="+- f87 f1 0"/>
                  <a:gd name="f96" fmla="+- f88 f1 0"/>
                  <a:gd name="f97" fmla="+- f89 f1 0"/>
                  <a:gd name="f98" fmla="+- f90 f1 0"/>
                  <a:gd name="f99" fmla="+- f91 f1 0"/>
                  <a:gd name="f100" fmla="+- f92 f1 0"/>
                  <a:gd name="f101" fmla="+- f93 f1 0"/>
                  <a:gd name="f102" fmla="+- f94 f1 0"/>
                  <a:gd name="f103" fmla="*/ f95 f8 1"/>
                  <a:gd name="f104" fmla="*/ f96 f8 1"/>
                  <a:gd name="f105" fmla="*/ f97 f8 1"/>
                  <a:gd name="f106" fmla="*/ f98 f8 1"/>
                  <a:gd name="f107" fmla="*/ f99 f8 1"/>
                  <a:gd name="f108" fmla="*/ f100 f8 1"/>
                  <a:gd name="f109" fmla="*/ f101 f8 1"/>
                  <a:gd name="f110" fmla="*/ f102 f8 1"/>
                  <a:gd name="f111" fmla="*/ f103 1 f0"/>
                  <a:gd name="f112" fmla="*/ f104 1 f0"/>
                  <a:gd name="f113" fmla="*/ f105 1 f0"/>
                  <a:gd name="f114" fmla="*/ f106 1 f0"/>
                  <a:gd name="f115" fmla="*/ f107 1 f0"/>
                  <a:gd name="f116" fmla="*/ f108 1 f0"/>
                  <a:gd name="f117" fmla="*/ f109 1 f0"/>
                  <a:gd name="f118" fmla="*/ f110 1 f0"/>
                  <a:gd name="f119" fmla="+- 0 0 f111"/>
                  <a:gd name="f120" fmla="+- 0 0 f112"/>
                  <a:gd name="f121" fmla="+- 0 0 f113"/>
                  <a:gd name="f122" fmla="+- 0 0 f114"/>
                  <a:gd name="f123" fmla="+- 0 0 f115"/>
                  <a:gd name="f124" fmla="+- 0 0 f116"/>
                  <a:gd name="f125" fmla="+- 0 0 f117"/>
                  <a:gd name="f126" fmla="+- 0 0 f118"/>
                  <a:gd name="f127" fmla="+- 0 0 f119"/>
                  <a:gd name="f128" fmla="+- 0 0 f120"/>
                  <a:gd name="f129" fmla="+- 0 0 f121"/>
                  <a:gd name="f130" fmla="+- 0 0 f122"/>
                  <a:gd name="f131" fmla="+- 0 0 f123"/>
                  <a:gd name="f132" fmla="+- 0 0 f124"/>
                  <a:gd name="f133" fmla="+- 0 0 f125"/>
                  <a:gd name="f134" fmla="+- 0 0 f126"/>
                  <a:gd name="f135" fmla="*/ f127 f0 1"/>
                  <a:gd name="f136" fmla="*/ f128 f0 1"/>
                  <a:gd name="f137" fmla="*/ f129 f0 1"/>
                  <a:gd name="f138" fmla="*/ f130 f0 1"/>
                  <a:gd name="f139" fmla="*/ f131 f0 1"/>
                  <a:gd name="f140" fmla="*/ f132 f0 1"/>
                  <a:gd name="f141" fmla="*/ f133 f0 1"/>
                  <a:gd name="f142" fmla="*/ f134 f0 1"/>
                  <a:gd name="f143" fmla="*/ f135 1 f8"/>
                  <a:gd name="f144" fmla="*/ f136 1 f8"/>
                  <a:gd name="f145" fmla="*/ f137 1 f8"/>
                  <a:gd name="f146" fmla="*/ f138 1 f8"/>
                  <a:gd name="f147" fmla="*/ f139 1 f8"/>
                  <a:gd name="f148" fmla="*/ f140 1 f8"/>
                  <a:gd name="f149" fmla="*/ f141 1 f8"/>
                  <a:gd name="f150" fmla="*/ f142 1 f8"/>
                  <a:gd name="f151" fmla="+- f143 0 f1"/>
                  <a:gd name="f152" fmla="+- f144 0 f1"/>
                  <a:gd name="f153" fmla="+- f145 0 f1"/>
                  <a:gd name="f154" fmla="+- f146 0 f1"/>
                  <a:gd name="f155" fmla="+- f147 0 f1"/>
                  <a:gd name="f156" fmla="+- f148 0 f1"/>
                  <a:gd name="f157" fmla="+- f149 0 f1"/>
                  <a:gd name="f158" fmla="+- f150 0 f1"/>
                  <a:gd name="f159" fmla="cos 1 f151"/>
                  <a:gd name="f160" fmla="sin 1 f151"/>
                  <a:gd name="f161" fmla="cos 1 f152"/>
                  <a:gd name="f162" fmla="sin 1 f152"/>
                  <a:gd name="f163" fmla="cos 1 f153"/>
                  <a:gd name="f164" fmla="sin 1 f153"/>
                  <a:gd name="f165" fmla="cos 1 f154"/>
                  <a:gd name="f166" fmla="sin 1 f154"/>
                  <a:gd name="f167" fmla="cos 1 f155"/>
                  <a:gd name="f168" fmla="sin 1 f155"/>
                  <a:gd name="f169" fmla="cos 1 f156"/>
                  <a:gd name="f170" fmla="sin 1 f156"/>
                  <a:gd name="f171" fmla="cos 1 f157"/>
                  <a:gd name="f172" fmla="sin 1 f157"/>
                  <a:gd name="f173" fmla="cos 1 f158"/>
                  <a:gd name="f174" fmla="sin 1 f158"/>
                  <a:gd name="f175" fmla="+- 0 0 f159"/>
                  <a:gd name="f176" fmla="+- 0 0 f160"/>
                  <a:gd name="f177" fmla="+- 0 0 f161"/>
                  <a:gd name="f178" fmla="+- 0 0 f162"/>
                  <a:gd name="f179" fmla="+- 0 0 f163"/>
                  <a:gd name="f180" fmla="+- 0 0 f164"/>
                  <a:gd name="f181" fmla="+- 0 0 f165"/>
                  <a:gd name="f182" fmla="+- 0 0 f166"/>
                  <a:gd name="f183" fmla="+- 0 0 f167"/>
                  <a:gd name="f184" fmla="+- 0 0 f168"/>
                  <a:gd name="f185" fmla="+- 0 0 f169"/>
                  <a:gd name="f186" fmla="+- 0 0 f170"/>
                  <a:gd name="f187" fmla="+- 0 0 f171"/>
                  <a:gd name="f188" fmla="+- 0 0 f172"/>
                  <a:gd name="f189" fmla="+- 0 0 f173"/>
                  <a:gd name="f190" fmla="+- 0 0 f174"/>
                  <a:gd name="f191" fmla="+- 0 0 f175"/>
                  <a:gd name="f192" fmla="+- 0 0 f176"/>
                  <a:gd name="f193" fmla="+- 0 0 f177"/>
                  <a:gd name="f194" fmla="+- 0 0 f178"/>
                  <a:gd name="f195" fmla="+- 0 0 f179"/>
                  <a:gd name="f196" fmla="+- 0 0 f180"/>
                  <a:gd name="f197" fmla="+- 0 0 f181"/>
                  <a:gd name="f198" fmla="+- 0 0 f182"/>
                  <a:gd name="f199" fmla="+- 0 0 f183"/>
                  <a:gd name="f200" fmla="+- 0 0 f184"/>
                  <a:gd name="f201" fmla="+- 0 0 f185"/>
                  <a:gd name="f202" fmla="+- 0 0 f186"/>
                  <a:gd name="f203" fmla="+- 0 0 f187"/>
                  <a:gd name="f204" fmla="+- 0 0 f188"/>
                  <a:gd name="f205" fmla="+- 0 0 f189"/>
                  <a:gd name="f206" fmla="+- 0 0 f190"/>
                  <a:gd name="f207" fmla="val f191"/>
                  <a:gd name="f208" fmla="val f192"/>
                  <a:gd name="f209" fmla="val f193"/>
                  <a:gd name="f210" fmla="val f194"/>
                  <a:gd name="f211" fmla="val f195"/>
                  <a:gd name="f212" fmla="val f196"/>
                  <a:gd name="f213" fmla="val f197"/>
                  <a:gd name="f214" fmla="val f198"/>
                  <a:gd name="f215" fmla="val f199"/>
                  <a:gd name="f216" fmla="val f200"/>
                  <a:gd name="f217" fmla="val f201"/>
                  <a:gd name="f218" fmla="val f202"/>
                  <a:gd name="f219" fmla="val f203"/>
                  <a:gd name="f220" fmla="val f204"/>
                  <a:gd name="f221" fmla="val f205"/>
                  <a:gd name="f222" fmla="val f206"/>
                  <a:gd name="f223" fmla="*/ f207 f66 1"/>
                  <a:gd name="f224" fmla="*/ f208 f65 1"/>
                  <a:gd name="f225" fmla="*/ f209 f66 1"/>
                  <a:gd name="f226" fmla="*/ f210 f65 1"/>
                  <a:gd name="f227" fmla="*/ f211 f66 1"/>
                  <a:gd name="f228" fmla="*/ f212 f65 1"/>
                  <a:gd name="f229" fmla="*/ f213 f66 1"/>
                  <a:gd name="f230" fmla="*/ f214 f65 1"/>
                  <a:gd name="f231" fmla="*/ f215 f66 1"/>
                  <a:gd name="f232" fmla="*/ f216 f65 1"/>
                  <a:gd name="f233" fmla="*/ f217 f66 1"/>
                  <a:gd name="f234" fmla="*/ f218 f65 1"/>
                  <a:gd name="f235" fmla="*/ f219 f66 1"/>
                  <a:gd name="f236" fmla="*/ f220 f65 1"/>
                  <a:gd name="f237" fmla="*/ f221 f66 1"/>
                  <a:gd name="f238" fmla="*/ f222 f65 1"/>
                  <a:gd name="f239" fmla="+- 0 0 f223"/>
                  <a:gd name="f240" fmla="+- 0 0 f224"/>
                  <a:gd name="f241" fmla="+- 0 0 f225"/>
                  <a:gd name="f242" fmla="+- 0 0 f226"/>
                  <a:gd name="f243" fmla="+- 0 0 f227"/>
                  <a:gd name="f244" fmla="+- 0 0 f228"/>
                  <a:gd name="f245" fmla="+- 0 0 f229"/>
                  <a:gd name="f246" fmla="+- 0 0 f230"/>
                  <a:gd name="f247" fmla="+- 0 0 f231"/>
                  <a:gd name="f248" fmla="+- 0 0 f232"/>
                  <a:gd name="f249" fmla="+- 0 0 f233"/>
                  <a:gd name="f250" fmla="+- 0 0 f234"/>
                  <a:gd name="f251" fmla="+- 0 0 f235"/>
                  <a:gd name="f252" fmla="+- 0 0 f236"/>
                  <a:gd name="f253" fmla="+- 0 0 f237"/>
                  <a:gd name="f254" fmla="+- 0 0 f238"/>
                  <a:gd name="f255" fmla="+- 0 0 f239"/>
                  <a:gd name="f256" fmla="+- 0 0 f240"/>
                  <a:gd name="f257" fmla="+- 0 0 f241"/>
                  <a:gd name="f258" fmla="+- 0 0 f242"/>
                  <a:gd name="f259" fmla="+- 0 0 f243"/>
                  <a:gd name="f260" fmla="+- 0 0 f244"/>
                  <a:gd name="f261" fmla="+- 0 0 f245"/>
                  <a:gd name="f262" fmla="+- 0 0 f246"/>
                  <a:gd name="f263" fmla="+- 0 0 f247"/>
                  <a:gd name="f264" fmla="+- 0 0 f248"/>
                  <a:gd name="f265" fmla="+- 0 0 f249"/>
                  <a:gd name="f266" fmla="+- 0 0 f250"/>
                  <a:gd name="f267" fmla="+- 0 0 f251"/>
                  <a:gd name="f268" fmla="+- 0 0 f252"/>
                  <a:gd name="f269" fmla="+- 0 0 f253"/>
                  <a:gd name="f270" fmla="+- 0 0 f254"/>
                  <a:gd name="f271" fmla="at2 f255 f256"/>
                  <a:gd name="f272" fmla="at2 f257 f258"/>
                  <a:gd name="f273" fmla="at2 f259 f260"/>
                  <a:gd name="f274" fmla="at2 f261 f262"/>
                  <a:gd name="f275" fmla="at2 f263 f264"/>
                  <a:gd name="f276" fmla="at2 f265 f266"/>
                  <a:gd name="f277" fmla="at2 f267 f268"/>
                  <a:gd name="f278" fmla="at2 f269 f270"/>
                  <a:gd name="f279" fmla="+- f271 f1 0"/>
                  <a:gd name="f280" fmla="+- f272 f1 0"/>
                  <a:gd name="f281" fmla="+- f273 f1 0"/>
                  <a:gd name="f282" fmla="+- f274 f1 0"/>
                  <a:gd name="f283" fmla="+- f275 f1 0"/>
                  <a:gd name="f284" fmla="+- f276 f1 0"/>
                  <a:gd name="f285" fmla="+- f277 f1 0"/>
                  <a:gd name="f286" fmla="+- f278 f1 0"/>
                  <a:gd name="f287" fmla="*/ f279 f8 1"/>
                  <a:gd name="f288" fmla="*/ f280 f8 1"/>
                  <a:gd name="f289" fmla="*/ f281 f8 1"/>
                  <a:gd name="f290" fmla="*/ f282 f8 1"/>
                  <a:gd name="f291" fmla="*/ f283 f8 1"/>
                  <a:gd name="f292" fmla="*/ f284 f8 1"/>
                  <a:gd name="f293" fmla="*/ f285 f8 1"/>
                  <a:gd name="f294" fmla="*/ f286 f8 1"/>
                  <a:gd name="f295" fmla="*/ f287 1 f0"/>
                  <a:gd name="f296" fmla="*/ f288 1 f0"/>
                  <a:gd name="f297" fmla="*/ f289 1 f0"/>
                  <a:gd name="f298" fmla="*/ f290 1 f0"/>
                  <a:gd name="f299" fmla="*/ f291 1 f0"/>
                  <a:gd name="f300" fmla="*/ f292 1 f0"/>
                  <a:gd name="f301" fmla="*/ f293 1 f0"/>
                  <a:gd name="f302" fmla="*/ f294 1 f0"/>
                  <a:gd name="f303" fmla="+- 0 0 f295"/>
                  <a:gd name="f304" fmla="+- 0 0 f296"/>
                  <a:gd name="f305" fmla="+- 0 0 f297"/>
                  <a:gd name="f306" fmla="+- 0 0 f298"/>
                  <a:gd name="f307" fmla="+- 0 0 f299"/>
                  <a:gd name="f308" fmla="+- 0 0 f300"/>
                  <a:gd name="f309" fmla="+- 0 0 f301"/>
                  <a:gd name="f310" fmla="+- 0 0 f302"/>
                  <a:gd name="f311" fmla="val f303"/>
                  <a:gd name="f312" fmla="val f304"/>
                  <a:gd name="f313" fmla="val f305"/>
                  <a:gd name="f314" fmla="val f306"/>
                  <a:gd name="f315" fmla="val f307"/>
                  <a:gd name="f316" fmla="val f308"/>
                  <a:gd name="f317" fmla="val f309"/>
                  <a:gd name="f318" fmla="val f310"/>
                  <a:gd name="f319" fmla="+- 0 0 f311"/>
                  <a:gd name="f320" fmla="+- 0 0 f312"/>
                  <a:gd name="f321" fmla="+- 0 0 f313"/>
                  <a:gd name="f322" fmla="+- 0 0 f314"/>
                  <a:gd name="f323" fmla="+- 0 0 f315"/>
                  <a:gd name="f324" fmla="+- 0 0 f316"/>
                  <a:gd name="f325" fmla="+- 0 0 f317"/>
                  <a:gd name="f326" fmla="+- 0 0 f318"/>
                  <a:gd name="f327" fmla="*/ f319 f0 1"/>
                  <a:gd name="f328" fmla="*/ f320 f0 1"/>
                  <a:gd name="f329" fmla="*/ f321 f0 1"/>
                  <a:gd name="f330" fmla="*/ f322 f0 1"/>
                  <a:gd name="f331" fmla="*/ f323 f0 1"/>
                  <a:gd name="f332" fmla="*/ f324 f0 1"/>
                  <a:gd name="f333" fmla="*/ f325 f0 1"/>
                  <a:gd name="f334" fmla="*/ f326 f0 1"/>
                  <a:gd name="f335" fmla="*/ f327 1 f8"/>
                  <a:gd name="f336" fmla="*/ f328 1 f8"/>
                  <a:gd name="f337" fmla="*/ f329 1 f8"/>
                  <a:gd name="f338" fmla="*/ f330 1 f8"/>
                  <a:gd name="f339" fmla="*/ f331 1 f8"/>
                  <a:gd name="f340" fmla="*/ f332 1 f8"/>
                  <a:gd name="f341" fmla="*/ f333 1 f8"/>
                  <a:gd name="f342" fmla="*/ f334 1 f8"/>
                  <a:gd name="f343" fmla="+- f335 0 f1"/>
                  <a:gd name="f344" fmla="+- f336 0 f1"/>
                  <a:gd name="f345" fmla="+- f337 0 f1"/>
                  <a:gd name="f346" fmla="+- f338 0 f1"/>
                  <a:gd name="f347" fmla="+- f339 0 f1"/>
                  <a:gd name="f348" fmla="+- f340 0 f1"/>
                  <a:gd name="f349" fmla="+- f341 0 f1"/>
                  <a:gd name="f350" fmla="+- f342 0 f1"/>
                  <a:gd name="f351" fmla="+- f343 0 f345"/>
                  <a:gd name="f352" fmla="+- f346 0 f344"/>
                  <a:gd name="f353" fmla="+- f343 f1 0"/>
                  <a:gd name="f354" fmla="+- f344 f1 0"/>
                  <a:gd name="f355" fmla="+- f345 f1 0"/>
                  <a:gd name="f356" fmla="*/ f353 f8 1"/>
                  <a:gd name="f357" fmla="*/ f354 f8 1"/>
                  <a:gd name="f358" fmla="*/ f355 f8 1"/>
                  <a:gd name="f359" fmla="*/ f356 1 f0"/>
                  <a:gd name="f360" fmla="*/ f357 1 f0"/>
                  <a:gd name="f361" fmla="*/ f358 1 f0"/>
                  <a:gd name="f362" fmla="+- 0 0 f359"/>
                  <a:gd name="f363" fmla="+- 0 0 f360"/>
                  <a:gd name="f364" fmla="+- 0 0 f361"/>
                  <a:gd name="f365" fmla="+- 0 0 f362"/>
                  <a:gd name="f366" fmla="+- 0 0 f363"/>
                  <a:gd name="f367" fmla="+- 0 0 f364"/>
                  <a:gd name="f368" fmla="*/ f365 f0 1"/>
                  <a:gd name="f369" fmla="*/ f366 f0 1"/>
                  <a:gd name="f370" fmla="*/ f367 f0 1"/>
                  <a:gd name="f371" fmla="*/ f368 1 f8"/>
                  <a:gd name="f372" fmla="*/ f369 1 f8"/>
                  <a:gd name="f373" fmla="*/ f370 1 f8"/>
                  <a:gd name="f374" fmla="+- f371 0 f1"/>
                  <a:gd name="f375" fmla="+- f372 0 f1"/>
                  <a:gd name="f376" fmla="+- f373 0 f1"/>
                  <a:gd name="f377" fmla="cos 1 f374"/>
                  <a:gd name="f378" fmla="sin 1 f374"/>
                  <a:gd name="f379" fmla="cos 1 f375"/>
                  <a:gd name="f380" fmla="sin 1 f375"/>
                  <a:gd name="f381" fmla="cos 1 f376"/>
                  <a:gd name="f382" fmla="sin 1 f376"/>
                  <a:gd name="f383" fmla="+- 0 0 f377"/>
                  <a:gd name="f384" fmla="+- 0 0 f378"/>
                  <a:gd name="f385" fmla="+- 0 0 f379"/>
                  <a:gd name="f386" fmla="+- 0 0 f380"/>
                  <a:gd name="f387" fmla="+- 0 0 f381"/>
                  <a:gd name="f388" fmla="+- 0 0 f382"/>
                  <a:gd name="f389" fmla="+- 0 0 f383"/>
                  <a:gd name="f390" fmla="+- 0 0 f384"/>
                  <a:gd name="f391" fmla="+- 0 0 f385"/>
                  <a:gd name="f392" fmla="+- 0 0 f386"/>
                  <a:gd name="f393" fmla="+- 0 0 f387"/>
                  <a:gd name="f394" fmla="+- 0 0 f388"/>
                  <a:gd name="f395" fmla="val f389"/>
                  <a:gd name="f396" fmla="val f390"/>
                  <a:gd name="f397" fmla="val f391"/>
                  <a:gd name="f398" fmla="val f392"/>
                  <a:gd name="f399" fmla="val f393"/>
                  <a:gd name="f400" fmla="val f394"/>
                  <a:gd name="f401" fmla="*/ f395 f65 1"/>
                  <a:gd name="f402" fmla="*/ f396 f66 1"/>
                  <a:gd name="f403" fmla="*/ f397 f65 1"/>
                  <a:gd name="f404" fmla="*/ f398 f66 1"/>
                  <a:gd name="f405" fmla="*/ f399 f65 1"/>
                  <a:gd name="f406" fmla="*/ f400 f66 1"/>
                  <a:gd name="f407" fmla="*/ f401 f401 1"/>
                  <a:gd name="f408" fmla="*/ f402 f402 1"/>
                  <a:gd name="f409" fmla="*/ f403 f403 1"/>
                  <a:gd name="f410" fmla="*/ f404 f404 1"/>
                  <a:gd name="f411" fmla="*/ f405 f405 1"/>
                  <a:gd name="f412" fmla="*/ f406 f406 1"/>
                  <a:gd name="f413" fmla="+- f407 f408 0"/>
                  <a:gd name="f414" fmla="+- f409 f410 0"/>
                  <a:gd name="f415" fmla="+- f411 f412 0"/>
                  <a:gd name="f416" fmla="+- f413 f9 0"/>
                  <a:gd name="f417" fmla="+- f414 f9 0"/>
                  <a:gd name="f418" fmla="+- f415 f9 0"/>
                  <a:gd name="f419" fmla="sqrt f416"/>
                  <a:gd name="f420" fmla="sqrt f417"/>
                  <a:gd name="f421" fmla="sqrt f418"/>
                  <a:gd name="f422" fmla="*/ f69 1 f419"/>
                  <a:gd name="f423" fmla="*/ f69 1 f420"/>
                  <a:gd name="f424" fmla="*/ f69 1 f421"/>
                  <a:gd name="f425" fmla="*/ f395 f422 1"/>
                  <a:gd name="f426" fmla="*/ f396 f422 1"/>
                  <a:gd name="f427" fmla="*/ f397 f423 1"/>
                  <a:gd name="f428" fmla="*/ f398 f423 1"/>
                  <a:gd name="f429" fmla="*/ f399 f424 1"/>
                  <a:gd name="f430" fmla="*/ f400 f424 1"/>
                  <a:gd name="f431" fmla="+- f57 f425 0"/>
                  <a:gd name="f432" fmla="+- f56 f426 0"/>
                  <a:gd name="f433" fmla="+- f57 f427 0"/>
                  <a:gd name="f434" fmla="+- f56 f428 0"/>
                  <a:gd name="f435" fmla="+- f57 f429 0"/>
                  <a:gd name="f436" fmla="+- f56 f430 0"/>
                  <a:gd name="f437" fmla="+- f57 0 f429"/>
                  <a:gd name="f438" fmla="+- f431 0 f433"/>
                  <a:gd name="f439" fmla="+- f432 0 f434"/>
                  <a:gd name="f440" fmla="+- f435 0 f61"/>
                  <a:gd name="f441" fmla="+- f437 f61 0"/>
                  <a:gd name="f442" fmla="+- f436 0 f60"/>
                  <a:gd name="f443" fmla="+- f51 0 f434"/>
                  <a:gd name="f444" fmla="+- f51 0 f432"/>
                  <a:gd name="f445" fmla="+- f51 0 f436"/>
                  <a:gd name="f446" fmla="+- f52 0 f433"/>
                  <a:gd name="f447" fmla="+- f52 0 f431"/>
                  <a:gd name="f448" fmla="*/ f432 f46 1"/>
                  <a:gd name="f449" fmla="*/ f431 f46 1"/>
                  <a:gd name="f450" fmla="*/ f433 f46 1"/>
                  <a:gd name="f451" fmla="*/ f434 f46 1"/>
                  <a:gd name="f452" fmla="*/ f437 f46 1"/>
                  <a:gd name="f453" fmla="*/ f435 f46 1"/>
                  <a:gd name="f454" fmla="*/ f436 f46 1"/>
                  <a:gd name="f455" fmla="+- 0 0 f439"/>
                  <a:gd name="f456" fmla="+- 0 0 f438"/>
                  <a:gd name="f457" fmla="+- f51 0 f442"/>
                  <a:gd name="f458" fmla="*/ f447 f46 1"/>
                  <a:gd name="f459" fmla="*/ f444 f46 1"/>
                  <a:gd name="f460" fmla="*/ f440 f46 1"/>
                  <a:gd name="f461" fmla="*/ f441 f46 1"/>
                  <a:gd name="f462" fmla="*/ f445 f46 1"/>
                  <a:gd name="f463" fmla="*/ f446 f46 1"/>
                  <a:gd name="f464" fmla="*/ f443 f46 1"/>
                  <a:gd name="f465" fmla="*/ f442 f46 1"/>
                  <a:gd name="f466" fmla="+- 0 0 f455"/>
                  <a:gd name="f467" fmla="+- 0 0 f456"/>
                  <a:gd name="f468" fmla="*/ f457 f46 1"/>
                  <a:gd name="f469" fmla="at2 f466 f467"/>
                  <a:gd name="f470" fmla="+- f469 f1 0"/>
                  <a:gd name="f471" fmla="*/ f470 f8 1"/>
                  <a:gd name="f472" fmla="*/ f471 1 f0"/>
                  <a:gd name="f473" fmla="+- 0 0 f472"/>
                  <a:gd name="f474" fmla="val f473"/>
                  <a:gd name="f475" fmla="+- 0 0 f474"/>
                  <a:gd name="f476" fmla="*/ f475 f0 1"/>
                  <a:gd name="f477" fmla="*/ f476 1 f8"/>
                  <a:gd name="f478" fmla="+- f477 0 f1"/>
                  <a:gd name="f479" fmla="+- f478 f1 0"/>
                  <a:gd name="f480" fmla="*/ f479 f8 1"/>
                  <a:gd name="f481" fmla="*/ f480 1 f0"/>
                  <a:gd name="f482" fmla="+- 0 0 f481"/>
                  <a:gd name="f483" fmla="+- 0 0 f482"/>
                  <a:gd name="f484" fmla="*/ f483 f0 1"/>
                  <a:gd name="f485" fmla="*/ f484 1 f8"/>
                  <a:gd name="f486" fmla="+- f485 0 f1"/>
                  <a:gd name="f487" fmla="sin 1 f486"/>
                  <a:gd name="f488" fmla="cos 1 f486"/>
                  <a:gd name="f489" fmla="+- 0 0 f487"/>
                  <a:gd name="f490" fmla="+- 0 0 f488"/>
                  <a:gd name="f491" fmla="+- 0 0 f489"/>
                  <a:gd name="f492" fmla="+- 0 0 f490"/>
                  <a:gd name="f493" fmla="val f491"/>
                  <a:gd name="f494" fmla="val f492"/>
                  <a:gd name="f495" fmla="*/ f493 f61 1"/>
                  <a:gd name="f496" fmla="*/ f494 f61 1"/>
                  <a:gd name="f497" fmla="*/ f493 f60 1"/>
                  <a:gd name="f498" fmla="*/ f494 f60 1"/>
                  <a:gd name="f499" fmla="+- f433 f495 0"/>
                  <a:gd name="f500" fmla="+- f434 f496 0"/>
                  <a:gd name="f501" fmla="+- f431 0 f495"/>
                  <a:gd name="f502" fmla="+- f432 0 f496"/>
                  <a:gd name="f503" fmla="+- f500 f497 0"/>
                  <a:gd name="f504" fmla="+- f499 0 f498"/>
                  <a:gd name="f505" fmla="+- f502 f497 0"/>
                  <a:gd name="f506" fmla="+- f501 0 f498"/>
                  <a:gd name="f507" fmla="+- f51 0 f505"/>
                  <a:gd name="f508" fmla="+- f51 0 f503"/>
                  <a:gd name="f509" fmla="+- f52 0 f504"/>
                  <a:gd name="f510" fmla="+- f52 0 f506"/>
                  <a:gd name="f511" fmla="+- f506 f504 0"/>
                  <a:gd name="f512" fmla="+- f505 f503 0"/>
                  <a:gd name="f513" fmla="*/ f506 f46 1"/>
                  <a:gd name="f514" fmla="*/ f505 f46 1"/>
                  <a:gd name="f515" fmla="*/ f504 f46 1"/>
                  <a:gd name="f516" fmla="*/ f503 f46 1"/>
                  <a:gd name="f517" fmla="*/ f511 1 2"/>
                  <a:gd name="f518" fmla="*/ f512 1 2"/>
                  <a:gd name="f519" fmla="*/ f508 f46 1"/>
                  <a:gd name="f520" fmla="*/ f507 f46 1"/>
                  <a:gd name="f521" fmla="*/ f510 f46 1"/>
                  <a:gd name="f522" fmla="*/ f509 f46 1"/>
                  <a:gd name="f523" fmla="+- f50 0 f518"/>
                  <a:gd name="f524" fmla="*/ f49 1 f517"/>
                  <a:gd name="f525" fmla="*/ f517 f46 1"/>
                  <a:gd name="f526" fmla="*/ f518 f46 1"/>
                  <a:gd name="f527" fmla="*/ f523 f46 1"/>
                  <a:gd name="f528" fmla="*/ f524 f46 1"/>
                </a:gdLst>
                <a:ahLst/>
                <a:cxnLst>
                  <a:cxn ang="3cd4">
                    <a:pos x="hc" y="t"/>
                  </a:cxn>
                  <a:cxn ang="0">
                    <a:pos x="r" y="vc"/>
                  </a:cxn>
                  <a:cxn ang="cd4">
                    <a:pos x="hc" y="b"/>
                  </a:cxn>
                  <a:cxn ang="cd2">
                    <a:pos x="l" y="vc"/>
                  </a:cxn>
                  <a:cxn ang="f40">
                    <a:pos x="f525" y="f526"/>
                  </a:cxn>
                  <a:cxn ang="f41">
                    <a:pos x="f525" y="f527"/>
                  </a:cxn>
                  <a:cxn ang="f42">
                    <a:pos x="f62" y="f468"/>
                  </a:cxn>
                  <a:cxn ang="f43">
                    <a:pos x="f528" y="f527"/>
                  </a:cxn>
                  <a:cxn ang="f44">
                    <a:pos x="f528" y="f526"/>
                  </a:cxn>
                  <a:cxn ang="f45">
                    <a:pos x="f62" y="f465"/>
                  </a:cxn>
                </a:cxnLst>
                <a:rect l="f458" t="f448" r="f449" b="f459"/>
                <a:pathLst>
                  <a:path>
                    <a:moveTo>
                      <a:pt x="f449" y="f448"/>
                    </a:moveTo>
                    <a:lnTo>
                      <a:pt x="f513" y="f514"/>
                    </a:lnTo>
                    <a:lnTo>
                      <a:pt x="f515" y="f516"/>
                    </a:lnTo>
                    <a:lnTo>
                      <a:pt x="f450" y="f451"/>
                    </a:lnTo>
                    <a:arcTo wR="f70" hR="f71" stAng="f344" swAng="f352"/>
                    <a:lnTo>
                      <a:pt x="f515" y="f519"/>
                    </a:lnTo>
                    <a:lnTo>
                      <a:pt x="f513" y="f520"/>
                    </a:lnTo>
                    <a:lnTo>
                      <a:pt x="f449" y="f459"/>
                    </a:lnTo>
                    <a:arcTo wR="f70" hR="f71" stAng="f347" swAng="f351"/>
                    <a:lnTo>
                      <a:pt x="f460" y="f468"/>
                    </a:lnTo>
                    <a:lnTo>
                      <a:pt x="f461" y="f468"/>
                    </a:lnTo>
                    <a:lnTo>
                      <a:pt x="f452" y="f462"/>
                    </a:lnTo>
                    <a:arcTo wR="f70" hR="f71" stAng="f348" swAng="f351"/>
                    <a:lnTo>
                      <a:pt x="f521" y="f520"/>
                    </a:lnTo>
                    <a:lnTo>
                      <a:pt x="f522" y="f519"/>
                    </a:lnTo>
                    <a:lnTo>
                      <a:pt x="f463" y="f464"/>
                    </a:lnTo>
                    <a:arcTo wR="f70" hR="f71" stAng="f349" swAng="f352"/>
                    <a:lnTo>
                      <a:pt x="f522" y="f516"/>
                    </a:lnTo>
                    <a:lnTo>
                      <a:pt x="f521" y="f514"/>
                    </a:lnTo>
                    <a:lnTo>
                      <a:pt x="f458" y="f448"/>
                    </a:lnTo>
                    <a:arcTo wR="f70" hR="f71" stAng="f350" swAng="f351"/>
                    <a:lnTo>
                      <a:pt x="f461" y="f465"/>
                    </a:lnTo>
                    <a:lnTo>
                      <a:pt x="f460" y="f465"/>
                    </a:lnTo>
                    <a:lnTo>
                      <a:pt x="f453" y="f454"/>
                    </a:lnTo>
                    <a:arcTo wR="f70" hR="f71" stAng="f345" swAng="f351"/>
                    <a:close/>
                  </a:path>
                </a:pathLst>
              </a:custGeom>
              <a:solidFill>
                <a:srgbClr val="4F81BD"/>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9" name="Forma 4"/>
              <p:cNvSpPr txBox="1"/>
              <p:nvPr/>
            </p:nvSpPr>
            <p:spPr>
              <a:xfrm>
                <a:off x="668883" y="3899239"/>
                <a:ext cx="952832" cy="856518"/>
              </a:xfrm>
              <a:prstGeom prst="rect">
                <a:avLst/>
              </a:prstGeom>
              <a:noFill/>
              <a:ln cap="flat">
                <a:noFill/>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Backward chaining</a:t>
                </a:r>
              </a:p>
            </p:txBody>
          </p:sp>
        </p:grpSp>
        <p:sp>
          <p:nvSpPr>
            <p:cNvPr id="10" name="CasellaDiTesto 30"/>
            <p:cNvSpPr txBox="1"/>
            <p:nvPr/>
          </p:nvSpPr>
          <p:spPr>
            <a:xfrm>
              <a:off x="2198418" y="3906289"/>
              <a:ext cx="727275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dirty="0">
                  <a:solidFill>
                    <a:srgbClr val="000000"/>
                  </a:solidFill>
                  <a:uFillTx/>
                  <a:latin typeface="Arial" pitchFamily="34"/>
                  <a:cs typeface="Arial" pitchFamily="34"/>
                </a:rPr>
                <a:t>The system </a:t>
              </a:r>
              <a:r>
                <a:rPr lang="it-IT" sz="1600" b="0" i="0" u="none" strike="noStrike" kern="1200" cap="none" spc="0" baseline="0" dirty="0" err="1">
                  <a:solidFill>
                    <a:srgbClr val="000000"/>
                  </a:solidFill>
                  <a:uFillTx/>
                  <a:latin typeface="Arial" pitchFamily="34"/>
                  <a:cs typeface="Arial" pitchFamily="34"/>
                </a:rPr>
                <a:t>gets</a:t>
              </a:r>
              <a:r>
                <a:rPr lang="it-IT" sz="1600" b="0" i="0" u="none" strike="noStrike" kern="1200" cap="none" spc="0" baseline="0" dirty="0">
                  <a:solidFill>
                    <a:srgbClr val="000000"/>
                  </a:solidFill>
                  <a:uFillTx/>
                  <a:latin typeface="Arial" pitchFamily="34"/>
                  <a:cs typeface="Arial" pitchFamily="34"/>
                </a:rPr>
                <a:t> a user </a:t>
              </a:r>
              <a:r>
                <a:rPr lang="it-IT" sz="1600" b="0" i="0" u="none" strike="noStrike" kern="1200" cap="none" spc="0" baseline="0" dirty="0" err="1">
                  <a:solidFill>
                    <a:srgbClr val="000000"/>
                  </a:solidFill>
                  <a:uFillTx/>
                  <a:latin typeface="Arial" pitchFamily="34"/>
                  <a:cs typeface="Arial" pitchFamily="34"/>
                </a:rPr>
                <a:t>question</a:t>
              </a:r>
              <a:r>
                <a:rPr lang="it-IT" sz="1600" b="0" i="0" u="none" strike="noStrike" kern="1200" cap="none" spc="0" baseline="0" dirty="0">
                  <a:solidFill>
                    <a:srgbClr val="000000"/>
                  </a:solidFill>
                  <a:uFillTx/>
                  <a:latin typeface="Arial" pitchFamily="34"/>
                  <a:cs typeface="Arial" pitchFamily="34"/>
                </a:rPr>
                <a:t> (e.g., «</a:t>
              </a:r>
              <a:r>
                <a:rPr lang="it-IT" sz="1600" b="0" i="0" u="none" strike="noStrike" kern="1200" cap="none" spc="0" baseline="0" dirty="0" err="1">
                  <a:solidFill>
                    <a:srgbClr val="000000"/>
                  </a:solidFill>
                  <a:uFillTx/>
                  <a:latin typeface="Arial" pitchFamily="34"/>
                  <a:cs typeface="Arial" pitchFamily="34"/>
                </a:rPr>
                <a:t>is</a:t>
              </a:r>
              <a:r>
                <a:rPr lang="it-IT" sz="1600" b="0" i="0" u="none" strike="noStrike" kern="1200" cap="none" spc="0" baseline="0" dirty="0">
                  <a:solidFill>
                    <a:srgbClr val="000000"/>
                  </a:solidFill>
                  <a:uFillTx/>
                  <a:latin typeface="Arial" pitchFamily="34"/>
                  <a:cs typeface="Arial" pitchFamily="34"/>
                </a:rPr>
                <a:t> the </a:t>
              </a:r>
              <a:r>
                <a:rPr lang="it-IT" sz="1600" b="0" i="0" u="none" strike="noStrike" kern="1200" cap="none" spc="0" baseline="0" dirty="0" err="1">
                  <a:solidFill>
                    <a:srgbClr val="000000"/>
                  </a:solidFill>
                  <a:uFillTx/>
                  <a:latin typeface="Arial" pitchFamily="34"/>
                  <a:cs typeface="Arial" pitchFamily="34"/>
                </a:rPr>
                <a:t>pathogen</a:t>
              </a:r>
              <a:r>
                <a:rPr lang="it-IT" sz="1600" b="0" i="0" u="none" strike="noStrike" kern="1200" cap="none" spc="0" baseline="0" dirty="0">
                  <a:solidFill>
                    <a:srgbClr val="000000"/>
                  </a:solidFill>
                  <a:uFillTx/>
                  <a:latin typeface="Arial" pitchFamily="34"/>
                  <a:cs typeface="Arial" pitchFamily="34"/>
                </a:rPr>
                <a:t> a </a:t>
              </a:r>
              <a:r>
                <a:rPr lang="it-IT" sz="1600" b="0" i="0" u="none" strike="noStrike" kern="1200" cap="none" spc="0" baseline="0" dirty="0" err="1">
                  <a:solidFill>
                    <a:srgbClr val="000000"/>
                  </a:solidFill>
                  <a:uFillTx/>
                  <a:latin typeface="Arial" pitchFamily="34"/>
                  <a:cs typeface="Arial" pitchFamily="34"/>
                </a:rPr>
                <a:t>bacteroides</a:t>
              </a:r>
              <a:r>
                <a:rPr lang="it-IT" sz="1600" b="0" i="0" u="none" strike="noStrike" kern="1200" cap="none" spc="0" baseline="0" dirty="0">
                  <a:solidFill>
                    <a:srgbClr val="000000"/>
                  </a:solidFill>
                  <a:uFillTx/>
                  <a:latin typeface="Arial" pitchFamily="34"/>
                  <a:cs typeface="Arial" pitchFamily="34"/>
                </a:rPr>
                <a:t>» ?)  and checks the </a:t>
              </a:r>
              <a:r>
                <a:rPr lang="it-IT" sz="1600" b="0" i="0" u="none" strike="noStrike" kern="1200" cap="none" spc="0" baseline="0" dirty="0" err="1">
                  <a:solidFill>
                    <a:srgbClr val="000000"/>
                  </a:solidFill>
                  <a:uFillTx/>
                  <a:latin typeface="Arial" pitchFamily="34"/>
                  <a:cs typeface="Arial" pitchFamily="34"/>
                </a:rPr>
                <a:t>conditions</a:t>
              </a:r>
              <a:r>
                <a:rPr lang="it-IT" sz="1600" b="0" i="0" u="none" strike="noStrike" kern="1200" cap="none" spc="0" baseline="0" dirty="0">
                  <a:solidFill>
                    <a:srgbClr val="000000"/>
                  </a:solidFill>
                  <a:uFillTx/>
                  <a:latin typeface="Arial" pitchFamily="34"/>
                  <a:cs typeface="Arial" pitchFamily="34"/>
                </a:rPr>
                <a:t> of </a:t>
              </a:r>
              <a:r>
                <a:rPr lang="it-IT" sz="1600" b="0" i="0" u="none" strike="noStrike" kern="1200" cap="none" spc="0" baseline="0" dirty="0" err="1">
                  <a:solidFill>
                    <a:srgbClr val="000000"/>
                  </a:solidFill>
                  <a:uFillTx/>
                  <a:latin typeface="Arial" pitchFamily="34"/>
                  <a:cs typeface="Arial" pitchFamily="34"/>
                </a:rPr>
                <a:t>all</a:t>
              </a:r>
              <a:r>
                <a:rPr lang="it-IT" sz="1600" b="0" i="0" u="none" strike="noStrike" kern="1200" cap="none" spc="0" baseline="0" dirty="0">
                  <a:solidFill>
                    <a:srgbClr val="000000"/>
                  </a:solidFill>
                  <a:uFillTx/>
                  <a:latin typeface="Arial" pitchFamily="34"/>
                  <a:cs typeface="Arial" pitchFamily="34"/>
                </a:rPr>
                <a:t> the rules </a:t>
              </a:r>
              <a:r>
                <a:rPr lang="it-IT" sz="1600" b="0" i="0" u="none" strike="noStrike" kern="1200" cap="none" spc="0" baseline="0" dirty="0" err="1">
                  <a:solidFill>
                    <a:srgbClr val="000000"/>
                  </a:solidFill>
                  <a:uFillTx/>
                  <a:latin typeface="Arial" pitchFamily="34"/>
                  <a:cs typeface="Arial" pitchFamily="34"/>
                </a:rPr>
                <a:t>that</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have</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that</a:t>
              </a:r>
              <a:r>
                <a:rPr lang="it-IT" sz="1600" b="0" i="0" u="none" strike="noStrike" kern="1200" cap="none" spc="0" baseline="0" dirty="0">
                  <a:solidFill>
                    <a:srgbClr val="000000"/>
                  </a:solidFill>
                  <a:uFillTx/>
                  <a:latin typeface="Arial" pitchFamily="34"/>
                  <a:cs typeface="Arial" pitchFamily="34"/>
                </a:rPr>
                <a:t> concept </a:t>
              </a:r>
              <a:r>
                <a:rPr lang="it-IT" sz="1600" b="0" i="0" u="none" strike="noStrike" kern="1200" cap="none" spc="0" baseline="0" dirty="0" err="1">
                  <a:solidFill>
                    <a:srgbClr val="000000"/>
                  </a:solidFill>
                  <a:uFillTx/>
                  <a:latin typeface="Arial" pitchFamily="34"/>
                  <a:cs typeface="Arial" pitchFamily="34"/>
                </a:rPr>
                <a:t>as</a:t>
              </a:r>
              <a:r>
                <a:rPr lang="it-IT" sz="1600" b="0" i="0" u="none" strike="noStrike" kern="1200" cap="none" spc="0" baseline="0" dirty="0">
                  <a:solidFill>
                    <a:srgbClr val="000000"/>
                  </a:solidFill>
                  <a:uFillTx/>
                  <a:latin typeface="Arial" pitchFamily="34"/>
                  <a:cs typeface="Arial" pitchFamily="34"/>
                </a:rPr>
                <a:t> a </a:t>
              </a:r>
              <a:r>
                <a:rPr lang="it-IT" sz="1600" b="0" i="0" u="none" strike="noStrike" kern="1200" cap="none" spc="0" baseline="0" dirty="0" err="1">
                  <a:solidFill>
                    <a:srgbClr val="000000"/>
                  </a:solidFill>
                  <a:uFillTx/>
                  <a:latin typeface="Arial" pitchFamily="34"/>
                  <a:cs typeface="Arial" pitchFamily="34"/>
                </a:rPr>
                <a:t>conclusion</a:t>
              </a:r>
              <a:r>
                <a:rPr lang="it-IT" sz="1600" b="0" i="0" u="none" strike="noStrike" kern="1200" cap="none" spc="0" baseline="0" dirty="0">
                  <a:solidFill>
                    <a:srgbClr val="000000"/>
                  </a:solidFill>
                  <a:uFillTx/>
                  <a:latin typeface="Arial" pitchFamily="34"/>
                  <a:cs typeface="Arial" pitchFamily="34"/>
                </a:rPr>
                <a:t> </a:t>
              </a:r>
            </a:p>
          </p:txBody>
        </p:sp>
      </p:grpSp>
      <p:grpSp>
        <p:nvGrpSpPr>
          <p:cNvPr id="25" name="Group 24">
            <a:extLst>
              <a:ext uri="{FF2B5EF4-FFF2-40B4-BE49-F238E27FC236}">
                <a16:creationId xmlns:a16="http://schemas.microsoft.com/office/drawing/2014/main" id="{C2986592-BA7E-432B-B9FC-F327DA2FE341}"/>
              </a:ext>
            </a:extLst>
          </p:cNvPr>
          <p:cNvGrpSpPr/>
          <p:nvPr/>
        </p:nvGrpSpPr>
        <p:grpSpPr>
          <a:xfrm>
            <a:off x="172209" y="5212848"/>
            <a:ext cx="9080848" cy="1571122"/>
            <a:chOff x="172209" y="5212848"/>
            <a:chExt cx="9080848" cy="1571122"/>
          </a:xfrm>
        </p:grpSpPr>
        <p:grpSp>
          <p:nvGrpSpPr>
            <p:cNvPr id="11" name="Gruppo 31"/>
            <p:cNvGrpSpPr/>
            <p:nvPr/>
          </p:nvGrpSpPr>
          <p:grpSpPr>
            <a:xfrm>
              <a:off x="172209" y="5212848"/>
              <a:ext cx="1826221" cy="1571122"/>
              <a:chOff x="172209" y="5212848"/>
              <a:chExt cx="1826221" cy="1571122"/>
            </a:xfrm>
          </p:grpSpPr>
          <p:sp>
            <p:nvSpPr>
              <p:cNvPr id="12" name="Forma 32"/>
              <p:cNvSpPr/>
              <p:nvPr/>
            </p:nvSpPr>
            <p:spPr>
              <a:xfrm rot="20700014">
                <a:off x="172209" y="5212848"/>
                <a:ext cx="1826221" cy="157112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5000"/>
                  <a:gd name="f11" fmla="val 3526"/>
                  <a:gd name="f12" fmla="+- 0 0 -420"/>
                  <a:gd name="f13" fmla="+- 0 0 -120"/>
                  <a:gd name="f14" fmla="+- 0 0 -180"/>
                  <a:gd name="f15" fmla="+- 0 0 -240"/>
                  <a:gd name="f16" fmla="+- 0 0 -300"/>
                  <a:gd name="f17" fmla="+- 0 0 -360"/>
                  <a:gd name="f18" fmla="abs f4"/>
                  <a:gd name="f19" fmla="abs f5"/>
                  <a:gd name="f20" fmla="abs f6"/>
                  <a:gd name="f21" fmla="*/ f12 f0 1"/>
                  <a:gd name="f22" fmla="*/ f13 f0 1"/>
                  <a:gd name="f23" fmla="*/ f14 f0 1"/>
                  <a:gd name="f24" fmla="*/ f15 f0 1"/>
                  <a:gd name="f25" fmla="*/ f16 f0 1"/>
                  <a:gd name="f26" fmla="*/ f17 f0 1"/>
                  <a:gd name="f27" fmla="?: f18 f4 1"/>
                  <a:gd name="f28" fmla="?: f19 f5 1"/>
                  <a:gd name="f29" fmla="?: f20 f6 1"/>
                  <a:gd name="f30" fmla="*/ f21 1 f3"/>
                  <a:gd name="f31" fmla="*/ f22 1 f3"/>
                  <a:gd name="f32" fmla="*/ f23 1 f3"/>
                  <a:gd name="f33" fmla="*/ f24 1 f3"/>
                  <a:gd name="f34" fmla="*/ f25 1 f3"/>
                  <a:gd name="f35" fmla="*/ f26 1 f3"/>
                  <a:gd name="f36" fmla="*/ f27 1 21600"/>
                  <a:gd name="f37" fmla="*/ f28 1 21600"/>
                  <a:gd name="f38" fmla="*/ 21600 f27 1"/>
                  <a:gd name="f39" fmla="*/ 21600 f28 1"/>
                  <a:gd name="f40" fmla="+- f30 0 f1"/>
                  <a:gd name="f41" fmla="+- f31 0 f1"/>
                  <a:gd name="f42" fmla="+- f32 0 f1"/>
                  <a:gd name="f43" fmla="+- f33 0 f1"/>
                  <a:gd name="f44" fmla="+- f34 0 f1"/>
                  <a:gd name="f45" fmla="+- f35 0 f1"/>
                  <a:gd name="f46" fmla="min f37 f36"/>
                  <a:gd name="f47" fmla="*/ f38 1 f29"/>
                  <a:gd name="f48" fmla="*/ f39 1 f29"/>
                  <a:gd name="f49" fmla="val f47"/>
                  <a:gd name="f50" fmla="val f48"/>
                  <a:gd name="f51" fmla="+- f50 0 f7"/>
                  <a:gd name="f52" fmla="+- f49 0 f7"/>
                  <a:gd name="f53" fmla="*/ f51 1 2"/>
                  <a:gd name="f54" fmla="*/ f52 1 2"/>
                  <a:gd name="f55" fmla="min f52 f51"/>
                  <a:gd name="f56" fmla="+- f7 f53 0"/>
                  <a:gd name="f57" fmla="+- f7 f54 0"/>
                  <a:gd name="f58" fmla="*/ f55 f10 1"/>
                  <a:gd name="f59" fmla="*/ f55 f11 1"/>
                  <a:gd name="f60" fmla="*/ f58 1 100000"/>
                  <a:gd name="f61" fmla="*/ f59 1 100000"/>
                  <a:gd name="f62" fmla="*/ f57 f46 1"/>
                  <a:gd name="f63" fmla="*/ f60 1 2"/>
                  <a:gd name="f64" fmla="*/ f61 1 2"/>
                  <a:gd name="f65" fmla="+- f53 0 f60"/>
                  <a:gd name="f66" fmla="+- f54 0 f60"/>
                  <a:gd name="f67" fmla="+- f63 f64 0"/>
                  <a:gd name="f68" fmla="+- f66 0 f65"/>
                  <a:gd name="f69" fmla="*/ f66 f65 1"/>
                  <a:gd name="f70" fmla="*/ f66 f46 1"/>
                  <a:gd name="f71" fmla="*/ f65 f46 1"/>
                  <a:gd name="f72" fmla="?: f68 f65 f66"/>
                  <a:gd name="f73" fmla="+- 0 0 f67"/>
                  <a:gd name="f74" fmla="+- 0 0 f72"/>
                  <a:gd name="f75" fmla="+- 0 0 f73"/>
                  <a:gd name="f76" fmla="+- 0 0 f74"/>
                  <a:gd name="f77" fmla="at2 f76 f75"/>
                  <a:gd name="f78" fmla="+- f77 f1 0"/>
                  <a:gd name="f79" fmla="*/ f78 f8 1"/>
                  <a:gd name="f80" fmla="*/ f79 1 f0"/>
                  <a:gd name="f81" fmla="+- 0 0 f80"/>
                  <a:gd name="f82" fmla="val f81"/>
                  <a:gd name="f83" fmla="+- 0 0 f82"/>
                  <a:gd name="f84" fmla="*/ f83 f0 1"/>
                  <a:gd name="f85" fmla="*/ f84 1 f8"/>
                  <a:gd name="f86" fmla="+- f85 0 f1"/>
                  <a:gd name="f87" fmla="+- 19800000 0 f86"/>
                  <a:gd name="f88" fmla="+- 19800000 f86 0"/>
                  <a:gd name="f89" fmla="+- f2 f86 0"/>
                  <a:gd name="f90" fmla="+- 1800000 0 f86"/>
                  <a:gd name="f91" fmla="+- 1800000 f86 0"/>
                  <a:gd name="f92" fmla="+- f1 f86 0"/>
                  <a:gd name="f93" fmla="+- 9000000 f86 0"/>
                  <a:gd name="f94" fmla="+- 12600000 f86 0"/>
                  <a:gd name="f95" fmla="+- f87 f1 0"/>
                  <a:gd name="f96" fmla="+- f88 f1 0"/>
                  <a:gd name="f97" fmla="+- f89 f1 0"/>
                  <a:gd name="f98" fmla="+- f90 f1 0"/>
                  <a:gd name="f99" fmla="+- f91 f1 0"/>
                  <a:gd name="f100" fmla="+- f92 f1 0"/>
                  <a:gd name="f101" fmla="+- f93 f1 0"/>
                  <a:gd name="f102" fmla="+- f94 f1 0"/>
                  <a:gd name="f103" fmla="*/ f95 f8 1"/>
                  <a:gd name="f104" fmla="*/ f96 f8 1"/>
                  <a:gd name="f105" fmla="*/ f97 f8 1"/>
                  <a:gd name="f106" fmla="*/ f98 f8 1"/>
                  <a:gd name="f107" fmla="*/ f99 f8 1"/>
                  <a:gd name="f108" fmla="*/ f100 f8 1"/>
                  <a:gd name="f109" fmla="*/ f101 f8 1"/>
                  <a:gd name="f110" fmla="*/ f102 f8 1"/>
                  <a:gd name="f111" fmla="*/ f103 1 f0"/>
                  <a:gd name="f112" fmla="*/ f104 1 f0"/>
                  <a:gd name="f113" fmla="*/ f105 1 f0"/>
                  <a:gd name="f114" fmla="*/ f106 1 f0"/>
                  <a:gd name="f115" fmla="*/ f107 1 f0"/>
                  <a:gd name="f116" fmla="*/ f108 1 f0"/>
                  <a:gd name="f117" fmla="*/ f109 1 f0"/>
                  <a:gd name="f118" fmla="*/ f110 1 f0"/>
                  <a:gd name="f119" fmla="+- 0 0 f111"/>
                  <a:gd name="f120" fmla="+- 0 0 f112"/>
                  <a:gd name="f121" fmla="+- 0 0 f113"/>
                  <a:gd name="f122" fmla="+- 0 0 f114"/>
                  <a:gd name="f123" fmla="+- 0 0 f115"/>
                  <a:gd name="f124" fmla="+- 0 0 f116"/>
                  <a:gd name="f125" fmla="+- 0 0 f117"/>
                  <a:gd name="f126" fmla="+- 0 0 f118"/>
                  <a:gd name="f127" fmla="+- 0 0 f119"/>
                  <a:gd name="f128" fmla="+- 0 0 f120"/>
                  <a:gd name="f129" fmla="+- 0 0 f121"/>
                  <a:gd name="f130" fmla="+- 0 0 f122"/>
                  <a:gd name="f131" fmla="+- 0 0 f123"/>
                  <a:gd name="f132" fmla="+- 0 0 f124"/>
                  <a:gd name="f133" fmla="+- 0 0 f125"/>
                  <a:gd name="f134" fmla="+- 0 0 f126"/>
                  <a:gd name="f135" fmla="*/ f127 f0 1"/>
                  <a:gd name="f136" fmla="*/ f128 f0 1"/>
                  <a:gd name="f137" fmla="*/ f129 f0 1"/>
                  <a:gd name="f138" fmla="*/ f130 f0 1"/>
                  <a:gd name="f139" fmla="*/ f131 f0 1"/>
                  <a:gd name="f140" fmla="*/ f132 f0 1"/>
                  <a:gd name="f141" fmla="*/ f133 f0 1"/>
                  <a:gd name="f142" fmla="*/ f134 f0 1"/>
                  <a:gd name="f143" fmla="*/ f135 1 f8"/>
                  <a:gd name="f144" fmla="*/ f136 1 f8"/>
                  <a:gd name="f145" fmla="*/ f137 1 f8"/>
                  <a:gd name="f146" fmla="*/ f138 1 f8"/>
                  <a:gd name="f147" fmla="*/ f139 1 f8"/>
                  <a:gd name="f148" fmla="*/ f140 1 f8"/>
                  <a:gd name="f149" fmla="*/ f141 1 f8"/>
                  <a:gd name="f150" fmla="*/ f142 1 f8"/>
                  <a:gd name="f151" fmla="+- f143 0 f1"/>
                  <a:gd name="f152" fmla="+- f144 0 f1"/>
                  <a:gd name="f153" fmla="+- f145 0 f1"/>
                  <a:gd name="f154" fmla="+- f146 0 f1"/>
                  <a:gd name="f155" fmla="+- f147 0 f1"/>
                  <a:gd name="f156" fmla="+- f148 0 f1"/>
                  <a:gd name="f157" fmla="+- f149 0 f1"/>
                  <a:gd name="f158" fmla="+- f150 0 f1"/>
                  <a:gd name="f159" fmla="cos 1 f151"/>
                  <a:gd name="f160" fmla="sin 1 f151"/>
                  <a:gd name="f161" fmla="cos 1 f152"/>
                  <a:gd name="f162" fmla="sin 1 f152"/>
                  <a:gd name="f163" fmla="cos 1 f153"/>
                  <a:gd name="f164" fmla="sin 1 f153"/>
                  <a:gd name="f165" fmla="cos 1 f154"/>
                  <a:gd name="f166" fmla="sin 1 f154"/>
                  <a:gd name="f167" fmla="cos 1 f155"/>
                  <a:gd name="f168" fmla="sin 1 f155"/>
                  <a:gd name="f169" fmla="cos 1 f156"/>
                  <a:gd name="f170" fmla="sin 1 f156"/>
                  <a:gd name="f171" fmla="cos 1 f157"/>
                  <a:gd name="f172" fmla="sin 1 f157"/>
                  <a:gd name="f173" fmla="cos 1 f158"/>
                  <a:gd name="f174" fmla="sin 1 f158"/>
                  <a:gd name="f175" fmla="+- 0 0 f159"/>
                  <a:gd name="f176" fmla="+- 0 0 f160"/>
                  <a:gd name="f177" fmla="+- 0 0 f161"/>
                  <a:gd name="f178" fmla="+- 0 0 f162"/>
                  <a:gd name="f179" fmla="+- 0 0 f163"/>
                  <a:gd name="f180" fmla="+- 0 0 f164"/>
                  <a:gd name="f181" fmla="+- 0 0 f165"/>
                  <a:gd name="f182" fmla="+- 0 0 f166"/>
                  <a:gd name="f183" fmla="+- 0 0 f167"/>
                  <a:gd name="f184" fmla="+- 0 0 f168"/>
                  <a:gd name="f185" fmla="+- 0 0 f169"/>
                  <a:gd name="f186" fmla="+- 0 0 f170"/>
                  <a:gd name="f187" fmla="+- 0 0 f171"/>
                  <a:gd name="f188" fmla="+- 0 0 f172"/>
                  <a:gd name="f189" fmla="+- 0 0 f173"/>
                  <a:gd name="f190" fmla="+- 0 0 f174"/>
                  <a:gd name="f191" fmla="+- 0 0 f175"/>
                  <a:gd name="f192" fmla="+- 0 0 f176"/>
                  <a:gd name="f193" fmla="+- 0 0 f177"/>
                  <a:gd name="f194" fmla="+- 0 0 f178"/>
                  <a:gd name="f195" fmla="+- 0 0 f179"/>
                  <a:gd name="f196" fmla="+- 0 0 f180"/>
                  <a:gd name="f197" fmla="+- 0 0 f181"/>
                  <a:gd name="f198" fmla="+- 0 0 f182"/>
                  <a:gd name="f199" fmla="+- 0 0 f183"/>
                  <a:gd name="f200" fmla="+- 0 0 f184"/>
                  <a:gd name="f201" fmla="+- 0 0 f185"/>
                  <a:gd name="f202" fmla="+- 0 0 f186"/>
                  <a:gd name="f203" fmla="+- 0 0 f187"/>
                  <a:gd name="f204" fmla="+- 0 0 f188"/>
                  <a:gd name="f205" fmla="+- 0 0 f189"/>
                  <a:gd name="f206" fmla="+- 0 0 f190"/>
                  <a:gd name="f207" fmla="val f191"/>
                  <a:gd name="f208" fmla="val f192"/>
                  <a:gd name="f209" fmla="val f193"/>
                  <a:gd name="f210" fmla="val f194"/>
                  <a:gd name="f211" fmla="val f195"/>
                  <a:gd name="f212" fmla="val f196"/>
                  <a:gd name="f213" fmla="val f197"/>
                  <a:gd name="f214" fmla="val f198"/>
                  <a:gd name="f215" fmla="val f199"/>
                  <a:gd name="f216" fmla="val f200"/>
                  <a:gd name="f217" fmla="val f201"/>
                  <a:gd name="f218" fmla="val f202"/>
                  <a:gd name="f219" fmla="val f203"/>
                  <a:gd name="f220" fmla="val f204"/>
                  <a:gd name="f221" fmla="val f205"/>
                  <a:gd name="f222" fmla="val f206"/>
                  <a:gd name="f223" fmla="*/ f207 f66 1"/>
                  <a:gd name="f224" fmla="*/ f208 f65 1"/>
                  <a:gd name="f225" fmla="*/ f209 f66 1"/>
                  <a:gd name="f226" fmla="*/ f210 f65 1"/>
                  <a:gd name="f227" fmla="*/ f211 f66 1"/>
                  <a:gd name="f228" fmla="*/ f212 f65 1"/>
                  <a:gd name="f229" fmla="*/ f213 f66 1"/>
                  <a:gd name="f230" fmla="*/ f214 f65 1"/>
                  <a:gd name="f231" fmla="*/ f215 f66 1"/>
                  <a:gd name="f232" fmla="*/ f216 f65 1"/>
                  <a:gd name="f233" fmla="*/ f217 f66 1"/>
                  <a:gd name="f234" fmla="*/ f218 f65 1"/>
                  <a:gd name="f235" fmla="*/ f219 f66 1"/>
                  <a:gd name="f236" fmla="*/ f220 f65 1"/>
                  <a:gd name="f237" fmla="*/ f221 f66 1"/>
                  <a:gd name="f238" fmla="*/ f222 f65 1"/>
                  <a:gd name="f239" fmla="+- 0 0 f223"/>
                  <a:gd name="f240" fmla="+- 0 0 f224"/>
                  <a:gd name="f241" fmla="+- 0 0 f225"/>
                  <a:gd name="f242" fmla="+- 0 0 f226"/>
                  <a:gd name="f243" fmla="+- 0 0 f227"/>
                  <a:gd name="f244" fmla="+- 0 0 f228"/>
                  <a:gd name="f245" fmla="+- 0 0 f229"/>
                  <a:gd name="f246" fmla="+- 0 0 f230"/>
                  <a:gd name="f247" fmla="+- 0 0 f231"/>
                  <a:gd name="f248" fmla="+- 0 0 f232"/>
                  <a:gd name="f249" fmla="+- 0 0 f233"/>
                  <a:gd name="f250" fmla="+- 0 0 f234"/>
                  <a:gd name="f251" fmla="+- 0 0 f235"/>
                  <a:gd name="f252" fmla="+- 0 0 f236"/>
                  <a:gd name="f253" fmla="+- 0 0 f237"/>
                  <a:gd name="f254" fmla="+- 0 0 f238"/>
                  <a:gd name="f255" fmla="+- 0 0 f239"/>
                  <a:gd name="f256" fmla="+- 0 0 f240"/>
                  <a:gd name="f257" fmla="+- 0 0 f241"/>
                  <a:gd name="f258" fmla="+- 0 0 f242"/>
                  <a:gd name="f259" fmla="+- 0 0 f243"/>
                  <a:gd name="f260" fmla="+- 0 0 f244"/>
                  <a:gd name="f261" fmla="+- 0 0 f245"/>
                  <a:gd name="f262" fmla="+- 0 0 f246"/>
                  <a:gd name="f263" fmla="+- 0 0 f247"/>
                  <a:gd name="f264" fmla="+- 0 0 f248"/>
                  <a:gd name="f265" fmla="+- 0 0 f249"/>
                  <a:gd name="f266" fmla="+- 0 0 f250"/>
                  <a:gd name="f267" fmla="+- 0 0 f251"/>
                  <a:gd name="f268" fmla="+- 0 0 f252"/>
                  <a:gd name="f269" fmla="+- 0 0 f253"/>
                  <a:gd name="f270" fmla="+- 0 0 f254"/>
                  <a:gd name="f271" fmla="at2 f255 f256"/>
                  <a:gd name="f272" fmla="at2 f257 f258"/>
                  <a:gd name="f273" fmla="at2 f259 f260"/>
                  <a:gd name="f274" fmla="at2 f261 f262"/>
                  <a:gd name="f275" fmla="at2 f263 f264"/>
                  <a:gd name="f276" fmla="at2 f265 f266"/>
                  <a:gd name="f277" fmla="at2 f267 f268"/>
                  <a:gd name="f278" fmla="at2 f269 f270"/>
                  <a:gd name="f279" fmla="+- f271 f1 0"/>
                  <a:gd name="f280" fmla="+- f272 f1 0"/>
                  <a:gd name="f281" fmla="+- f273 f1 0"/>
                  <a:gd name="f282" fmla="+- f274 f1 0"/>
                  <a:gd name="f283" fmla="+- f275 f1 0"/>
                  <a:gd name="f284" fmla="+- f276 f1 0"/>
                  <a:gd name="f285" fmla="+- f277 f1 0"/>
                  <a:gd name="f286" fmla="+- f278 f1 0"/>
                  <a:gd name="f287" fmla="*/ f279 f8 1"/>
                  <a:gd name="f288" fmla="*/ f280 f8 1"/>
                  <a:gd name="f289" fmla="*/ f281 f8 1"/>
                  <a:gd name="f290" fmla="*/ f282 f8 1"/>
                  <a:gd name="f291" fmla="*/ f283 f8 1"/>
                  <a:gd name="f292" fmla="*/ f284 f8 1"/>
                  <a:gd name="f293" fmla="*/ f285 f8 1"/>
                  <a:gd name="f294" fmla="*/ f286 f8 1"/>
                  <a:gd name="f295" fmla="*/ f287 1 f0"/>
                  <a:gd name="f296" fmla="*/ f288 1 f0"/>
                  <a:gd name="f297" fmla="*/ f289 1 f0"/>
                  <a:gd name="f298" fmla="*/ f290 1 f0"/>
                  <a:gd name="f299" fmla="*/ f291 1 f0"/>
                  <a:gd name="f300" fmla="*/ f292 1 f0"/>
                  <a:gd name="f301" fmla="*/ f293 1 f0"/>
                  <a:gd name="f302" fmla="*/ f294 1 f0"/>
                  <a:gd name="f303" fmla="+- 0 0 f295"/>
                  <a:gd name="f304" fmla="+- 0 0 f296"/>
                  <a:gd name="f305" fmla="+- 0 0 f297"/>
                  <a:gd name="f306" fmla="+- 0 0 f298"/>
                  <a:gd name="f307" fmla="+- 0 0 f299"/>
                  <a:gd name="f308" fmla="+- 0 0 f300"/>
                  <a:gd name="f309" fmla="+- 0 0 f301"/>
                  <a:gd name="f310" fmla="+- 0 0 f302"/>
                  <a:gd name="f311" fmla="val f303"/>
                  <a:gd name="f312" fmla="val f304"/>
                  <a:gd name="f313" fmla="val f305"/>
                  <a:gd name="f314" fmla="val f306"/>
                  <a:gd name="f315" fmla="val f307"/>
                  <a:gd name="f316" fmla="val f308"/>
                  <a:gd name="f317" fmla="val f309"/>
                  <a:gd name="f318" fmla="val f310"/>
                  <a:gd name="f319" fmla="+- 0 0 f311"/>
                  <a:gd name="f320" fmla="+- 0 0 f312"/>
                  <a:gd name="f321" fmla="+- 0 0 f313"/>
                  <a:gd name="f322" fmla="+- 0 0 f314"/>
                  <a:gd name="f323" fmla="+- 0 0 f315"/>
                  <a:gd name="f324" fmla="+- 0 0 f316"/>
                  <a:gd name="f325" fmla="+- 0 0 f317"/>
                  <a:gd name="f326" fmla="+- 0 0 f318"/>
                  <a:gd name="f327" fmla="*/ f319 f0 1"/>
                  <a:gd name="f328" fmla="*/ f320 f0 1"/>
                  <a:gd name="f329" fmla="*/ f321 f0 1"/>
                  <a:gd name="f330" fmla="*/ f322 f0 1"/>
                  <a:gd name="f331" fmla="*/ f323 f0 1"/>
                  <a:gd name="f332" fmla="*/ f324 f0 1"/>
                  <a:gd name="f333" fmla="*/ f325 f0 1"/>
                  <a:gd name="f334" fmla="*/ f326 f0 1"/>
                  <a:gd name="f335" fmla="*/ f327 1 f8"/>
                  <a:gd name="f336" fmla="*/ f328 1 f8"/>
                  <a:gd name="f337" fmla="*/ f329 1 f8"/>
                  <a:gd name="f338" fmla="*/ f330 1 f8"/>
                  <a:gd name="f339" fmla="*/ f331 1 f8"/>
                  <a:gd name="f340" fmla="*/ f332 1 f8"/>
                  <a:gd name="f341" fmla="*/ f333 1 f8"/>
                  <a:gd name="f342" fmla="*/ f334 1 f8"/>
                  <a:gd name="f343" fmla="+- f335 0 f1"/>
                  <a:gd name="f344" fmla="+- f336 0 f1"/>
                  <a:gd name="f345" fmla="+- f337 0 f1"/>
                  <a:gd name="f346" fmla="+- f338 0 f1"/>
                  <a:gd name="f347" fmla="+- f339 0 f1"/>
                  <a:gd name="f348" fmla="+- f340 0 f1"/>
                  <a:gd name="f349" fmla="+- f341 0 f1"/>
                  <a:gd name="f350" fmla="+- f342 0 f1"/>
                  <a:gd name="f351" fmla="+- f343 0 f345"/>
                  <a:gd name="f352" fmla="+- f346 0 f344"/>
                  <a:gd name="f353" fmla="+- f343 f1 0"/>
                  <a:gd name="f354" fmla="+- f344 f1 0"/>
                  <a:gd name="f355" fmla="+- f345 f1 0"/>
                  <a:gd name="f356" fmla="*/ f353 f8 1"/>
                  <a:gd name="f357" fmla="*/ f354 f8 1"/>
                  <a:gd name="f358" fmla="*/ f355 f8 1"/>
                  <a:gd name="f359" fmla="*/ f356 1 f0"/>
                  <a:gd name="f360" fmla="*/ f357 1 f0"/>
                  <a:gd name="f361" fmla="*/ f358 1 f0"/>
                  <a:gd name="f362" fmla="+- 0 0 f359"/>
                  <a:gd name="f363" fmla="+- 0 0 f360"/>
                  <a:gd name="f364" fmla="+- 0 0 f361"/>
                  <a:gd name="f365" fmla="+- 0 0 f362"/>
                  <a:gd name="f366" fmla="+- 0 0 f363"/>
                  <a:gd name="f367" fmla="+- 0 0 f364"/>
                  <a:gd name="f368" fmla="*/ f365 f0 1"/>
                  <a:gd name="f369" fmla="*/ f366 f0 1"/>
                  <a:gd name="f370" fmla="*/ f367 f0 1"/>
                  <a:gd name="f371" fmla="*/ f368 1 f8"/>
                  <a:gd name="f372" fmla="*/ f369 1 f8"/>
                  <a:gd name="f373" fmla="*/ f370 1 f8"/>
                  <a:gd name="f374" fmla="+- f371 0 f1"/>
                  <a:gd name="f375" fmla="+- f372 0 f1"/>
                  <a:gd name="f376" fmla="+- f373 0 f1"/>
                  <a:gd name="f377" fmla="cos 1 f374"/>
                  <a:gd name="f378" fmla="sin 1 f374"/>
                  <a:gd name="f379" fmla="cos 1 f375"/>
                  <a:gd name="f380" fmla="sin 1 f375"/>
                  <a:gd name="f381" fmla="cos 1 f376"/>
                  <a:gd name="f382" fmla="sin 1 f376"/>
                  <a:gd name="f383" fmla="+- 0 0 f377"/>
                  <a:gd name="f384" fmla="+- 0 0 f378"/>
                  <a:gd name="f385" fmla="+- 0 0 f379"/>
                  <a:gd name="f386" fmla="+- 0 0 f380"/>
                  <a:gd name="f387" fmla="+- 0 0 f381"/>
                  <a:gd name="f388" fmla="+- 0 0 f382"/>
                  <a:gd name="f389" fmla="+- 0 0 f383"/>
                  <a:gd name="f390" fmla="+- 0 0 f384"/>
                  <a:gd name="f391" fmla="+- 0 0 f385"/>
                  <a:gd name="f392" fmla="+- 0 0 f386"/>
                  <a:gd name="f393" fmla="+- 0 0 f387"/>
                  <a:gd name="f394" fmla="+- 0 0 f388"/>
                  <a:gd name="f395" fmla="val f389"/>
                  <a:gd name="f396" fmla="val f390"/>
                  <a:gd name="f397" fmla="val f391"/>
                  <a:gd name="f398" fmla="val f392"/>
                  <a:gd name="f399" fmla="val f393"/>
                  <a:gd name="f400" fmla="val f394"/>
                  <a:gd name="f401" fmla="*/ f395 f65 1"/>
                  <a:gd name="f402" fmla="*/ f396 f66 1"/>
                  <a:gd name="f403" fmla="*/ f397 f65 1"/>
                  <a:gd name="f404" fmla="*/ f398 f66 1"/>
                  <a:gd name="f405" fmla="*/ f399 f65 1"/>
                  <a:gd name="f406" fmla="*/ f400 f66 1"/>
                  <a:gd name="f407" fmla="*/ f401 f401 1"/>
                  <a:gd name="f408" fmla="*/ f402 f402 1"/>
                  <a:gd name="f409" fmla="*/ f403 f403 1"/>
                  <a:gd name="f410" fmla="*/ f404 f404 1"/>
                  <a:gd name="f411" fmla="*/ f405 f405 1"/>
                  <a:gd name="f412" fmla="*/ f406 f406 1"/>
                  <a:gd name="f413" fmla="+- f407 f408 0"/>
                  <a:gd name="f414" fmla="+- f409 f410 0"/>
                  <a:gd name="f415" fmla="+- f411 f412 0"/>
                  <a:gd name="f416" fmla="+- f413 f9 0"/>
                  <a:gd name="f417" fmla="+- f414 f9 0"/>
                  <a:gd name="f418" fmla="+- f415 f9 0"/>
                  <a:gd name="f419" fmla="sqrt f416"/>
                  <a:gd name="f420" fmla="sqrt f417"/>
                  <a:gd name="f421" fmla="sqrt f418"/>
                  <a:gd name="f422" fmla="*/ f69 1 f419"/>
                  <a:gd name="f423" fmla="*/ f69 1 f420"/>
                  <a:gd name="f424" fmla="*/ f69 1 f421"/>
                  <a:gd name="f425" fmla="*/ f395 f422 1"/>
                  <a:gd name="f426" fmla="*/ f396 f422 1"/>
                  <a:gd name="f427" fmla="*/ f397 f423 1"/>
                  <a:gd name="f428" fmla="*/ f398 f423 1"/>
                  <a:gd name="f429" fmla="*/ f399 f424 1"/>
                  <a:gd name="f430" fmla="*/ f400 f424 1"/>
                  <a:gd name="f431" fmla="+- f57 f425 0"/>
                  <a:gd name="f432" fmla="+- f56 f426 0"/>
                  <a:gd name="f433" fmla="+- f57 f427 0"/>
                  <a:gd name="f434" fmla="+- f56 f428 0"/>
                  <a:gd name="f435" fmla="+- f57 f429 0"/>
                  <a:gd name="f436" fmla="+- f56 f430 0"/>
                  <a:gd name="f437" fmla="+- f57 0 f429"/>
                  <a:gd name="f438" fmla="+- f431 0 f433"/>
                  <a:gd name="f439" fmla="+- f432 0 f434"/>
                  <a:gd name="f440" fmla="+- f435 0 f61"/>
                  <a:gd name="f441" fmla="+- f437 f61 0"/>
                  <a:gd name="f442" fmla="+- f436 0 f60"/>
                  <a:gd name="f443" fmla="+- f51 0 f434"/>
                  <a:gd name="f444" fmla="+- f51 0 f432"/>
                  <a:gd name="f445" fmla="+- f51 0 f436"/>
                  <a:gd name="f446" fmla="+- f52 0 f433"/>
                  <a:gd name="f447" fmla="+- f52 0 f431"/>
                  <a:gd name="f448" fmla="*/ f432 f46 1"/>
                  <a:gd name="f449" fmla="*/ f431 f46 1"/>
                  <a:gd name="f450" fmla="*/ f433 f46 1"/>
                  <a:gd name="f451" fmla="*/ f434 f46 1"/>
                  <a:gd name="f452" fmla="*/ f437 f46 1"/>
                  <a:gd name="f453" fmla="*/ f435 f46 1"/>
                  <a:gd name="f454" fmla="*/ f436 f46 1"/>
                  <a:gd name="f455" fmla="+- 0 0 f439"/>
                  <a:gd name="f456" fmla="+- 0 0 f438"/>
                  <a:gd name="f457" fmla="+- f51 0 f442"/>
                  <a:gd name="f458" fmla="*/ f447 f46 1"/>
                  <a:gd name="f459" fmla="*/ f444 f46 1"/>
                  <a:gd name="f460" fmla="*/ f440 f46 1"/>
                  <a:gd name="f461" fmla="*/ f441 f46 1"/>
                  <a:gd name="f462" fmla="*/ f445 f46 1"/>
                  <a:gd name="f463" fmla="*/ f446 f46 1"/>
                  <a:gd name="f464" fmla="*/ f443 f46 1"/>
                  <a:gd name="f465" fmla="*/ f442 f46 1"/>
                  <a:gd name="f466" fmla="+- 0 0 f455"/>
                  <a:gd name="f467" fmla="+- 0 0 f456"/>
                  <a:gd name="f468" fmla="*/ f457 f46 1"/>
                  <a:gd name="f469" fmla="at2 f466 f467"/>
                  <a:gd name="f470" fmla="+- f469 f1 0"/>
                  <a:gd name="f471" fmla="*/ f470 f8 1"/>
                  <a:gd name="f472" fmla="*/ f471 1 f0"/>
                  <a:gd name="f473" fmla="+- 0 0 f472"/>
                  <a:gd name="f474" fmla="val f473"/>
                  <a:gd name="f475" fmla="+- 0 0 f474"/>
                  <a:gd name="f476" fmla="*/ f475 f0 1"/>
                  <a:gd name="f477" fmla="*/ f476 1 f8"/>
                  <a:gd name="f478" fmla="+- f477 0 f1"/>
                  <a:gd name="f479" fmla="+- f478 f1 0"/>
                  <a:gd name="f480" fmla="*/ f479 f8 1"/>
                  <a:gd name="f481" fmla="*/ f480 1 f0"/>
                  <a:gd name="f482" fmla="+- 0 0 f481"/>
                  <a:gd name="f483" fmla="+- 0 0 f482"/>
                  <a:gd name="f484" fmla="*/ f483 f0 1"/>
                  <a:gd name="f485" fmla="*/ f484 1 f8"/>
                  <a:gd name="f486" fmla="+- f485 0 f1"/>
                  <a:gd name="f487" fmla="sin 1 f486"/>
                  <a:gd name="f488" fmla="cos 1 f486"/>
                  <a:gd name="f489" fmla="+- 0 0 f487"/>
                  <a:gd name="f490" fmla="+- 0 0 f488"/>
                  <a:gd name="f491" fmla="+- 0 0 f489"/>
                  <a:gd name="f492" fmla="+- 0 0 f490"/>
                  <a:gd name="f493" fmla="val f491"/>
                  <a:gd name="f494" fmla="val f492"/>
                  <a:gd name="f495" fmla="*/ f493 f61 1"/>
                  <a:gd name="f496" fmla="*/ f494 f61 1"/>
                  <a:gd name="f497" fmla="*/ f493 f60 1"/>
                  <a:gd name="f498" fmla="*/ f494 f60 1"/>
                  <a:gd name="f499" fmla="+- f433 f495 0"/>
                  <a:gd name="f500" fmla="+- f434 f496 0"/>
                  <a:gd name="f501" fmla="+- f431 0 f495"/>
                  <a:gd name="f502" fmla="+- f432 0 f496"/>
                  <a:gd name="f503" fmla="+- f500 f497 0"/>
                  <a:gd name="f504" fmla="+- f499 0 f498"/>
                  <a:gd name="f505" fmla="+- f502 f497 0"/>
                  <a:gd name="f506" fmla="+- f501 0 f498"/>
                  <a:gd name="f507" fmla="+- f51 0 f505"/>
                  <a:gd name="f508" fmla="+- f51 0 f503"/>
                  <a:gd name="f509" fmla="+- f52 0 f504"/>
                  <a:gd name="f510" fmla="+- f52 0 f506"/>
                  <a:gd name="f511" fmla="+- f506 f504 0"/>
                  <a:gd name="f512" fmla="+- f505 f503 0"/>
                  <a:gd name="f513" fmla="*/ f506 f46 1"/>
                  <a:gd name="f514" fmla="*/ f505 f46 1"/>
                  <a:gd name="f515" fmla="*/ f504 f46 1"/>
                  <a:gd name="f516" fmla="*/ f503 f46 1"/>
                  <a:gd name="f517" fmla="*/ f511 1 2"/>
                  <a:gd name="f518" fmla="*/ f512 1 2"/>
                  <a:gd name="f519" fmla="*/ f508 f46 1"/>
                  <a:gd name="f520" fmla="*/ f507 f46 1"/>
                  <a:gd name="f521" fmla="*/ f510 f46 1"/>
                  <a:gd name="f522" fmla="*/ f509 f46 1"/>
                  <a:gd name="f523" fmla="+- f50 0 f518"/>
                  <a:gd name="f524" fmla="*/ f49 1 f517"/>
                  <a:gd name="f525" fmla="*/ f517 f46 1"/>
                  <a:gd name="f526" fmla="*/ f518 f46 1"/>
                  <a:gd name="f527" fmla="*/ f523 f46 1"/>
                  <a:gd name="f528" fmla="*/ f524 f46 1"/>
                </a:gdLst>
                <a:ahLst/>
                <a:cxnLst>
                  <a:cxn ang="3cd4">
                    <a:pos x="hc" y="t"/>
                  </a:cxn>
                  <a:cxn ang="0">
                    <a:pos x="r" y="vc"/>
                  </a:cxn>
                  <a:cxn ang="cd4">
                    <a:pos x="hc" y="b"/>
                  </a:cxn>
                  <a:cxn ang="cd2">
                    <a:pos x="l" y="vc"/>
                  </a:cxn>
                  <a:cxn ang="f40">
                    <a:pos x="f525" y="f526"/>
                  </a:cxn>
                  <a:cxn ang="f41">
                    <a:pos x="f525" y="f527"/>
                  </a:cxn>
                  <a:cxn ang="f42">
                    <a:pos x="f62" y="f468"/>
                  </a:cxn>
                  <a:cxn ang="f43">
                    <a:pos x="f528" y="f527"/>
                  </a:cxn>
                  <a:cxn ang="f44">
                    <a:pos x="f528" y="f526"/>
                  </a:cxn>
                  <a:cxn ang="f45">
                    <a:pos x="f62" y="f465"/>
                  </a:cxn>
                </a:cxnLst>
                <a:rect l="f458" t="f448" r="f449" b="f459"/>
                <a:pathLst>
                  <a:path>
                    <a:moveTo>
                      <a:pt x="f449" y="f448"/>
                    </a:moveTo>
                    <a:lnTo>
                      <a:pt x="f513" y="f514"/>
                    </a:lnTo>
                    <a:lnTo>
                      <a:pt x="f515" y="f516"/>
                    </a:lnTo>
                    <a:lnTo>
                      <a:pt x="f450" y="f451"/>
                    </a:lnTo>
                    <a:arcTo wR="f70" hR="f71" stAng="f344" swAng="f352"/>
                    <a:lnTo>
                      <a:pt x="f515" y="f519"/>
                    </a:lnTo>
                    <a:lnTo>
                      <a:pt x="f513" y="f520"/>
                    </a:lnTo>
                    <a:lnTo>
                      <a:pt x="f449" y="f459"/>
                    </a:lnTo>
                    <a:arcTo wR="f70" hR="f71" stAng="f347" swAng="f351"/>
                    <a:lnTo>
                      <a:pt x="f460" y="f468"/>
                    </a:lnTo>
                    <a:lnTo>
                      <a:pt x="f461" y="f468"/>
                    </a:lnTo>
                    <a:lnTo>
                      <a:pt x="f452" y="f462"/>
                    </a:lnTo>
                    <a:arcTo wR="f70" hR="f71" stAng="f348" swAng="f351"/>
                    <a:lnTo>
                      <a:pt x="f521" y="f520"/>
                    </a:lnTo>
                    <a:lnTo>
                      <a:pt x="f522" y="f519"/>
                    </a:lnTo>
                    <a:lnTo>
                      <a:pt x="f463" y="f464"/>
                    </a:lnTo>
                    <a:arcTo wR="f70" hR="f71" stAng="f349" swAng="f352"/>
                    <a:lnTo>
                      <a:pt x="f522" y="f516"/>
                    </a:lnTo>
                    <a:lnTo>
                      <a:pt x="f521" y="f514"/>
                    </a:lnTo>
                    <a:lnTo>
                      <a:pt x="f458" y="f448"/>
                    </a:lnTo>
                    <a:arcTo wR="f70" hR="f71" stAng="f350" swAng="f351"/>
                    <a:lnTo>
                      <a:pt x="f461" y="f465"/>
                    </a:lnTo>
                    <a:lnTo>
                      <a:pt x="f460" y="f465"/>
                    </a:lnTo>
                    <a:lnTo>
                      <a:pt x="f453" y="f454"/>
                    </a:lnTo>
                    <a:arcTo wR="f70" hR="f71" stAng="f345" swAng="f351"/>
                    <a:close/>
                  </a:path>
                </a:pathLst>
              </a:custGeom>
              <a:solidFill>
                <a:srgbClr val="4F81BD"/>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3" name="Forma 4"/>
              <p:cNvSpPr txBox="1"/>
              <p:nvPr/>
            </p:nvSpPr>
            <p:spPr>
              <a:xfrm>
                <a:off x="572752" y="5557439"/>
                <a:ext cx="1025133" cy="881938"/>
              </a:xfrm>
              <a:prstGeom prst="rect">
                <a:avLst/>
              </a:prstGeom>
              <a:noFill/>
              <a:ln cap="flat">
                <a:noFill/>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Conflict resolution</a:t>
                </a:r>
              </a:p>
            </p:txBody>
          </p:sp>
        </p:grpSp>
        <p:sp>
          <p:nvSpPr>
            <p:cNvPr id="14" name="CasellaDiTesto 34"/>
            <p:cNvSpPr txBox="1"/>
            <p:nvPr/>
          </p:nvSpPr>
          <p:spPr>
            <a:xfrm>
              <a:off x="2213871" y="5473327"/>
              <a:ext cx="7039186" cy="584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dirty="0">
                  <a:solidFill>
                    <a:srgbClr val="000000"/>
                  </a:solidFill>
                  <a:uFillTx/>
                  <a:latin typeface="Arial" pitchFamily="34"/>
                  <a:cs typeface="Arial" pitchFamily="34"/>
                </a:rPr>
                <a:t>The system controls </a:t>
              </a:r>
              <a:r>
                <a:rPr lang="it-IT" sz="1600" b="0" i="0" u="none" strike="noStrike" kern="1200" cap="none" spc="0" baseline="0" dirty="0" err="1">
                  <a:solidFill>
                    <a:srgbClr val="000000"/>
                  </a:solidFill>
                  <a:uFillTx/>
                  <a:latin typeface="Arial" pitchFamily="34"/>
                  <a:cs typeface="Arial" pitchFamily="34"/>
                </a:rPr>
                <a:t>if</a:t>
              </a:r>
              <a:r>
                <a:rPr lang="it-IT" sz="1600" b="0" i="0" u="none" strike="noStrike" kern="1200" cap="none" spc="0" baseline="0" dirty="0">
                  <a:solidFill>
                    <a:srgbClr val="000000"/>
                  </a:solidFill>
                  <a:uFillTx/>
                  <a:latin typeface="Arial" pitchFamily="34"/>
                  <a:cs typeface="Arial" pitchFamily="34"/>
                </a:rPr>
                <a:t> the </a:t>
              </a:r>
              <a:r>
                <a:rPr lang="it-IT" sz="1600" b="0" i="0" u="none" strike="noStrike" kern="1200" cap="none" spc="0" baseline="0" dirty="0" err="1">
                  <a:solidFill>
                    <a:srgbClr val="000000"/>
                  </a:solidFill>
                  <a:uFillTx/>
                  <a:latin typeface="Arial" pitchFamily="34"/>
                  <a:cs typeface="Arial" pitchFamily="34"/>
                </a:rPr>
                <a:t>different</a:t>
              </a:r>
              <a:r>
                <a:rPr lang="it-IT" sz="1600" b="0" i="0" u="none" strike="noStrike" kern="1200" cap="none" spc="0" baseline="0" dirty="0">
                  <a:solidFill>
                    <a:srgbClr val="000000"/>
                  </a:solidFill>
                  <a:uFillTx/>
                  <a:latin typeface="Arial" pitchFamily="34"/>
                  <a:cs typeface="Arial" pitchFamily="34"/>
                </a:rPr>
                <a:t> rules led to </a:t>
              </a:r>
              <a:r>
                <a:rPr lang="it-IT" sz="1600" b="0" i="0" u="none" strike="noStrike" kern="1200" cap="none" spc="0" baseline="0" dirty="0" err="1">
                  <a:solidFill>
                    <a:srgbClr val="000000"/>
                  </a:solidFill>
                  <a:uFillTx/>
                  <a:latin typeface="Arial" pitchFamily="34"/>
                  <a:cs typeface="Arial" pitchFamily="34"/>
                </a:rPr>
                <a:t>conflicting</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conclusions</a:t>
              </a:r>
              <a:r>
                <a:rPr lang="it-IT" sz="1600" b="0" i="0" u="none" strike="noStrike" kern="1200" cap="none" spc="0" baseline="0" dirty="0">
                  <a:solidFill>
                    <a:srgbClr val="000000"/>
                  </a:solidFill>
                  <a:uFillTx/>
                  <a:latin typeface="Arial" pitchFamily="34"/>
                  <a:cs typeface="Arial" pitchFamily="34"/>
                </a:rPr>
                <a:t> and </a:t>
              </a:r>
              <a:r>
                <a:rPr lang="it-IT" sz="1600" b="0" i="0" u="none" strike="noStrike" kern="1200" cap="none" spc="0" baseline="0" dirty="0" err="1">
                  <a:solidFill>
                    <a:srgbClr val="000000"/>
                  </a:solidFill>
                  <a:uFillTx/>
                  <a:latin typeface="Arial" pitchFamily="34"/>
                  <a:cs typeface="Arial" pitchFamily="34"/>
                </a:rPr>
                <a:t>try</a:t>
              </a:r>
              <a:r>
                <a:rPr lang="it-IT" sz="1600" b="0" i="0" u="none" strike="noStrike" kern="1200" cap="none" spc="0" baseline="0" dirty="0">
                  <a:solidFill>
                    <a:srgbClr val="000000"/>
                  </a:solidFill>
                  <a:uFillTx/>
                  <a:latin typeface="Arial" pitchFamily="34"/>
                  <a:cs typeface="Arial" pitchFamily="34"/>
                </a:rPr>
                <a:t> to </a:t>
              </a:r>
              <a:r>
                <a:rPr lang="it-IT" sz="1600" b="0" i="0" u="none" strike="noStrike" kern="1200" cap="none" spc="0" baseline="0" dirty="0" err="1">
                  <a:solidFill>
                    <a:srgbClr val="000000"/>
                  </a:solidFill>
                  <a:uFillTx/>
                  <a:latin typeface="Arial" pitchFamily="34"/>
                  <a:cs typeface="Arial" pitchFamily="34"/>
                </a:rPr>
                <a:t>resolve</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it</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using</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euristics</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based</a:t>
              </a:r>
              <a:r>
                <a:rPr lang="it-IT" sz="1600" b="0" i="0" u="none" strike="noStrike" kern="1200" cap="none" spc="0" baseline="0" dirty="0">
                  <a:solidFill>
                    <a:srgbClr val="000000"/>
                  </a:solidFill>
                  <a:uFillTx/>
                  <a:latin typeface="Arial" pitchFamily="34"/>
                  <a:cs typeface="Arial" pitchFamily="34"/>
                </a:rPr>
                <a:t> on the </a:t>
              </a:r>
              <a:r>
                <a:rPr lang="it-IT" sz="1600" b="0" i="0" u="none" strike="noStrike" kern="1200" cap="none" spc="0" baseline="0" dirty="0" err="1">
                  <a:solidFill>
                    <a:srgbClr val="000000"/>
                  </a:solidFill>
                  <a:uFillTx/>
                  <a:latin typeface="Arial" pitchFamily="34"/>
                  <a:cs typeface="Arial" pitchFamily="34"/>
                </a:rPr>
                <a:t>uncertainty</a:t>
              </a:r>
              <a:r>
                <a:rPr lang="it-IT" sz="1600" b="0" i="0" u="none" strike="noStrike" kern="1200" cap="none" spc="0" baseline="0" dirty="0">
                  <a:solidFill>
                    <a:srgbClr val="000000"/>
                  </a:solidFill>
                  <a:uFillTx/>
                  <a:latin typeface="Arial" pitchFamily="34"/>
                  <a:cs typeface="Arial" pitchFamily="34"/>
                </a:rPr>
                <a:t> </a:t>
              </a:r>
              <a:r>
                <a:rPr lang="it-IT" sz="1600" b="0" i="0" u="none" strike="noStrike" kern="1200" cap="none" spc="0" baseline="0" dirty="0" err="1">
                  <a:solidFill>
                    <a:srgbClr val="000000"/>
                  </a:solidFill>
                  <a:uFillTx/>
                  <a:latin typeface="Arial" pitchFamily="34"/>
                  <a:cs typeface="Arial" pitchFamily="34"/>
                </a:rPr>
                <a:t>factors</a:t>
              </a:r>
              <a:r>
                <a:rPr lang="it-IT" sz="1600" b="0" i="0" u="none" strike="noStrike" kern="1200" cap="none" spc="0" baseline="0" dirty="0">
                  <a:solidFill>
                    <a:srgbClr val="000000"/>
                  </a:solidFill>
                  <a:uFillTx/>
                  <a:latin typeface="Arial" pitchFamily="34"/>
                  <a:cs typeface="Arial" pitchFamily="34"/>
                </a:rPr>
                <a:t> </a:t>
              </a:r>
            </a:p>
          </p:txBody>
        </p:sp>
      </p:grpSp>
      <p:grpSp>
        <p:nvGrpSpPr>
          <p:cNvPr id="22" name="Group 21">
            <a:extLst>
              <a:ext uri="{FF2B5EF4-FFF2-40B4-BE49-F238E27FC236}">
                <a16:creationId xmlns:a16="http://schemas.microsoft.com/office/drawing/2014/main" id="{44F4F8FA-7D0C-4B9D-8C35-C3552A765C69}"/>
              </a:ext>
            </a:extLst>
          </p:cNvPr>
          <p:cNvGrpSpPr/>
          <p:nvPr/>
        </p:nvGrpSpPr>
        <p:grpSpPr>
          <a:xfrm>
            <a:off x="365129" y="760702"/>
            <a:ext cx="6459129" cy="1393819"/>
            <a:chOff x="365129" y="769585"/>
            <a:chExt cx="6459129" cy="1393819"/>
          </a:xfrm>
        </p:grpSpPr>
        <p:grpSp>
          <p:nvGrpSpPr>
            <p:cNvPr id="15" name="Gruppo 35"/>
            <p:cNvGrpSpPr/>
            <p:nvPr/>
          </p:nvGrpSpPr>
          <p:grpSpPr>
            <a:xfrm>
              <a:off x="365129" y="769585"/>
              <a:ext cx="1561383" cy="1393819"/>
              <a:chOff x="365129" y="769585"/>
              <a:chExt cx="1561383" cy="1393819"/>
            </a:xfrm>
          </p:grpSpPr>
          <p:sp>
            <p:nvSpPr>
              <p:cNvPr id="16" name="Forma 36"/>
              <p:cNvSpPr/>
              <p:nvPr/>
            </p:nvSpPr>
            <p:spPr>
              <a:xfrm rot="20700014">
                <a:off x="365129" y="769585"/>
                <a:ext cx="1561383" cy="139381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5000"/>
                  <a:gd name="f11" fmla="val 3526"/>
                  <a:gd name="f12" fmla="+- 0 0 -420"/>
                  <a:gd name="f13" fmla="+- 0 0 -120"/>
                  <a:gd name="f14" fmla="+- 0 0 -180"/>
                  <a:gd name="f15" fmla="+- 0 0 -240"/>
                  <a:gd name="f16" fmla="+- 0 0 -300"/>
                  <a:gd name="f17" fmla="+- 0 0 -360"/>
                  <a:gd name="f18" fmla="abs f4"/>
                  <a:gd name="f19" fmla="abs f5"/>
                  <a:gd name="f20" fmla="abs f6"/>
                  <a:gd name="f21" fmla="*/ f12 f0 1"/>
                  <a:gd name="f22" fmla="*/ f13 f0 1"/>
                  <a:gd name="f23" fmla="*/ f14 f0 1"/>
                  <a:gd name="f24" fmla="*/ f15 f0 1"/>
                  <a:gd name="f25" fmla="*/ f16 f0 1"/>
                  <a:gd name="f26" fmla="*/ f17 f0 1"/>
                  <a:gd name="f27" fmla="?: f18 f4 1"/>
                  <a:gd name="f28" fmla="?: f19 f5 1"/>
                  <a:gd name="f29" fmla="?: f20 f6 1"/>
                  <a:gd name="f30" fmla="*/ f21 1 f3"/>
                  <a:gd name="f31" fmla="*/ f22 1 f3"/>
                  <a:gd name="f32" fmla="*/ f23 1 f3"/>
                  <a:gd name="f33" fmla="*/ f24 1 f3"/>
                  <a:gd name="f34" fmla="*/ f25 1 f3"/>
                  <a:gd name="f35" fmla="*/ f26 1 f3"/>
                  <a:gd name="f36" fmla="*/ f27 1 21600"/>
                  <a:gd name="f37" fmla="*/ f28 1 21600"/>
                  <a:gd name="f38" fmla="*/ 21600 f27 1"/>
                  <a:gd name="f39" fmla="*/ 21600 f28 1"/>
                  <a:gd name="f40" fmla="+- f30 0 f1"/>
                  <a:gd name="f41" fmla="+- f31 0 f1"/>
                  <a:gd name="f42" fmla="+- f32 0 f1"/>
                  <a:gd name="f43" fmla="+- f33 0 f1"/>
                  <a:gd name="f44" fmla="+- f34 0 f1"/>
                  <a:gd name="f45" fmla="+- f35 0 f1"/>
                  <a:gd name="f46" fmla="min f37 f36"/>
                  <a:gd name="f47" fmla="*/ f38 1 f29"/>
                  <a:gd name="f48" fmla="*/ f39 1 f29"/>
                  <a:gd name="f49" fmla="val f47"/>
                  <a:gd name="f50" fmla="val f48"/>
                  <a:gd name="f51" fmla="+- f50 0 f7"/>
                  <a:gd name="f52" fmla="+- f49 0 f7"/>
                  <a:gd name="f53" fmla="*/ f51 1 2"/>
                  <a:gd name="f54" fmla="*/ f52 1 2"/>
                  <a:gd name="f55" fmla="min f52 f51"/>
                  <a:gd name="f56" fmla="+- f7 f53 0"/>
                  <a:gd name="f57" fmla="+- f7 f54 0"/>
                  <a:gd name="f58" fmla="*/ f55 f10 1"/>
                  <a:gd name="f59" fmla="*/ f55 f11 1"/>
                  <a:gd name="f60" fmla="*/ f58 1 100000"/>
                  <a:gd name="f61" fmla="*/ f59 1 100000"/>
                  <a:gd name="f62" fmla="*/ f57 f46 1"/>
                  <a:gd name="f63" fmla="*/ f60 1 2"/>
                  <a:gd name="f64" fmla="*/ f61 1 2"/>
                  <a:gd name="f65" fmla="+- f53 0 f60"/>
                  <a:gd name="f66" fmla="+- f54 0 f60"/>
                  <a:gd name="f67" fmla="+- f63 f64 0"/>
                  <a:gd name="f68" fmla="+- f66 0 f65"/>
                  <a:gd name="f69" fmla="*/ f66 f65 1"/>
                  <a:gd name="f70" fmla="*/ f66 f46 1"/>
                  <a:gd name="f71" fmla="*/ f65 f46 1"/>
                  <a:gd name="f72" fmla="?: f68 f65 f66"/>
                  <a:gd name="f73" fmla="+- 0 0 f67"/>
                  <a:gd name="f74" fmla="+- 0 0 f72"/>
                  <a:gd name="f75" fmla="+- 0 0 f73"/>
                  <a:gd name="f76" fmla="+- 0 0 f74"/>
                  <a:gd name="f77" fmla="at2 f76 f75"/>
                  <a:gd name="f78" fmla="+- f77 f1 0"/>
                  <a:gd name="f79" fmla="*/ f78 f8 1"/>
                  <a:gd name="f80" fmla="*/ f79 1 f0"/>
                  <a:gd name="f81" fmla="+- 0 0 f80"/>
                  <a:gd name="f82" fmla="val f81"/>
                  <a:gd name="f83" fmla="+- 0 0 f82"/>
                  <a:gd name="f84" fmla="*/ f83 f0 1"/>
                  <a:gd name="f85" fmla="*/ f84 1 f8"/>
                  <a:gd name="f86" fmla="+- f85 0 f1"/>
                  <a:gd name="f87" fmla="+- 19800000 0 f86"/>
                  <a:gd name="f88" fmla="+- 19800000 f86 0"/>
                  <a:gd name="f89" fmla="+- f2 f86 0"/>
                  <a:gd name="f90" fmla="+- 1800000 0 f86"/>
                  <a:gd name="f91" fmla="+- 1800000 f86 0"/>
                  <a:gd name="f92" fmla="+- f1 f86 0"/>
                  <a:gd name="f93" fmla="+- 9000000 f86 0"/>
                  <a:gd name="f94" fmla="+- 12600000 f86 0"/>
                  <a:gd name="f95" fmla="+- f87 f1 0"/>
                  <a:gd name="f96" fmla="+- f88 f1 0"/>
                  <a:gd name="f97" fmla="+- f89 f1 0"/>
                  <a:gd name="f98" fmla="+- f90 f1 0"/>
                  <a:gd name="f99" fmla="+- f91 f1 0"/>
                  <a:gd name="f100" fmla="+- f92 f1 0"/>
                  <a:gd name="f101" fmla="+- f93 f1 0"/>
                  <a:gd name="f102" fmla="+- f94 f1 0"/>
                  <a:gd name="f103" fmla="*/ f95 f8 1"/>
                  <a:gd name="f104" fmla="*/ f96 f8 1"/>
                  <a:gd name="f105" fmla="*/ f97 f8 1"/>
                  <a:gd name="f106" fmla="*/ f98 f8 1"/>
                  <a:gd name="f107" fmla="*/ f99 f8 1"/>
                  <a:gd name="f108" fmla="*/ f100 f8 1"/>
                  <a:gd name="f109" fmla="*/ f101 f8 1"/>
                  <a:gd name="f110" fmla="*/ f102 f8 1"/>
                  <a:gd name="f111" fmla="*/ f103 1 f0"/>
                  <a:gd name="f112" fmla="*/ f104 1 f0"/>
                  <a:gd name="f113" fmla="*/ f105 1 f0"/>
                  <a:gd name="f114" fmla="*/ f106 1 f0"/>
                  <a:gd name="f115" fmla="*/ f107 1 f0"/>
                  <a:gd name="f116" fmla="*/ f108 1 f0"/>
                  <a:gd name="f117" fmla="*/ f109 1 f0"/>
                  <a:gd name="f118" fmla="*/ f110 1 f0"/>
                  <a:gd name="f119" fmla="+- 0 0 f111"/>
                  <a:gd name="f120" fmla="+- 0 0 f112"/>
                  <a:gd name="f121" fmla="+- 0 0 f113"/>
                  <a:gd name="f122" fmla="+- 0 0 f114"/>
                  <a:gd name="f123" fmla="+- 0 0 f115"/>
                  <a:gd name="f124" fmla="+- 0 0 f116"/>
                  <a:gd name="f125" fmla="+- 0 0 f117"/>
                  <a:gd name="f126" fmla="+- 0 0 f118"/>
                  <a:gd name="f127" fmla="+- 0 0 f119"/>
                  <a:gd name="f128" fmla="+- 0 0 f120"/>
                  <a:gd name="f129" fmla="+- 0 0 f121"/>
                  <a:gd name="f130" fmla="+- 0 0 f122"/>
                  <a:gd name="f131" fmla="+- 0 0 f123"/>
                  <a:gd name="f132" fmla="+- 0 0 f124"/>
                  <a:gd name="f133" fmla="+- 0 0 f125"/>
                  <a:gd name="f134" fmla="+- 0 0 f126"/>
                  <a:gd name="f135" fmla="*/ f127 f0 1"/>
                  <a:gd name="f136" fmla="*/ f128 f0 1"/>
                  <a:gd name="f137" fmla="*/ f129 f0 1"/>
                  <a:gd name="f138" fmla="*/ f130 f0 1"/>
                  <a:gd name="f139" fmla="*/ f131 f0 1"/>
                  <a:gd name="f140" fmla="*/ f132 f0 1"/>
                  <a:gd name="f141" fmla="*/ f133 f0 1"/>
                  <a:gd name="f142" fmla="*/ f134 f0 1"/>
                  <a:gd name="f143" fmla="*/ f135 1 f8"/>
                  <a:gd name="f144" fmla="*/ f136 1 f8"/>
                  <a:gd name="f145" fmla="*/ f137 1 f8"/>
                  <a:gd name="f146" fmla="*/ f138 1 f8"/>
                  <a:gd name="f147" fmla="*/ f139 1 f8"/>
                  <a:gd name="f148" fmla="*/ f140 1 f8"/>
                  <a:gd name="f149" fmla="*/ f141 1 f8"/>
                  <a:gd name="f150" fmla="*/ f142 1 f8"/>
                  <a:gd name="f151" fmla="+- f143 0 f1"/>
                  <a:gd name="f152" fmla="+- f144 0 f1"/>
                  <a:gd name="f153" fmla="+- f145 0 f1"/>
                  <a:gd name="f154" fmla="+- f146 0 f1"/>
                  <a:gd name="f155" fmla="+- f147 0 f1"/>
                  <a:gd name="f156" fmla="+- f148 0 f1"/>
                  <a:gd name="f157" fmla="+- f149 0 f1"/>
                  <a:gd name="f158" fmla="+- f150 0 f1"/>
                  <a:gd name="f159" fmla="cos 1 f151"/>
                  <a:gd name="f160" fmla="sin 1 f151"/>
                  <a:gd name="f161" fmla="cos 1 f152"/>
                  <a:gd name="f162" fmla="sin 1 f152"/>
                  <a:gd name="f163" fmla="cos 1 f153"/>
                  <a:gd name="f164" fmla="sin 1 f153"/>
                  <a:gd name="f165" fmla="cos 1 f154"/>
                  <a:gd name="f166" fmla="sin 1 f154"/>
                  <a:gd name="f167" fmla="cos 1 f155"/>
                  <a:gd name="f168" fmla="sin 1 f155"/>
                  <a:gd name="f169" fmla="cos 1 f156"/>
                  <a:gd name="f170" fmla="sin 1 f156"/>
                  <a:gd name="f171" fmla="cos 1 f157"/>
                  <a:gd name="f172" fmla="sin 1 f157"/>
                  <a:gd name="f173" fmla="cos 1 f158"/>
                  <a:gd name="f174" fmla="sin 1 f158"/>
                  <a:gd name="f175" fmla="+- 0 0 f159"/>
                  <a:gd name="f176" fmla="+- 0 0 f160"/>
                  <a:gd name="f177" fmla="+- 0 0 f161"/>
                  <a:gd name="f178" fmla="+- 0 0 f162"/>
                  <a:gd name="f179" fmla="+- 0 0 f163"/>
                  <a:gd name="f180" fmla="+- 0 0 f164"/>
                  <a:gd name="f181" fmla="+- 0 0 f165"/>
                  <a:gd name="f182" fmla="+- 0 0 f166"/>
                  <a:gd name="f183" fmla="+- 0 0 f167"/>
                  <a:gd name="f184" fmla="+- 0 0 f168"/>
                  <a:gd name="f185" fmla="+- 0 0 f169"/>
                  <a:gd name="f186" fmla="+- 0 0 f170"/>
                  <a:gd name="f187" fmla="+- 0 0 f171"/>
                  <a:gd name="f188" fmla="+- 0 0 f172"/>
                  <a:gd name="f189" fmla="+- 0 0 f173"/>
                  <a:gd name="f190" fmla="+- 0 0 f174"/>
                  <a:gd name="f191" fmla="+- 0 0 f175"/>
                  <a:gd name="f192" fmla="+- 0 0 f176"/>
                  <a:gd name="f193" fmla="+- 0 0 f177"/>
                  <a:gd name="f194" fmla="+- 0 0 f178"/>
                  <a:gd name="f195" fmla="+- 0 0 f179"/>
                  <a:gd name="f196" fmla="+- 0 0 f180"/>
                  <a:gd name="f197" fmla="+- 0 0 f181"/>
                  <a:gd name="f198" fmla="+- 0 0 f182"/>
                  <a:gd name="f199" fmla="+- 0 0 f183"/>
                  <a:gd name="f200" fmla="+- 0 0 f184"/>
                  <a:gd name="f201" fmla="+- 0 0 f185"/>
                  <a:gd name="f202" fmla="+- 0 0 f186"/>
                  <a:gd name="f203" fmla="+- 0 0 f187"/>
                  <a:gd name="f204" fmla="+- 0 0 f188"/>
                  <a:gd name="f205" fmla="+- 0 0 f189"/>
                  <a:gd name="f206" fmla="+- 0 0 f190"/>
                  <a:gd name="f207" fmla="val f191"/>
                  <a:gd name="f208" fmla="val f192"/>
                  <a:gd name="f209" fmla="val f193"/>
                  <a:gd name="f210" fmla="val f194"/>
                  <a:gd name="f211" fmla="val f195"/>
                  <a:gd name="f212" fmla="val f196"/>
                  <a:gd name="f213" fmla="val f197"/>
                  <a:gd name="f214" fmla="val f198"/>
                  <a:gd name="f215" fmla="val f199"/>
                  <a:gd name="f216" fmla="val f200"/>
                  <a:gd name="f217" fmla="val f201"/>
                  <a:gd name="f218" fmla="val f202"/>
                  <a:gd name="f219" fmla="val f203"/>
                  <a:gd name="f220" fmla="val f204"/>
                  <a:gd name="f221" fmla="val f205"/>
                  <a:gd name="f222" fmla="val f206"/>
                  <a:gd name="f223" fmla="*/ f207 f66 1"/>
                  <a:gd name="f224" fmla="*/ f208 f65 1"/>
                  <a:gd name="f225" fmla="*/ f209 f66 1"/>
                  <a:gd name="f226" fmla="*/ f210 f65 1"/>
                  <a:gd name="f227" fmla="*/ f211 f66 1"/>
                  <a:gd name="f228" fmla="*/ f212 f65 1"/>
                  <a:gd name="f229" fmla="*/ f213 f66 1"/>
                  <a:gd name="f230" fmla="*/ f214 f65 1"/>
                  <a:gd name="f231" fmla="*/ f215 f66 1"/>
                  <a:gd name="f232" fmla="*/ f216 f65 1"/>
                  <a:gd name="f233" fmla="*/ f217 f66 1"/>
                  <a:gd name="f234" fmla="*/ f218 f65 1"/>
                  <a:gd name="f235" fmla="*/ f219 f66 1"/>
                  <a:gd name="f236" fmla="*/ f220 f65 1"/>
                  <a:gd name="f237" fmla="*/ f221 f66 1"/>
                  <a:gd name="f238" fmla="*/ f222 f65 1"/>
                  <a:gd name="f239" fmla="+- 0 0 f223"/>
                  <a:gd name="f240" fmla="+- 0 0 f224"/>
                  <a:gd name="f241" fmla="+- 0 0 f225"/>
                  <a:gd name="f242" fmla="+- 0 0 f226"/>
                  <a:gd name="f243" fmla="+- 0 0 f227"/>
                  <a:gd name="f244" fmla="+- 0 0 f228"/>
                  <a:gd name="f245" fmla="+- 0 0 f229"/>
                  <a:gd name="f246" fmla="+- 0 0 f230"/>
                  <a:gd name="f247" fmla="+- 0 0 f231"/>
                  <a:gd name="f248" fmla="+- 0 0 f232"/>
                  <a:gd name="f249" fmla="+- 0 0 f233"/>
                  <a:gd name="f250" fmla="+- 0 0 f234"/>
                  <a:gd name="f251" fmla="+- 0 0 f235"/>
                  <a:gd name="f252" fmla="+- 0 0 f236"/>
                  <a:gd name="f253" fmla="+- 0 0 f237"/>
                  <a:gd name="f254" fmla="+- 0 0 f238"/>
                  <a:gd name="f255" fmla="+- 0 0 f239"/>
                  <a:gd name="f256" fmla="+- 0 0 f240"/>
                  <a:gd name="f257" fmla="+- 0 0 f241"/>
                  <a:gd name="f258" fmla="+- 0 0 f242"/>
                  <a:gd name="f259" fmla="+- 0 0 f243"/>
                  <a:gd name="f260" fmla="+- 0 0 f244"/>
                  <a:gd name="f261" fmla="+- 0 0 f245"/>
                  <a:gd name="f262" fmla="+- 0 0 f246"/>
                  <a:gd name="f263" fmla="+- 0 0 f247"/>
                  <a:gd name="f264" fmla="+- 0 0 f248"/>
                  <a:gd name="f265" fmla="+- 0 0 f249"/>
                  <a:gd name="f266" fmla="+- 0 0 f250"/>
                  <a:gd name="f267" fmla="+- 0 0 f251"/>
                  <a:gd name="f268" fmla="+- 0 0 f252"/>
                  <a:gd name="f269" fmla="+- 0 0 f253"/>
                  <a:gd name="f270" fmla="+- 0 0 f254"/>
                  <a:gd name="f271" fmla="at2 f255 f256"/>
                  <a:gd name="f272" fmla="at2 f257 f258"/>
                  <a:gd name="f273" fmla="at2 f259 f260"/>
                  <a:gd name="f274" fmla="at2 f261 f262"/>
                  <a:gd name="f275" fmla="at2 f263 f264"/>
                  <a:gd name="f276" fmla="at2 f265 f266"/>
                  <a:gd name="f277" fmla="at2 f267 f268"/>
                  <a:gd name="f278" fmla="at2 f269 f270"/>
                  <a:gd name="f279" fmla="+- f271 f1 0"/>
                  <a:gd name="f280" fmla="+- f272 f1 0"/>
                  <a:gd name="f281" fmla="+- f273 f1 0"/>
                  <a:gd name="f282" fmla="+- f274 f1 0"/>
                  <a:gd name="f283" fmla="+- f275 f1 0"/>
                  <a:gd name="f284" fmla="+- f276 f1 0"/>
                  <a:gd name="f285" fmla="+- f277 f1 0"/>
                  <a:gd name="f286" fmla="+- f278 f1 0"/>
                  <a:gd name="f287" fmla="*/ f279 f8 1"/>
                  <a:gd name="f288" fmla="*/ f280 f8 1"/>
                  <a:gd name="f289" fmla="*/ f281 f8 1"/>
                  <a:gd name="f290" fmla="*/ f282 f8 1"/>
                  <a:gd name="f291" fmla="*/ f283 f8 1"/>
                  <a:gd name="f292" fmla="*/ f284 f8 1"/>
                  <a:gd name="f293" fmla="*/ f285 f8 1"/>
                  <a:gd name="f294" fmla="*/ f286 f8 1"/>
                  <a:gd name="f295" fmla="*/ f287 1 f0"/>
                  <a:gd name="f296" fmla="*/ f288 1 f0"/>
                  <a:gd name="f297" fmla="*/ f289 1 f0"/>
                  <a:gd name="f298" fmla="*/ f290 1 f0"/>
                  <a:gd name="f299" fmla="*/ f291 1 f0"/>
                  <a:gd name="f300" fmla="*/ f292 1 f0"/>
                  <a:gd name="f301" fmla="*/ f293 1 f0"/>
                  <a:gd name="f302" fmla="*/ f294 1 f0"/>
                  <a:gd name="f303" fmla="+- 0 0 f295"/>
                  <a:gd name="f304" fmla="+- 0 0 f296"/>
                  <a:gd name="f305" fmla="+- 0 0 f297"/>
                  <a:gd name="f306" fmla="+- 0 0 f298"/>
                  <a:gd name="f307" fmla="+- 0 0 f299"/>
                  <a:gd name="f308" fmla="+- 0 0 f300"/>
                  <a:gd name="f309" fmla="+- 0 0 f301"/>
                  <a:gd name="f310" fmla="+- 0 0 f302"/>
                  <a:gd name="f311" fmla="val f303"/>
                  <a:gd name="f312" fmla="val f304"/>
                  <a:gd name="f313" fmla="val f305"/>
                  <a:gd name="f314" fmla="val f306"/>
                  <a:gd name="f315" fmla="val f307"/>
                  <a:gd name="f316" fmla="val f308"/>
                  <a:gd name="f317" fmla="val f309"/>
                  <a:gd name="f318" fmla="val f310"/>
                  <a:gd name="f319" fmla="+- 0 0 f311"/>
                  <a:gd name="f320" fmla="+- 0 0 f312"/>
                  <a:gd name="f321" fmla="+- 0 0 f313"/>
                  <a:gd name="f322" fmla="+- 0 0 f314"/>
                  <a:gd name="f323" fmla="+- 0 0 f315"/>
                  <a:gd name="f324" fmla="+- 0 0 f316"/>
                  <a:gd name="f325" fmla="+- 0 0 f317"/>
                  <a:gd name="f326" fmla="+- 0 0 f318"/>
                  <a:gd name="f327" fmla="*/ f319 f0 1"/>
                  <a:gd name="f328" fmla="*/ f320 f0 1"/>
                  <a:gd name="f329" fmla="*/ f321 f0 1"/>
                  <a:gd name="f330" fmla="*/ f322 f0 1"/>
                  <a:gd name="f331" fmla="*/ f323 f0 1"/>
                  <a:gd name="f332" fmla="*/ f324 f0 1"/>
                  <a:gd name="f333" fmla="*/ f325 f0 1"/>
                  <a:gd name="f334" fmla="*/ f326 f0 1"/>
                  <a:gd name="f335" fmla="*/ f327 1 f8"/>
                  <a:gd name="f336" fmla="*/ f328 1 f8"/>
                  <a:gd name="f337" fmla="*/ f329 1 f8"/>
                  <a:gd name="f338" fmla="*/ f330 1 f8"/>
                  <a:gd name="f339" fmla="*/ f331 1 f8"/>
                  <a:gd name="f340" fmla="*/ f332 1 f8"/>
                  <a:gd name="f341" fmla="*/ f333 1 f8"/>
                  <a:gd name="f342" fmla="*/ f334 1 f8"/>
                  <a:gd name="f343" fmla="+- f335 0 f1"/>
                  <a:gd name="f344" fmla="+- f336 0 f1"/>
                  <a:gd name="f345" fmla="+- f337 0 f1"/>
                  <a:gd name="f346" fmla="+- f338 0 f1"/>
                  <a:gd name="f347" fmla="+- f339 0 f1"/>
                  <a:gd name="f348" fmla="+- f340 0 f1"/>
                  <a:gd name="f349" fmla="+- f341 0 f1"/>
                  <a:gd name="f350" fmla="+- f342 0 f1"/>
                  <a:gd name="f351" fmla="+- f343 0 f345"/>
                  <a:gd name="f352" fmla="+- f346 0 f344"/>
                  <a:gd name="f353" fmla="+- f343 f1 0"/>
                  <a:gd name="f354" fmla="+- f344 f1 0"/>
                  <a:gd name="f355" fmla="+- f345 f1 0"/>
                  <a:gd name="f356" fmla="*/ f353 f8 1"/>
                  <a:gd name="f357" fmla="*/ f354 f8 1"/>
                  <a:gd name="f358" fmla="*/ f355 f8 1"/>
                  <a:gd name="f359" fmla="*/ f356 1 f0"/>
                  <a:gd name="f360" fmla="*/ f357 1 f0"/>
                  <a:gd name="f361" fmla="*/ f358 1 f0"/>
                  <a:gd name="f362" fmla="+- 0 0 f359"/>
                  <a:gd name="f363" fmla="+- 0 0 f360"/>
                  <a:gd name="f364" fmla="+- 0 0 f361"/>
                  <a:gd name="f365" fmla="+- 0 0 f362"/>
                  <a:gd name="f366" fmla="+- 0 0 f363"/>
                  <a:gd name="f367" fmla="+- 0 0 f364"/>
                  <a:gd name="f368" fmla="*/ f365 f0 1"/>
                  <a:gd name="f369" fmla="*/ f366 f0 1"/>
                  <a:gd name="f370" fmla="*/ f367 f0 1"/>
                  <a:gd name="f371" fmla="*/ f368 1 f8"/>
                  <a:gd name="f372" fmla="*/ f369 1 f8"/>
                  <a:gd name="f373" fmla="*/ f370 1 f8"/>
                  <a:gd name="f374" fmla="+- f371 0 f1"/>
                  <a:gd name="f375" fmla="+- f372 0 f1"/>
                  <a:gd name="f376" fmla="+- f373 0 f1"/>
                  <a:gd name="f377" fmla="cos 1 f374"/>
                  <a:gd name="f378" fmla="sin 1 f374"/>
                  <a:gd name="f379" fmla="cos 1 f375"/>
                  <a:gd name="f380" fmla="sin 1 f375"/>
                  <a:gd name="f381" fmla="cos 1 f376"/>
                  <a:gd name="f382" fmla="sin 1 f376"/>
                  <a:gd name="f383" fmla="+- 0 0 f377"/>
                  <a:gd name="f384" fmla="+- 0 0 f378"/>
                  <a:gd name="f385" fmla="+- 0 0 f379"/>
                  <a:gd name="f386" fmla="+- 0 0 f380"/>
                  <a:gd name="f387" fmla="+- 0 0 f381"/>
                  <a:gd name="f388" fmla="+- 0 0 f382"/>
                  <a:gd name="f389" fmla="+- 0 0 f383"/>
                  <a:gd name="f390" fmla="+- 0 0 f384"/>
                  <a:gd name="f391" fmla="+- 0 0 f385"/>
                  <a:gd name="f392" fmla="+- 0 0 f386"/>
                  <a:gd name="f393" fmla="+- 0 0 f387"/>
                  <a:gd name="f394" fmla="+- 0 0 f388"/>
                  <a:gd name="f395" fmla="val f389"/>
                  <a:gd name="f396" fmla="val f390"/>
                  <a:gd name="f397" fmla="val f391"/>
                  <a:gd name="f398" fmla="val f392"/>
                  <a:gd name="f399" fmla="val f393"/>
                  <a:gd name="f400" fmla="val f394"/>
                  <a:gd name="f401" fmla="*/ f395 f65 1"/>
                  <a:gd name="f402" fmla="*/ f396 f66 1"/>
                  <a:gd name="f403" fmla="*/ f397 f65 1"/>
                  <a:gd name="f404" fmla="*/ f398 f66 1"/>
                  <a:gd name="f405" fmla="*/ f399 f65 1"/>
                  <a:gd name="f406" fmla="*/ f400 f66 1"/>
                  <a:gd name="f407" fmla="*/ f401 f401 1"/>
                  <a:gd name="f408" fmla="*/ f402 f402 1"/>
                  <a:gd name="f409" fmla="*/ f403 f403 1"/>
                  <a:gd name="f410" fmla="*/ f404 f404 1"/>
                  <a:gd name="f411" fmla="*/ f405 f405 1"/>
                  <a:gd name="f412" fmla="*/ f406 f406 1"/>
                  <a:gd name="f413" fmla="+- f407 f408 0"/>
                  <a:gd name="f414" fmla="+- f409 f410 0"/>
                  <a:gd name="f415" fmla="+- f411 f412 0"/>
                  <a:gd name="f416" fmla="+- f413 f9 0"/>
                  <a:gd name="f417" fmla="+- f414 f9 0"/>
                  <a:gd name="f418" fmla="+- f415 f9 0"/>
                  <a:gd name="f419" fmla="sqrt f416"/>
                  <a:gd name="f420" fmla="sqrt f417"/>
                  <a:gd name="f421" fmla="sqrt f418"/>
                  <a:gd name="f422" fmla="*/ f69 1 f419"/>
                  <a:gd name="f423" fmla="*/ f69 1 f420"/>
                  <a:gd name="f424" fmla="*/ f69 1 f421"/>
                  <a:gd name="f425" fmla="*/ f395 f422 1"/>
                  <a:gd name="f426" fmla="*/ f396 f422 1"/>
                  <a:gd name="f427" fmla="*/ f397 f423 1"/>
                  <a:gd name="f428" fmla="*/ f398 f423 1"/>
                  <a:gd name="f429" fmla="*/ f399 f424 1"/>
                  <a:gd name="f430" fmla="*/ f400 f424 1"/>
                  <a:gd name="f431" fmla="+- f57 f425 0"/>
                  <a:gd name="f432" fmla="+- f56 f426 0"/>
                  <a:gd name="f433" fmla="+- f57 f427 0"/>
                  <a:gd name="f434" fmla="+- f56 f428 0"/>
                  <a:gd name="f435" fmla="+- f57 f429 0"/>
                  <a:gd name="f436" fmla="+- f56 f430 0"/>
                  <a:gd name="f437" fmla="+- f57 0 f429"/>
                  <a:gd name="f438" fmla="+- f431 0 f433"/>
                  <a:gd name="f439" fmla="+- f432 0 f434"/>
                  <a:gd name="f440" fmla="+- f435 0 f61"/>
                  <a:gd name="f441" fmla="+- f437 f61 0"/>
                  <a:gd name="f442" fmla="+- f436 0 f60"/>
                  <a:gd name="f443" fmla="+- f51 0 f434"/>
                  <a:gd name="f444" fmla="+- f51 0 f432"/>
                  <a:gd name="f445" fmla="+- f51 0 f436"/>
                  <a:gd name="f446" fmla="+- f52 0 f433"/>
                  <a:gd name="f447" fmla="+- f52 0 f431"/>
                  <a:gd name="f448" fmla="*/ f432 f46 1"/>
                  <a:gd name="f449" fmla="*/ f431 f46 1"/>
                  <a:gd name="f450" fmla="*/ f433 f46 1"/>
                  <a:gd name="f451" fmla="*/ f434 f46 1"/>
                  <a:gd name="f452" fmla="*/ f437 f46 1"/>
                  <a:gd name="f453" fmla="*/ f435 f46 1"/>
                  <a:gd name="f454" fmla="*/ f436 f46 1"/>
                  <a:gd name="f455" fmla="+- 0 0 f439"/>
                  <a:gd name="f456" fmla="+- 0 0 f438"/>
                  <a:gd name="f457" fmla="+- f51 0 f442"/>
                  <a:gd name="f458" fmla="*/ f447 f46 1"/>
                  <a:gd name="f459" fmla="*/ f444 f46 1"/>
                  <a:gd name="f460" fmla="*/ f440 f46 1"/>
                  <a:gd name="f461" fmla="*/ f441 f46 1"/>
                  <a:gd name="f462" fmla="*/ f445 f46 1"/>
                  <a:gd name="f463" fmla="*/ f446 f46 1"/>
                  <a:gd name="f464" fmla="*/ f443 f46 1"/>
                  <a:gd name="f465" fmla="*/ f442 f46 1"/>
                  <a:gd name="f466" fmla="+- 0 0 f455"/>
                  <a:gd name="f467" fmla="+- 0 0 f456"/>
                  <a:gd name="f468" fmla="*/ f457 f46 1"/>
                  <a:gd name="f469" fmla="at2 f466 f467"/>
                  <a:gd name="f470" fmla="+- f469 f1 0"/>
                  <a:gd name="f471" fmla="*/ f470 f8 1"/>
                  <a:gd name="f472" fmla="*/ f471 1 f0"/>
                  <a:gd name="f473" fmla="+- 0 0 f472"/>
                  <a:gd name="f474" fmla="val f473"/>
                  <a:gd name="f475" fmla="+- 0 0 f474"/>
                  <a:gd name="f476" fmla="*/ f475 f0 1"/>
                  <a:gd name="f477" fmla="*/ f476 1 f8"/>
                  <a:gd name="f478" fmla="+- f477 0 f1"/>
                  <a:gd name="f479" fmla="+- f478 f1 0"/>
                  <a:gd name="f480" fmla="*/ f479 f8 1"/>
                  <a:gd name="f481" fmla="*/ f480 1 f0"/>
                  <a:gd name="f482" fmla="+- 0 0 f481"/>
                  <a:gd name="f483" fmla="+- 0 0 f482"/>
                  <a:gd name="f484" fmla="*/ f483 f0 1"/>
                  <a:gd name="f485" fmla="*/ f484 1 f8"/>
                  <a:gd name="f486" fmla="+- f485 0 f1"/>
                  <a:gd name="f487" fmla="sin 1 f486"/>
                  <a:gd name="f488" fmla="cos 1 f486"/>
                  <a:gd name="f489" fmla="+- 0 0 f487"/>
                  <a:gd name="f490" fmla="+- 0 0 f488"/>
                  <a:gd name="f491" fmla="+- 0 0 f489"/>
                  <a:gd name="f492" fmla="+- 0 0 f490"/>
                  <a:gd name="f493" fmla="val f491"/>
                  <a:gd name="f494" fmla="val f492"/>
                  <a:gd name="f495" fmla="*/ f493 f61 1"/>
                  <a:gd name="f496" fmla="*/ f494 f61 1"/>
                  <a:gd name="f497" fmla="*/ f493 f60 1"/>
                  <a:gd name="f498" fmla="*/ f494 f60 1"/>
                  <a:gd name="f499" fmla="+- f433 f495 0"/>
                  <a:gd name="f500" fmla="+- f434 f496 0"/>
                  <a:gd name="f501" fmla="+- f431 0 f495"/>
                  <a:gd name="f502" fmla="+- f432 0 f496"/>
                  <a:gd name="f503" fmla="+- f500 f497 0"/>
                  <a:gd name="f504" fmla="+- f499 0 f498"/>
                  <a:gd name="f505" fmla="+- f502 f497 0"/>
                  <a:gd name="f506" fmla="+- f501 0 f498"/>
                  <a:gd name="f507" fmla="+- f51 0 f505"/>
                  <a:gd name="f508" fmla="+- f51 0 f503"/>
                  <a:gd name="f509" fmla="+- f52 0 f504"/>
                  <a:gd name="f510" fmla="+- f52 0 f506"/>
                  <a:gd name="f511" fmla="+- f506 f504 0"/>
                  <a:gd name="f512" fmla="+- f505 f503 0"/>
                  <a:gd name="f513" fmla="*/ f506 f46 1"/>
                  <a:gd name="f514" fmla="*/ f505 f46 1"/>
                  <a:gd name="f515" fmla="*/ f504 f46 1"/>
                  <a:gd name="f516" fmla="*/ f503 f46 1"/>
                  <a:gd name="f517" fmla="*/ f511 1 2"/>
                  <a:gd name="f518" fmla="*/ f512 1 2"/>
                  <a:gd name="f519" fmla="*/ f508 f46 1"/>
                  <a:gd name="f520" fmla="*/ f507 f46 1"/>
                  <a:gd name="f521" fmla="*/ f510 f46 1"/>
                  <a:gd name="f522" fmla="*/ f509 f46 1"/>
                  <a:gd name="f523" fmla="+- f50 0 f518"/>
                  <a:gd name="f524" fmla="*/ f49 1 f517"/>
                  <a:gd name="f525" fmla="*/ f517 f46 1"/>
                  <a:gd name="f526" fmla="*/ f518 f46 1"/>
                  <a:gd name="f527" fmla="*/ f523 f46 1"/>
                  <a:gd name="f528" fmla="*/ f524 f46 1"/>
                </a:gdLst>
                <a:ahLst/>
                <a:cxnLst>
                  <a:cxn ang="3cd4">
                    <a:pos x="hc" y="t"/>
                  </a:cxn>
                  <a:cxn ang="0">
                    <a:pos x="r" y="vc"/>
                  </a:cxn>
                  <a:cxn ang="cd4">
                    <a:pos x="hc" y="b"/>
                  </a:cxn>
                  <a:cxn ang="cd2">
                    <a:pos x="l" y="vc"/>
                  </a:cxn>
                  <a:cxn ang="f40">
                    <a:pos x="f525" y="f526"/>
                  </a:cxn>
                  <a:cxn ang="f41">
                    <a:pos x="f525" y="f527"/>
                  </a:cxn>
                  <a:cxn ang="f42">
                    <a:pos x="f62" y="f468"/>
                  </a:cxn>
                  <a:cxn ang="f43">
                    <a:pos x="f528" y="f527"/>
                  </a:cxn>
                  <a:cxn ang="f44">
                    <a:pos x="f528" y="f526"/>
                  </a:cxn>
                  <a:cxn ang="f45">
                    <a:pos x="f62" y="f465"/>
                  </a:cxn>
                </a:cxnLst>
                <a:rect l="f458" t="f448" r="f449" b="f459"/>
                <a:pathLst>
                  <a:path>
                    <a:moveTo>
                      <a:pt x="f449" y="f448"/>
                    </a:moveTo>
                    <a:lnTo>
                      <a:pt x="f513" y="f514"/>
                    </a:lnTo>
                    <a:lnTo>
                      <a:pt x="f515" y="f516"/>
                    </a:lnTo>
                    <a:lnTo>
                      <a:pt x="f450" y="f451"/>
                    </a:lnTo>
                    <a:arcTo wR="f70" hR="f71" stAng="f344" swAng="f352"/>
                    <a:lnTo>
                      <a:pt x="f515" y="f519"/>
                    </a:lnTo>
                    <a:lnTo>
                      <a:pt x="f513" y="f520"/>
                    </a:lnTo>
                    <a:lnTo>
                      <a:pt x="f449" y="f459"/>
                    </a:lnTo>
                    <a:arcTo wR="f70" hR="f71" stAng="f347" swAng="f351"/>
                    <a:lnTo>
                      <a:pt x="f460" y="f468"/>
                    </a:lnTo>
                    <a:lnTo>
                      <a:pt x="f461" y="f468"/>
                    </a:lnTo>
                    <a:lnTo>
                      <a:pt x="f452" y="f462"/>
                    </a:lnTo>
                    <a:arcTo wR="f70" hR="f71" stAng="f348" swAng="f351"/>
                    <a:lnTo>
                      <a:pt x="f521" y="f520"/>
                    </a:lnTo>
                    <a:lnTo>
                      <a:pt x="f522" y="f519"/>
                    </a:lnTo>
                    <a:lnTo>
                      <a:pt x="f463" y="f464"/>
                    </a:lnTo>
                    <a:arcTo wR="f70" hR="f71" stAng="f349" swAng="f352"/>
                    <a:lnTo>
                      <a:pt x="f522" y="f516"/>
                    </a:lnTo>
                    <a:lnTo>
                      <a:pt x="f521" y="f514"/>
                    </a:lnTo>
                    <a:lnTo>
                      <a:pt x="f458" y="f448"/>
                    </a:lnTo>
                    <a:arcTo wR="f70" hR="f71" stAng="f350" swAng="f351"/>
                    <a:lnTo>
                      <a:pt x="f461" y="f465"/>
                    </a:lnTo>
                    <a:lnTo>
                      <a:pt x="f460" y="f465"/>
                    </a:lnTo>
                    <a:lnTo>
                      <a:pt x="f453" y="f454"/>
                    </a:lnTo>
                    <a:arcTo wR="f70" hR="f71" stAng="f345" swAng="f351"/>
                    <a:close/>
                  </a:path>
                </a:pathLst>
              </a:custGeom>
              <a:solidFill>
                <a:srgbClr val="4F81BD"/>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7" name="Forma 4"/>
              <p:cNvSpPr txBox="1"/>
              <p:nvPr/>
            </p:nvSpPr>
            <p:spPr>
              <a:xfrm>
                <a:off x="707590" y="1075288"/>
                <a:ext cx="876470" cy="782406"/>
              </a:xfrm>
              <a:prstGeom prst="rect">
                <a:avLst/>
              </a:prstGeom>
              <a:noFill/>
              <a:ln cap="flat">
                <a:noFill/>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it-IT" sz="1800" b="1" i="0" u="none" strike="noStrike" kern="1200" cap="none" spc="0" baseline="0" dirty="0">
                    <a:solidFill>
                      <a:srgbClr val="FFFFFF"/>
                    </a:solidFill>
                    <a:uFillTx/>
                    <a:latin typeface="Calibri"/>
                  </a:rPr>
                  <a:t>Meta-rules</a:t>
                </a:r>
              </a:p>
            </p:txBody>
          </p:sp>
        </p:grpSp>
        <p:pic>
          <p:nvPicPr>
            <p:cNvPr id="18" name="Immagine 8"/>
            <p:cNvPicPr>
              <a:picLocks noChangeAspect="1"/>
            </p:cNvPicPr>
            <p:nvPr/>
          </p:nvPicPr>
          <p:blipFill>
            <a:blip r:embed="rId3"/>
            <a:stretch>
              <a:fillRect/>
            </a:stretch>
          </p:blipFill>
          <p:spPr>
            <a:xfrm>
              <a:off x="2471266" y="840178"/>
              <a:ext cx="4352992" cy="1180252"/>
            </a:xfrm>
            <a:prstGeom prst="rect">
              <a:avLst/>
            </a:prstGeom>
            <a:noFill/>
            <a:ln cap="flat">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886308" y="180128"/>
            <a:ext cx="9045851" cy="482100"/>
          </a:xfrm>
        </p:spPr>
        <p:txBody>
          <a:bodyPr>
            <a:normAutofit fontScale="90000"/>
          </a:bodyPr>
          <a:lstStyle/>
          <a:p>
            <a:r>
              <a:rPr lang="en-US" sz="3600" dirty="0"/>
              <a:t>System interface</a:t>
            </a:r>
            <a:br>
              <a:rPr lang="en-US" sz="3600" dirty="0"/>
            </a:br>
            <a:r>
              <a:rPr lang="en-US" sz="3600" dirty="0"/>
              <a:t>explanation was already known as a crucial aspect</a:t>
            </a:r>
          </a:p>
        </p:txBody>
      </p:sp>
      <p:sp>
        <p:nvSpPr>
          <p:cNvPr id="11" name="Disco magnetico 10"/>
          <p:cNvSpPr/>
          <p:nvPr/>
        </p:nvSpPr>
        <p:spPr>
          <a:xfrm>
            <a:off x="7882134" y="1253220"/>
            <a:ext cx="2277374" cy="109849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it-IT" dirty="0">
                <a:solidFill>
                  <a:prstClr val="white"/>
                </a:solidFill>
                <a:latin typeface="Calibri"/>
              </a:rPr>
              <a:t>KNOWLEDGE BASE </a:t>
            </a:r>
          </a:p>
        </p:txBody>
      </p:sp>
      <p:sp>
        <p:nvSpPr>
          <p:cNvPr id="12" name="Freccia a destra 11"/>
          <p:cNvSpPr/>
          <p:nvPr/>
        </p:nvSpPr>
        <p:spPr>
          <a:xfrm>
            <a:off x="7174302" y="1635372"/>
            <a:ext cx="577970" cy="382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sp>
        <p:nvSpPr>
          <p:cNvPr id="17" name="Disco magnetico 16"/>
          <p:cNvSpPr/>
          <p:nvPr/>
        </p:nvSpPr>
        <p:spPr>
          <a:xfrm>
            <a:off x="5449302" y="3456468"/>
            <a:ext cx="2277374" cy="1098494"/>
          </a:xfrm>
          <a:prstGeom prst="flowChartMagneticDisk">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it-IT" dirty="0" err="1">
                <a:solidFill>
                  <a:prstClr val="white"/>
                </a:solidFill>
                <a:latin typeface="Calibri"/>
              </a:rPr>
              <a:t>Patient</a:t>
            </a:r>
            <a:r>
              <a:rPr lang="it-IT" dirty="0">
                <a:solidFill>
                  <a:prstClr val="white"/>
                </a:solidFill>
                <a:latin typeface="Calibri"/>
              </a:rPr>
              <a:t> DATABASE</a:t>
            </a:r>
          </a:p>
        </p:txBody>
      </p:sp>
      <p:sp>
        <p:nvSpPr>
          <p:cNvPr id="18" name="Freccia a destra 17"/>
          <p:cNvSpPr/>
          <p:nvPr/>
        </p:nvSpPr>
        <p:spPr>
          <a:xfrm>
            <a:off x="4917831" y="3827870"/>
            <a:ext cx="514218" cy="382152"/>
          </a:xfrm>
          <a:prstGeom prst="rightArrow">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graphicFrame>
        <p:nvGraphicFramePr>
          <p:cNvPr id="16" name="Diagramma 15"/>
          <p:cNvGraphicFramePr/>
          <p:nvPr/>
        </p:nvGraphicFramePr>
        <p:xfrm>
          <a:off x="7772967" y="3032157"/>
          <a:ext cx="2662120" cy="2221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CasellaDiTesto 18"/>
          <p:cNvSpPr txBox="1"/>
          <p:nvPr/>
        </p:nvSpPr>
        <p:spPr>
          <a:xfrm>
            <a:off x="8288345" y="5141343"/>
            <a:ext cx="2005677" cy="369332"/>
          </a:xfrm>
          <a:prstGeom prst="rect">
            <a:avLst/>
          </a:prstGeom>
          <a:noFill/>
        </p:spPr>
        <p:txBody>
          <a:bodyPr wrap="none" rtlCol="0">
            <a:spAutoFit/>
          </a:bodyPr>
          <a:lstStyle/>
          <a:p>
            <a:pPr fontAlgn="base">
              <a:spcBef>
                <a:spcPct val="0"/>
              </a:spcBef>
              <a:spcAft>
                <a:spcPct val="0"/>
              </a:spcAft>
            </a:pPr>
            <a:r>
              <a:rPr lang="it-IT" dirty="0">
                <a:solidFill>
                  <a:prstClr val="black"/>
                </a:solidFill>
                <a:latin typeface="Arial" pitchFamily="34" charset="0"/>
                <a:cs typeface="Arial" pitchFamily="34" charset="0"/>
              </a:rPr>
              <a:t> </a:t>
            </a:r>
            <a:r>
              <a:rPr lang="it-IT" dirty="0" err="1">
                <a:solidFill>
                  <a:prstClr val="black"/>
                </a:solidFill>
                <a:latin typeface="Arial" pitchFamily="34" charset="0"/>
                <a:cs typeface="Arial" pitchFamily="34" charset="0"/>
              </a:rPr>
              <a:t>inference</a:t>
            </a:r>
            <a:r>
              <a:rPr lang="it-IT" dirty="0">
                <a:solidFill>
                  <a:prstClr val="black"/>
                </a:solidFill>
                <a:latin typeface="Arial" pitchFamily="34" charset="0"/>
                <a:cs typeface="Arial" pitchFamily="34" charset="0"/>
              </a:rPr>
              <a:t> </a:t>
            </a:r>
            <a:r>
              <a:rPr lang="it-IT" dirty="0" err="1">
                <a:solidFill>
                  <a:prstClr val="black"/>
                </a:solidFill>
                <a:latin typeface="Arial" pitchFamily="34" charset="0"/>
                <a:cs typeface="Arial" pitchFamily="34" charset="0"/>
              </a:rPr>
              <a:t>engine</a:t>
            </a:r>
            <a:endParaRPr lang="it-IT" dirty="0">
              <a:solidFill>
                <a:prstClr val="black"/>
              </a:solidFill>
              <a:latin typeface="Arial" pitchFamily="34" charset="0"/>
              <a:cs typeface="Arial" pitchFamily="34" charset="0"/>
            </a:endParaRPr>
          </a:p>
        </p:txBody>
      </p:sp>
      <p:sp>
        <p:nvSpPr>
          <p:cNvPr id="20" name="Freccia in giù 19"/>
          <p:cNvSpPr/>
          <p:nvPr/>
        </p:nvSpPr>
        <p:spPr>
          <a:xfrm>
            <a:off x="9097993" y="2351715"/>
            <a:ext cx="198408" cy="745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sp>
        <p:nvSpPr>
          <p:cNvPr id="22" name="Freccia a destra 21"/>
          <p:cNvSpPr/>
          <p:nvPr/>
        </p:nvSpPr>
        <p:spPr>
          <a:xfrm>
            <a:off x="7726676" y="3714265"/>
            <a:ext cx="413784" cy="382152"/>
          </a:xfrm>
          <a:prstGeom prst="rightArrow">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sp>
        <p:nvSpPr>
          <p:cNvPr id="21" name="Freccia in giù 20"/>
          <p:cNvSpPr/>
          <p:nvPr/>
        </p:nvSpPr>
        <p:spPr>
          <a:xfrm rot="5400000">
            <a:off x="7725591" y="5144052"/>
            <a:ext cx="353682" cy="476057"/>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pic>
        <p:nvPicPr>
          <p:cNvPr id="24" name="Immagine 23"/>
          <p:cNvPicPr>
            <a:picLocks noChangeAspect="1"/>
          </p:cNvPicPr>
          <p:nvPr/>
        </p:nvPicPr>
        <p:blipFill>
          <a:blip r:embed="rId8"/>
          <a:stretch>
            <a:fillRect/>
          </a:stretch>
        </p:blipFill>
        <p:spPr>
          <a:xfrm>
            <a:off x="3685695" y="1040084"/>
            <a:ext cx="760535" cy="760535"/>
          </a:xfrm>
          <a:prstGeom prst="rect">
            <a:avLst/>
          </a:prstGeom>
        </p:spPr>
      </p:pic>
      <p:pic>
        <p:nvPicPr>
          <p:cNvPr id="25" name="Immagine 24"/>
          <p:cNvPicPr>
            <a:picLocks noChangeAspect="1"/>
          </p:cNvPicPr>
          <p:nvPr/>
        </p:nvPicPr>
        <p:blipFill>
          <a:blip r:embed="rId9"/>
          <a:stretch>
            <a:fillRect/>
          </a:stretch>
        </p:blipFill>
        <p:spPr>
          <a:xfrm>
            <a:off x="3696494" y="1887528"/>
            <a:ext cx="753208" cy="753208"/>
          </a:xfrm>
          <a:prstGeom prst="rect">
            <a:avLst/>
          </a:prstGeom>
        </p:spPr>
      </p:pic>
      <p:sp>
        <p:nvSpPr>
          <p:cNvPr id="26" name="Rettangolo arrotondato 25"/>
          <p:cNvSpPr/>
          <p:nvPr/>
        </p:nvSpPr>
        <p:spPr>
          <a:xfrm>
            <a:off x="4825042" y="1209144"/>
            <a:ext cx="2214501" cy="1121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it-IT" dirty="0">
                <a:solidFill>
                  <a:prstClr val="white"/>
                </a:solidFill>
                <a:latin typeface="Calibri"/>
              </a:rPr>
              <a:t>Knowledge </a:t>
            </a:r>
            <a:r>
              <a:rPr lang="it-IT" dirty="0" err="1">
                <a:solidFill>
                  <a:prstClr val="white"/>
                </a:solidFill>
                <a:latin typeface="Calibri"/>
              </a:rPr>
              <a:t>acquisition</a:t>
            </a:r>
            <a:r>
              <a:rPr lang="it-IT" dirty="0">
                <a:solidFill>
                  <a:prstClr val="white"/>
                </a:solidFill>
                <a:latin typeface="Calibri"/>
              </a:rPr>
              <a:t> </a:t>
            </a:r>
          </a:p>
          <a:p>
            <a:pPr algn="ctr" fontAlgn="base">
              <a:spcBef>
                <a:spcPct val="0"/>
              </a:spcBef>
              <a:spcAft>
                <a:spcPct val="0"/>
              </a:spcAft>
            </a:pPr>
            <a:r>
              <a:rPr lang="it-IT" dirty="0">
                <a:solidFill>
                  <a:prstClr val="white"/>
                </a:solidFill>
                <a:latin typeface="Calibri"/>
              </a:rPr>
              <a:t>Interface</a:t>
            </a:r>
          </a:p>
        </p:txBody>
      </p:sp>
      <p:sp>
        <p:nvSpPr>
          <p:cNvPr id="27" name="Rettangolo arrotondato 26"/>
          <p:cNvSpPr/>
          <p:nvPr/>
        </p:nvSpPr>
        <p:spPr>
          <a:xfrm>
            <a:off x="2636641" y="3470550"/>
            <a:ext cx="2214501" cy="11211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it-IT" dirty="0">
                <a:solidFill>
                  <a:prstClr val="white"/>
                </a:solidFill>
                <a:latin typeface="Calibri"/>
              </a:rPr>
              <a:t>Data </a:t>
            </a:r>
            <a:r>
              <a:rPr lang="it-IT" dirty="0" err="1">
                <a:solidFill>
                  <a:prstClr val="white"/>
                </a:solidFill>
                <a:latin typeface="Calibri"/>
              </a:rPr>
              <a:t>acquisition</a:t>
            </a:r>
            <a:r>
              <a:rPr lang="it-IT" dirty="0">
                <a:solidFill>
                  <a:prstClr val="white"/>
                </a:solidFill>
                <a:latin typeface="Calibri"/>
              </a:rPr>
              <a:t> </a:t>
            </a:r>
            <a:r>
              <a:rPr lang="it-IT" dirty="0" err="1">
                <a:solidFill>
                  <a:prstClr val="white"/>
                </a:solidFill>
                <a:latin typeface="Calibri"/>
              </a:rPr>
              <a:t>interface</a:t>
            </a:r>
            <a:endParaRPr lang="it-IT" dirty="0">
              <a:solidFill>
                <a:prstClr val="white"/>
              </a:solidFill>
              <a:latin typeface="Calibri"/>
            </a:endParaRPr>
          </a:p>
        </p:txBody>
      </p:sp>
      <p:sp>
        <p:nvSpPr>
          <p:cNvPr id="28" name="Freccia in giù 27"/>
          <p:cNvSpPr/>
          <p:nvPr/>
        </p:nvSpPr>
        <p:spPr>
          <a:xfrm rot="16200000">
            <a:off x="4525358" y="1454059"/>
            <a:ext cx="225417" cy="3156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sp>
        <p:nvSpPr>
          <p:cNvPr id="29" name="Freccia in giù 28"/>
          <p:cNvSpPr/>
          <p:nvPr/>
        </p:nvSpPr>
        <p:spPr>
          <a:xfrm rot="16200000">
            <a:off x="4522928" y="1918041"/>
            <a:ext cx="225417" cy="3156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latin typeface="Calibri"/>
            </a:endParaRPr>
          </a:p>
        </p:txBody>
      </p:sp>
      <p:sp>
        <p:nvSpPr>
          <p:cNvPr id="30" name="Rettangolo 29"/>
          <p:cNvSpPr/>
          <p:nvPr/>
        </p:nvSpPr>
        <p:spPr>
          <a:xfrm>
            <a:off x="1687903" y="1291200"/>
            <a:ext cx="1300732" cy="492443"/>
          </a:xfrm>
          <a:prstGeom prst="rect">
            <a:avLst/>
          </a:prstGeom>
          <a:solidFill>
            <a:schemeClr val="bg1"/>
          </a:solidFill>
          <a:ln>
            <a:solidFill>
              <a:schemeClr val="tx2"/>
            </a:solidFill>
          </a:ln>
        </p:spPr>
        <p:txBody>
          <a:bodyPr wrap="square">
            <a:spAutoFit/>
          </a:bodyPr>
          <a:lstStyle/>
          <a:p>
            <a:pPr fontAlgn="base">
              <a:spcBef>
                <a:spcPct val="0"/>
              </a:spcBef>
              <a:spcAft>
                <a:spcPct val="0"/>
              </a:spcAft>
            </a:pPr>
            <a:r>
              <a:rPr lang="en-US" sz="400" b="1" dirty="0">
                <a:solidFill>
                  <a:srgbClr val="C00000"/>
                </a:solidFill>
                <a:latin typeface="Arial" pitchFamily="34" charset="0"/>
                <a:cs typeface="Arial" pitchFamily="34" charset="0"/>
              </a:rPr>
              <a:t>IF </a:t>
            </a:r>
          </a:p>
          <a:p>
            <a:pPr fontAlgn="base">
              <a:spcBef>
                <a:spcPct val="0"/>
              </a:spcBef>
              <a:spcAft>
                <a:spcPct val="0"/>
              </a:spcAft>
            </a:pPr>
            <a:r>
              <a:rPr lang="en-US" sz="300" dirty="0">
                <a:solidFill>
                  <a:prstClr val="black"/>
                </a:solidFill>
                <a:latin typeface="Arial" pitchFamily="34" charset="0"/>
                <a:cs typeface="Arial" pitchFamily="34" charset="0"/>
              </a:rPr>
              <a:t>1) the infection is primary-bacteremia 	</a:t>
            </a:r>
            <a:r>
              <a:rPr lang="en-US" sz="300" dirty="0">
                <a:solidFill>
                  <a:srgbClr val="C00000"/>
                </a:solidFill>
                <a:latin typeface="Arial" pitchFamily="34" charset="0"/>
                <a:cs typeface="Arial" pitchFamily="34" charset="0"/>
              </a:rPr>
              <a:t>AND</a:t>
            </a:r>
          </a:p>
          <a:p>
            <a:pPr fontAlgn="base">
              <a:spcBef>
                <a:spcPct val="0"/>
              </a:spcBef>
              <a:spcAft>
                <a:spcPct val="0"/>
              </a:spcAft>
            </a:pPr>
            <a:r>
              <a:rPr lang="en-US" sz="300" dirty="0">
                <a:solidFill>
                  <a:prstClr val="black"/>
                </a:solidFill>
                <a:latin typeface="Arial" pitchFamily="34" charset="0"/>
                <a:cs typeface="Arial" pitchFamily="34" charset="0"/>
              </a:rPr>
              <a:t>2) the site of the culture is one of sterile sites  </a:t>
            </a:r>
            <a:r>
              <a:rPr lang="en-US" sz="300" dirty="0">
                <a:solidFill>
                  <a:srgbClr val="C00000"/>
                </a:solidFill>
                <a:latin typeface="Arial" pitchFamily="34" charset="0"/>
                <a:cs typeface="Arial" pitchFamily="34" charset="0"/>
              </a:rPr>
              <a:t>AND</a:t>
            </a:r>
          </a:p>
          <a:p>
            <a:pPr fontAlgn="base">
              <a:spcBef>
                <a:spcPct val="0"/>
              </a:spcBef>
              <a:spcAft>
                <a:spcPct val="0"/>
              </a:spcAft>
            </a:pPr>
            <a:r>
              <a:rPr lang="en-US" sz="300" dirty="0">
                <a:solidFill>
                  <a:prstClr val="black"/>
                </a:solidFill>
                <a:latin typeface="Arial" pitchFamily="34" charset="0"/>
                <a:cs typeface="Arial" pitchFamily="34" charset="0"/>
              </a:rPr>
              <a:t>3) the suspected portal of entry of the organism is the gastro-intestinal tract </a:t>
            </a:r>
          </a:p>
          <a:p>
            <a:pPr fontAlgn="base">
              <a:spcBef>
                <a:spcPct val="0"/>
              </a:spcBef>
              <a:spcAft>
                <a:spcPct val="0"/>
              </a:spcAft>
            </a:pPr>
            <a:r>
              <a:rPr lang="en-US" sz="400" b="1" dirty="0">
                <a:solidFill>
                  <a:srgbClr val="C00000"/>
                </a:solidFill>
                <a:latin typeface="Arial" pitchFamily="34" charset="0"/>
                <a:cs typeface="Arial" pitchFamily="34" charset="0"/>
              </a:rPr>
              <a:t>THEN </a:t>
            </a:r>
          </a:p>
          <a:p>
            <a:pPr fontAlgn="base">
              <a:spcBef>
                <a:spcPct val="0"/>
              </a:spcBef>
              <a:spcAft>
                <a:spcPct val="0"/>
              </a:spcAft>
            </a:pPr>
            <a:r>
              <a:rPr lang="en-US" sz="300" dirty="0">
                <a:solidFill>
                  <a:prstClr val="black"/>
                </a:solidFill>
                <a:latin typeface="Arial" pitchFamily="34" charset="0"/>
                <a:cs typeface="Arial" pitchFamily="34" charset="0"/>
              </a:rPr>
              <a:t>there is a suggestive evidence (0.7) that the identity of the organism is </a:t>
            </a:r>
            <a:r>
              <a:rPr lang="en-US" sz="300" dirty="0" err="1">
                <a:solidFill>
                  <a:prstClr val="black"/>
                </a:solidFill>
                <a:latin typeface="Arial" pitchFamily="34" charset="0"/>
                <a:cs typeface="Arial" pitchFamily="34" charset="0"/>
              </a:rPr>
              <a:t>bacteroides</a:t>
            </a:r>
            <a:r>
              <a:rPr lang="en-US" sz="300" dirty="0">
                <a:solidFill>
                  <a:prstClr val="black"/>
                </a:solidFill>
                <a:latin typeface="Arial" pitchFamily="34" charset="0"/>
                <a:cs typeface="Arial" pitchFamily="34" charset="0"/>
              </a:rPr>
              <a:t> </a:t>
            </a:r>
            <a:endParaRPr lang="it-IT" sz="300" dirty="0">
              <a:solidFill>
                <a:prstClr val="black"/>
              </a:solidFill>
              <a:latin typeface="Arial" pitchFamily="34" charset="0"/>
              <a:cs typeface="Arial" pitchFamily="34" charset="0"/>
            </a:endParaRPr>
          </a:p>
        </p:txBody>
      </p:sp>
      <p:pic>
        <p:nvPicPr>
          <p:cNvPr id="31" name="Immagine 30"/>
          <p:cNvPicPr>
            <a:picLocks noChangeAspect="1"/>
          </p:cNvPicPr>
          <p:nvPr/>
        </p:nvPicPr>
        <p:blipFill>
          <a:blip r:embed="rId10"/>
          <a:stretch>
            <a:fillRect/>
          </a:stretch>
        </p:blipFill>
        <p:spPr>
          <a:xfrm>
            <a:off x="1829693" y="1381761"/>
            <a:ext cx="1470680" cy="499436"/>
          </a:xfrm>
          <a:prstGeom prst="rect">
            <a:avLst/>
          </a:prstGeom>
          <a:solidFill>
            <a:schemeClr val="bg1"/>
          </a:solidFill>
          <a:ln>
            <a:solidFill>
              <a:schemeClr val="tx2"/>
            </a:solidFill>
          </a:ln>
        </p:spPr>
      </p:pic>
      <p:pic>
        <p:nvPicPr>
          <p:cNvPr id="32" name="Immagine 31"/>
          <p:cNvPicPr>
            <a:picLocks noChangeAspect="1"/>
          </p:cNvPicPr>
          <p:nvPr/>
        </p:nvPicPr>
        <p:blipFill>
          <a:blip r:embed="rId10"/>
          <a:stretch>
            <a:fillRect/>
          </a:stretch>
        </p:blipFill>
        <p:spPr>
          <a:xfrm>
            <a:off x="1929842" y="1464149"/>
            <a:ext cx="1470680" cy="499436"/>
          </a:xfrm>
          <a:prstGeom prst="rect">
            <a:avLst/>
          </a:prstGeom>
          <a:solidFill>
            <a:schemeClr val="bg1"/>
          </a:solidFill>
          <a:ln>
            <a:solidFill>
              <a:schemeClr val="tx1"/>
            </a:solidFill>
          </a:ln>
        </p:spPr>
      </p:pic>
      <p:pic>
        <p:nvPicPr>
          <p:cNvPr id="33" name="Immagine 32"/>
          <p:cNvPicPr>
            <a:picLocks noChangeAspect="1"/>
          </p:cNvPicPr>
          <p:nvPr/>
        </p:nvPicPr>
        <p:blipFill>
          <a:blip r:embed="rId10"/>
          <a:stretch>
            <a:fillRect/>
          </a:stretch>
        </p:blipFill>
        <p:spPr>
          <a:xfrm>
            <a:off x="1997222" y="1548893"/>
            <a:ext cx="1470680" cy="499436"/>
          </a:xfrm>
          <a:prstGeom prst="rect">
            <a:avLst/>
          </a:prstGeom>
          <a:solidFill>
            <a:schemeClr val="bg1"/>
          </a:solidFill>
          <a:ln>
            <a:solidFill>
              <a:schemeClr val="tx2"/>
            </a:solidFill>
          </a:ln>
        </p:spPr>
      </p:pic>
      <p:pic>
        <p:nvPicPr>
          <p:cNvPr id="34" name="Immagine 33"/>
          <p:cNvPicPr>
            <a:picLocks noChangeAspect="1"/>
          </p:cNvPicPr>
          <p:nvPr/>
        </p:nvPicPr>
        <p:blipFill>
          <a:blip r:embed="rId10"/>
          <a:stretch>
            <a:fillRect/>
          </a:stretch>
        </p:blipFill>
        <p:spPr>
          <a:xfrm>
            <a:off x="2103060" y="1633637"/>
            <a:ext cx="1470680" cy="499436"/>
          </a:xfrm>
          <a:prstGeom prst="rect">
            <a:avLst/>
          </a:prstGeom>
          <a:solidFill>
            <a:schemeClr val="bg1"/>
          </a:solidFill>
          <a:ln>
            <a:solidFill>
              <a:schemeClr val="tx2"/>
            </a:solidFill>
          </a:ln>
        </p:spPr>
      </p:pic>
      <p:pic>
        <p:nvPicPr>
          <p:cNvPr id="35" name="Immagine 34"/>
          <p:cNvPicPr>
            <a:picLocks noChangeAspect="1"/>
          </p:cNvPicPr>
          <p:nvPr/>
        </p:nvPicPr>
        <p:blipFill>
          <a:blip r:embed="rId10"/>
          <a:stretch>
            <a:fillRect/>
          </a:stretch>
        </p:blipFill>
        <p:spPr>
          <a:xfrm>
            <a:off x="2159037" y="1722041"/>
            <a:ext cx="1470680" cy="499436"/>
          </a:xfrm>
          <a:prstGeom prst="rect">
            <a:avLst/>
          </a:prstGeom>
          <a:solidFill>
            <a:schemeClr val="bg1"/>
          </a:solidFill>
          <a:ln>
            <a:solidFill>
              <a:schemeClr val="tx2"/>
            </a:solidFill>
          </a:ln>
        </p:spPr>
      </p:pic>
      <p:pic>
        <p:nvPicPr>
          <p:cNvPr id="36" name="Immagine 35"/>
          <p:cNvPicPr>
            <a:picLocks noChangeAspect="1"/>
          </p:cNvPicPr>
          <p:nvPr/>
        </p:nvPicPr>
        <p:blipFill>
          <a:blip r:embed="rId11"/>
          <a:stretch>
            <a:fillRect/>
          </a:stretch>
        </p:blipFill>
        <p:spPr>
          <a:xfrm>
            <a:off x="1854727" y="3193934"/>
            <a:ext cx="735623" cy="735623"/>
          </a:xfrm>
          <a:prstGeom prst="rect">
            <a:avLst/>
          </a:prstGeom>
        </p:spPr>
      </p:pic>
      <p:pic>
        <p:nvPicPr>
          <p:cNvPr id="37" name="Immagine 36"/>
          <p:cNvPicPr>
            <a:picLocks noChangeAspect="1"/>
          </p:cNvPicPr>
          <p:nvPr/>
        </p:nvPicPr>
        <p:blipFill>
          <a:blip r:embed="rId12"/>
          <a:stretch>
            <a:fillRect/>
          </a:stretch>
        </p:blipFill>
        <p:spPr>
          <a:xfrm>
            <a:off x="1854726" y="3999927"/>
            <a:ext cx="673116" cy="673116"/>
          </a:xfrm>
          <a:prstGeom prst="rect">
            <a:avLst/>
          </a:prstGeom>
        </p:spPr>
      </p:pic>
      <p:sp>
        <p:nvSpPr>
          <p:cNvPr id="38" name="Rettangolo arrotondato 37"/>
          <p:cNvSpPr/>
          <p:nvPr/>
        </p:nvSpPr>
        <p:spPr>
          <a:xfrm>
            <a:off x="5376842" y="5055597"/>
            <a:ext cx="2214501" cy="11211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it-IT" dirty="0" err="1">
                <a:solidFill>
                  <a:prstClr val="white"/>
                </a:solidFill>
                <a:latin typeface="Calibri"/>
              </a:rPr>
              <a:t>Results</a:t>
            </a:r>
            <a:r>
              <a:rPr lang="it-IT" dirty="0">
                <a:solidFill>
                  <a:prstClr val="white"/>
                </a:solidFill>
                <a:latin typeface="Calibri"/>
              </a:rPr>
              <a:t> </a:t>
            </a:r>
            <a:r>
              <a:rPr lang="it-IT" dirty="0" err="1">
                <a:solidFill>
                  <a:prstClr val="white"/>
                </a:solidFill>
                <a:latin typeface="Calibri"/>
              </a:rPr>
              <a:t>presentation</a:t>
            </a:r>
            <a:r>
              <a:rPr lang="it-IT" dirty="0">
                <a:solidFill>
                  <a:prstClr val="white"/>
                </a:solidFill>
                <a:latin typeface="Calibri"/>
              </a:rPr>
              <a:t> Interface</a:t>
            </a:r>
          </a:p>
        </p:txBody>
      </p:sp>
      <p:sp>
        <p:nvSpPr>
          <p:cNvPr id="39" name="Freccia angolare bidirezionale 38"/>
          <p:cNvSpPr/>
          <p:nvPr/>
        </p:nvSpPr>
        <p:spPr>
          <a:xfrm rot="5400000">
            <a:off x="2864969" y="3737916"/>
            <a:ext cx="1503683" cy="3373938"/>
          </a:xfrm>
          <a:prstGeom prst="leftUpArrow">
            <a:avLst>
              <a:gd name="adj1" fmla="val 26191"/>
              <a:gd name="adj2" fmla="val 24289"/>
              <a:gd name="adj3" fmla="val 23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dirty="0">
              <a:solidFill>
                <a:prstClr val="white"/>
              </a:solidFill>
              <a:latin typeface="Calibri"/>
            </a:endParaRPr>
          </a:p>
        </p:txBody>
      </p:sp>
      <p:sp>
        <p:nvSpPr>
          <p:cNvPr id="40" name="CasellaDiTesto 39"/>
          <p:cNvSpPr txBox="1"/>
          <p:nvPr/>
        </p:nvSpPr>
        <p:spPr>
          <a:xfrm>
            <a:off x="2411950" y="5599488"/>
            <a:ext cx="2390398" cy="369332"/>
          </a:xfrm>
          <a:prstGeom prst="rect">
            <a:avLst/>
          </a:prstGeom>
          <a:noFill/>
        </p:spPr>
        <p:txBody>
          <a:bodyPr wrap="none" rtlCol="0">
            <a:spAutoFit/>
          </a:bodyPr>
          <a:lstStyle/>
          <a:p>
            <a:pPr fontAlgn="base">
              <a:spcBef>
                <a:spcPct val="0"/>
              </a:spcBef>
              <a:spcAft>
                <a:spcPct val="0"/>
              </a:spcAft>
            </a:pPr>
            <a:r>
              <a:rPr lang="it-IT" b="1" dirty="0" err="1">
                <a:solidFill>
                  <a:prstClr val="white"/>
                </a:solidFill>
                <a:latin typeface="Arial" pitchFamily="34" charset="0"/>
                <a:cs typeface="Arial" pitchFamily="34" charset="0"/>
              </a:rPr>
              <a:t>Explanation</a:t>
            </a:r>
            <a:r>
              <a:rPr lang="it-IT" b="1" dirty="0">
                <a:solidFill>
                  <a:prstClr val="white"/>
                </a:solidFill>
                <a:latin typeface="Arial" pitchFamily="34" charset="0"/>
                <a:cs typeface="Arial" pitchFamily="34" charset="0"/>
              </a:rPr>
              <a:t> </a:t>
            </a:r>
            <a:r>
              <a:rPr lang="it-IT" b="1" dirty="0" err="1">
                <a:solidFill>
                  <a:prstClr val="white"/>
                </a:solidFill>
                <a:latin typeface="Arial" pitchFamily="34" charset="0"/>
                <a:cs typeface="Arial" pitchFamily="34" charset="0"/>
              </a:rPr>
              <a:t>request</a:t>
            </a:r>
            <a:endParaRPr lang="it-IT" b="1" dirty="0">
              <a:solidFill>
                <a:prstClr val="white"/>
              </a:solidFill>
              <a:latin typeface="Arial" pitchFamily="34" charset="0"/>
              <a:cs typeface="Arial" pitchFamily="34" charset="0"/>
            </a:endParaRPr>
          </a:p>
        </p:txBody>
      </p:sp>
      <p:sp>
        <p:nvSpPr>
          <p:cNvPr id="3" name="Oval 2">
            <a:extLst>
              <a:ext uri="{FF2B5EF4-FFF2-40B4-BE49-F238E27FC236}">
                <a16:creationId xmlns:a16="http://schemas.microsoft.com/office/drawing/2014/main" id="{BBBCDCBE-DA93-4E26-9657-2781BCD1DDEB}"/>
              </a:ext>
            </a:extLst>
          </p:cNvPr>
          <p:cNvSpPr/>
          <p:nvPr/>
        </p:nvSpPr>
        <p:spPr>
          <a:xfrm>
            <a:off x="983411" y="4443902"/>
            <a:ext cx="6898723" cy="23071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054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3508-E724-4D41-A428-7ABC832728E7}"/>
              </a:ext>
            </a:extLst>
          </p:cNvPr>
          <p:cNvSpPr>
            <a:spLocks noGrp="1"/>
          </p:cNvSpPr>
          <p:nvPr>
            <p:ph type="title"/>
          </p:nvPr>
        </p:nvSpPr>
        <p:spPr>
          <a:xfrm>
            <a:off x="1828800" y="55115"/>
            <a:ext cx="9514329" cy="569910"/>
          </a:xfrm>
        </p:spPr>
        <p:txBody>
          <a:bodyPr>
            <a:normAutofit fontScale="90000"/>
          </a:bodyPr>
          <a:lstStyle/>
          <a:p>
            <a:r>
              <a:rPr lang="it-IT" dirty="0" err="1"/>
              <a:t>Theoretical</a:t>
            </a:r>
            <a:r>
              <a:rPr lang="it-IT" dirty="0"/>
              <a:t> </a:t>
            </a:r>
            <a:r>
              <a:rPr lang="it-IT" dirty="0" err="1"/>
              <a:t>foundations</a:t>
            </a:r>
            <a:r>
              <a:rPr lang="it-IT" dirty="0"/>
              <a:t>  (1989)</a:t>
            </a:r>
          </a:p>
        </p:txBody>
      </p:sp>
      <p:pic>
        <p:nvPicPr>
          <p:cNvPr id="5" name="Content Placeholder 4" descr="A picture containing text, book, man, sitting&#10;&#10;Description automatically generated">
            <a:extLst>
              <a:ext uri="{FF2B5EF4-FFF2-40B4-BE49-F238E27FC236}">
                <a16:creationId xmlns:a16="http://schemas.microsoft.com/office/drawing/2014/main" id="{6D47C053-231D-4FE4-AE61-EEA870FB8A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9120" y="1051790"/>
            <a:ext cx="4188661" cy="5415340"/>
          </a:xfrm>
        </p:spPr>
      </p:pic>
      <p:pic>
        <p:nvPicPr>
          <p:cNvPr id="7" name="Immagine 18">
            <a:extLst>
              <a:ext uri="{FF2B5EF4-FFF2-40B4-BE49-F238E27FC236}">
                <a16:creationId xmlns:a16="http://schemas.microsoft.com/office/drawing/2014/main" id="{2F7C13F5-D167-41A6-B1DC-E30FC085FBC4}"/>
              </a:ext>
            </a:extLst>
          </p:cNvPr>
          <p:cNvPicPr>
            <a:picLocks noChangeAspect="1"/>
          </p:cNvPicPr>
          <p:nvPr/>
        </p:nvPicPr>
        <p:blipFill>
          <a:blip r:embed="rId3"/>
          <a:srcRect l="22303" r="36657"/>
          <a:stretch>
            <a:fillRect/>
          </a:stretch>
        </p:blipFill>
        <p:spPr>
          <a:xfrm>
            <a:off x="0" y="840796"/>
            <a:ext cx="4389120" cy="6018670"/>
          </a:xfrm>
          <a:prstGeom prst="rect">
            <a:avLst/>
          </a:prstGeom>
          <a:noFill/>
          <a:ln cap="flat">
            <a:noFill/>
          </a:ln>
        </p:spPr>
      </p:pic>
      <p:sp>
        <p:nvSpPr>
          <p:cNvPr id="8" name="Rettangolo 19">
            <a:extLst>
              <a:ext uri="{FF2B5EF4-FFF2-40B4-BE49-F238E27FC236}">
                <a16:creationId xmlns:a16="http://schemas.microsoft.com/office/drawing/2014/main" id="{6E3E8081-02A4-4809-8451-6DD80B08F543}"/>
              </a:ext>
            </a:extLst>
          </p:cNvPr>
          <p:cNvSpPr/>
          <p:nvPr/>
        </p:nvSpPr>
        <p:spPr>
          <a:xfrm>
            <a:off x="3386839" y="5506720"/>
            <a:ext cx="1002281" cy="135128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9" name="TextBox 8">
            <a:extLst>
              <a:ext uri="{FF2B5EF4-FFF2-40B4-BE49-F238E27FC236}">
                <a16:creationId xmlns:a16="http://schemas.microsoft.com/office/drawing/2014/main" id="{B2EAAFD4-275F-4166-965A-C4663545152C}"/>
              </a:ext>
            </a:extLst>
          </p:cNvPr>
          <p:cNvSpPr txBox="1"/>
          <p:nvPr/>
        </p:nvSpPr>
        <p:spPr>
          <a:xfrm>
            <a:off x="8943876" y="941430"/>
            <a:ext cx="3095724" cy="1477328"/>
          </a:xfrm>
          <a:prstGeom prst="rect">
            <a:avLst/>
          </a:prstGeom>
          <a:noFill/>
        </p:spPr>
        <p:txBody>
          <a:bodyPr wrap="square" rtlCol="0">
            <a:spAutoFit/>
          </a:bodyPr>
          <a:lstStyle/>
          <a:p>
            <a:r>
              <a:rPr lang="it-IT" dirty="0"/>
              <a:t>Mario Stefanelli, </a:t>
            </a:r>
            <a:r>
              <a:rPr lang="it-IT" dirty="0" err="1">
                <a:solidFill>
                  <a:srgbClr val="C00000"/>
                </a:solidFill>
              </a:rPr>
              <a:t>engineer</a:t>
            </a:r>
            <a:endParaRPr lang="it-IT" dirty="0">
              <a:solidFill>
                <a:srgbClr val="C00000"/>
              </a:solidFill>
            </a:endParaRPr>
          </a:p>
          <a:p>
            <a:endParaRPr lang="it-IT" dirty="0"/>
          </a:p>
          <a:p>
            <a:r>
              <a:rPr lang="it-IT" dirty="0"/>
              <a:t>Giovanni </a:t>
            </a:r>
            <a:r>
              <a:rPr lang="it-IT" dirty="0" err="1"/>
              <a:t>Barosi</a:t>
            </a:r>
            <a:r>
              <a:rPr lang="it-IT" dirty="0"/>
              <a:t>, </a:t>
            </a:r>
            <a:r>
              <a:rPr lang="it-IT" dirty="0" err="1">
                <a:solidFill>
                  <a:schemeClr val="accent1">
                    <a:lumMod val="75000"/>
                  </a:schemeClr>
                </a:solidFill>
              </a:rPr>
              <a:t>physician</a:t>
            </a:r>
            <a:endParaRPr lang="it-IT" dirty="0">
              <a:solidFill>
                <a:schemeClr val="accent1">
                  <a:lumMod val="75000"/>
                </a:schemeClr>
              </a:solidFill>
            </a:endParaRPr>
          </a:p>
          <a:p>
            <a:endParaRPr lang="it-IT" dirty="0"/>
          </a:p>
          <a:p>
            <a:r>
              <a:rPr lang="it-IT" dirty="0"/>
              <a:t>Lorenzo Magnani, </a:t>
            </a:r>
            <a:r>
              <a:rPr lang="it-IT" dirty="0" err="1">
                <a:solidFill>
                  <a:schemeClr val="accent4">
                    <a:lumMod val="50000"/>
                  </a:schemeClr>
                </a:solidFill>
              </a:rPr>
              <a:t>phylosopher</a:t>
            </a:r>
            <a:endParaRPr lang="it-IT" dirty="0">
              <a:solidFill>
                <a:schemeClr val="accent4">
                  <a:lumMod val="50000"/>
                </a:schemeClr>
              </a:solidFill>
            </a:endParaRPr>
          </a:p>
        </p:txBody>
      </p:sp>
      <p:sp>
        <p:nvSpPr>
          <p:cNvPr id="10" name="Rectangle 9">
            <a:extLst>
              <a:ext uri="{FF2B5EF4-FFF2-40B4-BE49-F238E27FC236}">
                <a16:creationId xmlns:a16="http://schemas.microsoft.com/office/drawing/2014/main" id="{B09A223C-1337-4842-89D3-181DD9CD2C50}"/>
              </a:ext>
            </a:extLst>
          </p:cNvPr>
          <p:cNvSpPr/>
          <p:nvPr/>
        </p:nvSpPr>
        <p:spPr>
          <a:xfrm>
            <a:off x="8577781" y="4529730"/>
            <a:ext cx="3600182" cy="2246769"/>
          </a:xfrm>
          <a:prstGeom prst="rect">
            <a:avLst/>
          </a:prstGeom>
        </p:spPr>
        <p:txBody>
          <a:bodyPr wrap="square">
            <a:spAutoFit/>
          </a:bodyPr>
          <a:lstStyle/>
          <a:p>
            <a:r>
              <a:rPr lang="it-IT" sz="1400" dirty="0" err="1"/>
              <a:t>Barosi</a:t>
            </a:r>
            <a:r>
              <a:rPr lang="it-IT" sz="1400" dirty="0"/>
              <a:t> G, Magnani L, Stefanelli M. </a:t>
            </a:r>
            <a:r>
              <a:rPr lang="it-IT" sz="1400" dirty="0" err="1"/>
              <a:t>Medical</a:t>
            </a:r>
            <a:r>
              <a:rPr lang="it-IT" sz="1400" dirty="0"/>
              <a:t> </a:t>
            </a:r>
            <a:r>
              <a:rPr lang="it-IT" sz="1400" dirty="0" err="1"/>
              <a:t>diagnostic</a:t>
            </a:r>
            <a:r>
              <a:rPr lang="it-IT" sz="1400" dirty="0"/>
              <a:t> </a:t>
            </a:r>
            <a:r>
              <a:rPr lang="it-IT" sz="1400" dirty="0" err="1"/>
              <a:t>reasoning</a:t>
            </a:r>
            <a:r>
              <a:rPr lang="it-IT" sz="1400" dirty="0"/>
              <a:t>: </a:t>
            </a:r>
            <a:r>
              <a:rPr lang="it-IT" sz="1400" dirty="0" err="1"/>
              <a:t>epistemological</a:t>
            </a:r>
            <a:r>
              <a:rPr lang="it-IT" sz="1400" dirty="0"/>
              <a:t> </a:t>
            </a:r>
            <a:r>
              <a:rPr lang="it-IT" sz="1400" dirty="0" err="1"/>
              <a:t>modeling</a:t>
            </a:r>
            <a:r>
              <a:rPr lang="it-IT" sz="1400" dirty="0"/>
              <a:t> </a:t>
            </a:r>
            <a:r>
              <a:rPr lang="it-IT" sz="1400" dirty="0" err="1"/>
              <a:t>as</a:t>
            </a:r>
            <a:r>
              <a:rPr lang="it-IT" sz="1400" dirty="0"/>
              <a:t> a strategy for design of computer-</a:t>
            </a:r>
            <a:r>
              <a:rPr lang="it-IT" sz="1400" dirty="0" err="1"/>
              <a:t>based</a:t>
            </a:r>
            <a:r>
              <a:rPr lang="it-IT" sz="1400" dirty="0"/>
              <a:t> </a:t>
            </a:r>
            <a:r>
              <a:rPr lang="it-IT" sz="1400" dirty="0" err="1"/>
              <a:t>consultation</a:t>
            </a:r>
            <a:r>
              <a:rPr lang="it-IT" sz="1400" dirty="0"/>
              <a:t> </a:t>
            </a:r>
            <a:r>
              <a:rPr lang="it-IT" sz="1400" dirty="0" err="1"/>
              <a:t>programs</a:t>
            </a:r>
            <a:r>
              <a:rPr lang="it-IT" sz="1400" dirty="0"/>
              <a:t>. </a:t>
            </a:r>
            <a:r>
              <a:rPr lang="it-IT" sz="1400" dirty="0" err="1"/>
              <a:t>Theor</a:t>
            </a:r>
            <a:r>
              <a:rPr lang="it-IT" sz="1400" dirty="0"/>
              <a:t> </a:t>
            </a:r>
            <a:r>
              <a:rPr lang="it-IT" sz="1400" dirty="0" err="1"/>
              <a:t>Med</a:t>
            </a:r>
            <a:r>
              <a:rPr lang="it-IT" sz="1400" dirty="0"/>
              <a:t>. 1993 Mar;14(1):43-55</a:t>
            </a:r>
          </a:p>
          <a:p>
            <a:endParaRPr lang="it-IT" sz="1400" dirty="0"/>
          </a:p>
          <a:p>
            <a:r>
              <a:rPr lang="it-IT" sz="1400" dirty="0" err="1"/>
              <a:t>Lanzola</a:t>
            </a:r>
            <a:r>
              <a:rPr lang="it-IT" sz="1400" dirty="0"/>
              <a:t> G, Stefanelli M, </a:t>
            </a:r>
            <a:r>
              <a:rPr lang="it-IT" sz="1400" dirty="0" err="1"/>
              <a:t>Barosi</a:t>
            </a:r>
            <a:r>
              <a:rPr lang="it-IT" sz="1400" dirty="0"/>
              <a:t> G, Magnani L. NEOANEMIA: a knowledge-</a:t>
            </a:r>
            <a:r>
              <a:rPr lang="it-IT" sz="1400" dirty="0" err="1"/>
              <a:t>based</a:t>
            </a:r>
            <a:r>
              <a:rPr lang="it-IT" sz="1400" dirty="0"/>
              <a:t> system </a:t>
            </a:r>
            <a:r>
              <a:rPr lang="it-IT" sz="1400" dirty="0" err="1"/>
              <a:t>emulating</a:t>
            </a:r>
            <a:r>
              <a:rPr lang="it-IT" sz="1400" dirty="0"/>
              <a:t> </a:t>
            </a:r>
            <a:r>
              <a:rPr lang="it-IT" sz="1400" dirty="0" err="1"/>
              <a:t>diagnostic</a:t>
            </a:r>
            <a:r>
              <a:rPr lang="it-IT" sz="1400" dirty="0"/>
              <a:t> </a:t>
            </a:r>
            <a:r>
              <a:rPr lang="it-IT" sz="1400" dirty="0" err="1"/>
              <a:t>reasoning</a:t>
            </a:r>
            <a:r>
              <a:rPr lang="it-IT" sz="1400" dirty="0"/>
              <a:t>. </a:t>
            </a:r>
            <a:r>
              <a:rPr lang="it-IT" sz="1400" dirty="0" err="1"/>
              <a:t>Comput</a:t>
            </a:r>
            <a:r>
              <a:rPr lang="it-IT" sz="1400" dirty="0"/>
              <a:t> </a:t>
            </a:r>
            <a:r>
              <a:rPr lang="it-IT" sz="1400" dirty="0" err="1"/>
              <a:t>Biomed</a:t>
            </a:r>
            <a:r>
              <a:rPr lang="it-IT" sz="1400" dirty="0"/>
              <a:t> Res. 1990 Dec;23(6):560-82. </a:t>
            </a:r>
          </a:p>
        </p:txBody>
      </p:sp>
    </p:spTree>
    <p:extLst>
      <p:ext uri="{BB962C8B-B14F-4D97-AF65-F5344CB8AC3E}">
        <p14:creationId xmlns:p14="http://schemas.microsoft.com/office/powerpoint/2010/main" val="168737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43000"/>
          </a:xfrm>
        </p:spPr>
        <p:txBody>
          <a:bodyPr>
            <a:normAutofit fontScale="90000"/>
          </a:bodyPr>
          <a:lstStyle/>
          <a:p>
            <a:r>
              <a:rPr lang="it-IT" dirty="0">
                <a:solidFill>
                  <a:srgbClr val="C00000"/>
                </a:solidFill>
              </a:rPr>
              <a:t>Some </a:t>
            </a:r>
            <a:r>
              <a:rPr lang="it-IT" i="1" dirty="0" err="1">
                <a:solidFill>
                  <a:srgbClr val="C00000"/>
                </a:solidFill>
              </a:rPr>
              <a:t>famous</a:t>
            </a:r>
            <a:r>
              <a:rPr lang="it-IT" dirty="0">
                <a:solidFill>
                  <a:srgbClr val="C00000"/>
                </a:solidFill>
              </a:rPr>
              <a:t> 1970-80’s systems </a:t>
            </a:r>
            <a:r>
              <a:rPr lang="it-IT" dirty="0" err="1">
                <a:solidFill>
                  <a:srgbClr val="C00000"/>
                </a:solidFill>
              </a:rPr>
              <a:t>based</a:t>
            </a:r>
            <a:r>
              <a:rPr lang="it-IT" dirty="0">
                <a:solidFill>
                  <a:srgbClr val="C00000"/>
                </a:solidFill>
              </a:rPr>
              <a:t> on the «</a:t>
            </a:r>
            <a:r>
              <a:rPr lang="it-IT" dirty="0" err="1">
                <a:solidFill>
                  <a:srgbClr val="C00000"/>
                </a:solidFill>
              </a:rPr>
              <a:t>explicit</a:t>
            </a:r>
            <a:r>
              <a:rPr lang="it-IT" dirty="0">
                <a:solidFill>
                  <a:srgbClr val="C00000"/>
                </a:solidFill>
              </a:rPr>
              <a:t> </a:t>
            </a:r>
            <a:r>
              <a:rPr lang="it-IT" dirty="0" err="1">
                <a:solidFill>
                  <a:srgbClr val="C00000"/>
                </a:solidFill>
              </a:rPr>
              <a:t>knowlgede</a:t>
            </a:r>
            <a:r>
              <a:rPr lang="it-IT" dirty="0">
                <a:solidFill>
                  <a:srgbClr val="C00000"/>
                </a:solidFill>
              </a:rPr>
              <a:t> </a:t>
            </a:r>
            <a:r>
              <a:rPr lang="it-IT" dirty="0" err="1">
                <a:solidFill>
                  <a:srgbClr val="C00000"/>
                </a:solidFill>
              </a:rPr>
              <a:t>representation</a:t>
            </a:r>
            <a:r>
              <a:rPr lang="it-IT" dirty="0">
                <a:solidFill>
                  <a:srgbClr val="C00000"/>
                </a:solidFill>
              </a:rPr>
              <a:t>» </a:t>
            </a:r>
            <a:r>
              <a:rPr lang="it-IT" dirty="0" err="1">
                <a:solidFill>
                  <a:srgbClr val="C00000"/>
                </a:solidFill>
              </a:rPr>
              <a:t>paradigm</a:t>
            </a:r>
            <a:endParaRPr lang="en-US" dirty="0">
              <a:solidFill>
                <a:srgbClr val="C00000"/>
              </a:solidFill>
            </a:endParaRPr>
          </a:p>
        </p:txBody>
      </p:sp>
      <p:sp>
        <p:nvSpPr>
          <p:cNvPr id="3" name="Segnaposto contenuto 2"/>
          <p:cNvSpPr>
            <a:spLocks noGrp="1"/>
          </p:cNvSpPr>
          <p:nvPr>
            <p:ph idx="1"/>
          </p:nvPr>
        </p:nvSpPr>
        <p:spPr>
          <a:xfrm>
            <a:off x="1158240" y="1600201"/>
            <a:ext cx="10871200" cy="3747052"/>
          </a:xfrm>
        </p:spPr>
        <p:txBody>
          <a:bodyPr>
            <a:normAutofit/>
          </a:bodyPr>
          <a:lstStyle/>
          <a:p>
            <a:r>
              <a:rPr lang="it-IT" dirty="0"/>
              <a:t>INTERNIST (</a:t>
            </a:r>
            <a:r>
              <a:rPr lang="it-IT" dirty="0" err="1"/>
              <a:t>Pittsburg</a:t>
            </a:r>
            <a:r>
              <a:rPr lang="it-IT" dirty="0"/>
              <a:t>, US)</a:t>
            </a:r>
          </a:p>
          <a:p>
            <a:pPr lvl="1"/>
            <a:r>
              <a:rPr lang="it-IT" dirty="0"/>
              <a:t>QMR (</a:t>
            </a:r>
            <a:r>
              <a:rPr lang="it-IT" dirty="0" err="1"/>
              <a:t>Quick</a:t>
            </a:r>
            <a:r>
              <a:rPr lang="it-IT" dirty="0"/>
              <a:t> </a:t>
            </a:r>
            <a:r>
              <a:rPr lang="it-IT" dirty="0" err="1"/>
              <a:t>medical</a:t>
            </a:r>
            <a:r>
              <a:rPr lang="it-IT" dirty="0"/>
              <a:t> </a:t>
            </a:r>
            <a:r>
              <a:rPr lang="it-IT" dirty="0" err="1"/>
              <a:t>reference</a:t>
            </a:r>
            <a:r>
              <a:rPr lang="it-IT" dirty="0"/>
              <a:t>)</a:t>
            </a:r>
          </a:p>
          <a:p>
            <a:r>
              <a:rPr lang="it-IT" dirty="0" err="1"/>
              <a:t>CasNet</a:t>
            </a:r>
            <a:r>
              <a:rPr lang="it-IT" dirty="0"/>
              <a:t> – Glaucoma (</a:t>
            </a:r>
            <a:r>
              <a:rPr lang="it-IT" dirty="0" err="1"/>
              <a:t>Rutgers</a:t>
            </a:r>
            <a:r>
              <a:rPr lang="it-IT" dirty="0"/>
              <a:t>, US)</a:t>
            </a:r>
          </a:p>
          <a:p>
            <a:r>
              <a:rPr lang="en-US" dirty="0"/>
              <a:t>PIP, the Present Illness Program (renal diseases, MIT-Tufts, US)</a:t>
            </a:r>
          </a:p>
          <a:p>
            <a:r>
              <a:rPr lang="it-IT" dirty="0"/>
              <a:t>ONCOCIN - </a:t>
            </a:r>
            <a:r>
              <a:rPr lang="it-IT" dirty="0" err="1"/>
              <a:t>chemotherapy</a:t>
            </a:r>
            <a:r>
              <a:rPr lang="it-IT" dirty="0"/>
              <a:t> </a:t>
            </a:r>
            <a:r>
              <a:rPr lang="it-IT" dirty="0" err="1"/>
              <a:t>protocols</a:t>
            </a:r>
            <a:r>
              <a:rPr lang="it-IT" dirty="0"/>
              <a:t> (Stanford, US)</a:t>
            </a:r>
          </a:p>
          <a:p>
            <a:r>
              <a:rPr lang="it-IT" dirty="0" err="1"/>
              <a:t>Anaemia</a:t>
            </a:r>
            <a:r>
              <a:rPr lang="it-IT" dirty="0"/>
              <a:t> - </a:t>
            </a:r>
            <a:r>
              <a:rPr lang="it-IT" dirty="0" err="1"/>
              <a:t>diagnosis</a:t>
            </a:r>
            <a:r>
              <a:rPr lang="it-IT" dirty="0"/>
              <a:t> and treatment of </a:t>
            </a:r>
            <a:r>
              <a:rPr lang="it-IT" dirty="0" err="1"/>
              <a:t>anaemia</a:t>
            </a:r>
            <a:r>
              <a:rPr lang="it-IT" dirty="0"/>
              <a:t> (Pavia, </a:t>
            </a:r>
            <a:r>
              <a:rPr lang="it-IT" dirty="0" err="1"/>
              <a:t>Italy</a:t>
            </a:r>
            <a:r>
              <a:rPr lang="it-IT" dirty="0"/>
              <a:t>)</a:t>
            </a:r>
          </a:p>
        </p:txBody>
      </p:sp>
      <p:sp>
        <p:nvSpPr>
          <p:cNvPr id="4" name="Rectangle: Rounded Corners 3">
            <a:extLst>
              <a:ext uri="{FF2B5EF4-FFF2-40B4-BE49-F238E27FC236}">
                <a16:creationId xmlns:a16="http://schemas.microsoft.com/office/drawing/2014/main" id="{F0E6EC1C-1EBC-46E3-ADAE-67D56EB9B59B}"/>
              </a:ext>
            </a:extLst>
          </p:cNvPr>
          <p:cNvSpPr/>
          <p:nvPr/>
        </p:nvSpPr>
        <p:spPr>
          <a:xfrm>
            <a:off x="1981200" y="5257799"/>
            <a:ext cx="8229600" cy="1510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t>In </a:t>
            </a:r>
            <a:r>
              <a:rPr lang="it-IT" sz="2800" dirty="0" err="1"/>
              <a:t>pilot</a:t>
            </a:r>
            <a:r>
              <a:rPr lang="it-IT" sz="2800" dirty="0"/>
              <a:t> studies, </a:t>
            </a:r>
            <a:r>
              <a:rPr lang="it-IT" sz="2800" dirty="0" err="1"/>
              <a:t>those</a:t>
            </a:r>
            <a:r>
              <a:rPr lang="it-IT" sz="2800" dirty="0"/>
              <a:t> systems </a:t>
            </a:r>
            <a:r>
              <a:rPr lang="it-IT" sz="2800" dirty="0" err="1"/>
              <a:t>performed</a:t>
            </a:r>
            <a:r>
              <a:rPr lang="it-IT" sz="2800" dirty="0"/>
              <a:t> </a:t>
            </a:r>
            <a:r>
              <a:rPr lang="it-IT" sz="2800" dirty="0" err="1"/>
              <a:t>as</a:t>
            </a:r>
            <a:r>
              <a:rPr lang="it-IT" sz="2800" dirty="0"/>
              <a:t> </a:t>
            </a:r>
            <a:r>
              <a:rPr lang="it-IT" sz="2800" dirty="0" err="1"/>
              <a:t>well</a:t>
            </a:r>
            <a:r>
              <a:rPr lang="it-IT" sz="2800" dirty="0"/>
              <a:t> </a:t>
            </a:r>
            <a:r>
              <a:rPr lang="it-IT" sz="2800" dirty="0" err="1"/>
              <a:t>as</a:t>
            </a:r>
            <a:r>
              <a:rPr lang="it-IT" sz="2800" dirty="0"/>
              <a:t>, and </a:t>
            </a:r>
            <a:r>
              <a:rPr lang="it-IT" sz="2800" dirty="0" err="1"/>
              <a:t>sometime</a:t>
            </a:r>
            <a:r>
              <a:rPr lang="it-IT" sz="2800" dirty="0"/>
              <a:t> </a:t>
            </a:r>
            <a:r>
              <a:rPr lang="it-IT" sz="2800" dirty="0" err="1"/>
              <a:t>better</a:t>
            </a:r>
            <a:r>
              <a:rPr lang="it-IT" sz="2800" dirty="0"/>
              <a:t> </a:t>
            </a:r>
            <a:r>
              <a:rPr lang="it-IT" sz="2800" dirty="0" err="1"/>
              <a:t>than</a:t>
            </a:r>
            <a:r>
              <a:rPr lang="it-IT" sz="2800" dirty="0"/>
              <a:t> </a:t>
            </a:r>
            <a:r>
              <a:rPr lang="it-IT" sz="2800" dirty="0" err="1"/>
              <a:t>clinical</a:t>
            </a:r>
            <a:r>
              <a:rPr lang="it-IT" sz="2800" dirty="0"/>
              <a:t> </a:t>
            </a:r>
            <a:r>
              <a:rPr lang="it-IT" sz="2800" dirty="0" err="1"/>
              <a:t>experts</a:t>
            </a:r>
            <a:endParaRPr lang="it-IT"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827C-C365-4B97-901E-253B8B214C2F}"/>
              </a:ext>
            </a:extLst>
          </p:cNvPr>
          <p:cNvSpPr>
            <a:spLocks noGrp="1"/>
          </p:cNvSpPr>
          <p:nvPr>
            <p:ph type="title"/>
          </p:nvPr>
        </p:nvSpPr>
        <p:spPr/>
        <p:txBody>
          <a:bodyPr/>
          <a:lstStyle/>
          <a:p>
            <a:r>
              <a:rPr lang="it-IT" dirty="0"/>
              <a:t>Evaluation studies</a:t>
            </a:r>
          </a:p>
        </p:txBody>
      </p:sp>
      <p:pic>
        <p:nvPicPr>
          <p:cNvPr id="4" name="Content Placeholder 3">
            <a:extLst>
              <a:ext uri="{FF2B5EF4-FFF2-40B4-BE49-F238E27FC236}">
                <a16:creationId xmlns:a16="http://schemas.microsoft.com/office/drawing/2014/main" id="{5EEB6EFF-787A-4CCC-8AEB-CAC432DBC863}"/>
              </a:ext>
            </a:extLst>
          </p:cNvPr>
          <p:cNvPicPr>
            <a:picLocks noGrp="1" noChangeAspect="1"/>
          </p:cNvPicPr>
          <p:nvPr>
            <p:ph idx="1"/>
          </p:nvPr>
        </p:nvPicPr>
        <p:blipFill>
          <a:blip r:embed="rId2"/>
          <a:stretch>
            <a:fillRect/>
          </a:stretch>
        </p:blipFill>
        <p:spPr>
          <a:xfrm>
            <a:off x="517842" y="1685449"/>
            <a:ext cx="7458075" cy="962025"/>
          </a:xfrm>
          <a:prstGeom prst="rect">
            <a:avLst/>
          </a:prstGeom>
        </p:spPr>
      </p:pic>
      <p:pic>
        <p:nvPicPr>
          <p:cNvPr id="5" name="Picture 4">
            <a:extLst>
              <a:ext uri="{FF2B5EF4-FFF2-40B4-BE49-F238E27FC236}">
                <a16:creationId xmlns:a16="http://schemas.microsoft.com/office/drawing/2014/main" id="{AB1F3BD1-53EA-4B7B-8743-2183B6112BBD}"/>
              </a:ext>
            </a:extLst>
          </p:cNvPr>
          <p:cNvPicPr>
            <a:picLocks noChangeAspect="1"/>
          </p:cNvPicPr>
          <p:nvPr/>
        </p:nvPicPr>
        <p:blipFill>
          <a:blip r:embed="rId3"/>
          <a:stretch>
            <a:fillRect/>
          </a:stretch>
        </p:blipFill>
        <p:spPr>
          <a:xfrm>
            <a:off x="517842" y="3117169"/>
            <a:ext cx="8010525" cy="942975"/>
          </a:xfrm>
          <a:prstGeom prst="rect">
            <a:avLst/>
          </a:prstGeom>
        </p:spPr>
      </p:pic>
      <p:pic>
        <p:nvPicPr>
          <p:cNvPr id="6" name="Picture 5">
            <a:extLst>
              <a:ext uri="{FF2B5EF4-FFF2-40B4-BE49-F238E27FC236}">
                <a16:creationId xmlns:a16="http://schemas.microsoft.com/office/drawing/2014/main" id="{0C132141-18B8-4A29-8FDB-F44B74306F22}"/>
              </a:ext>
            </a:extLst>
          </p:cNvPr>
          <p:cNvPicPr>
            <a:picLocks noChangeAspect="1"/>
          </p:cNvPicPr>
          <p:nvPr/>
        </p:nvPicPr>
        <p:blipFill>
          <a:blip r:embed="rId4"/>
          <a:stretch>
            <a:fillRect/>
          </a:stretch>
        </p:blipFill>
        <p:spPr>
          <a:xfrm>
            <a:off x="590550" y="4529839"/>
            <a:ext cx="5505450" cy="933450"/>
          </a:xfrm>
          <a:prstGeom prst="rect">
            <a:avLst/>
          </a:prstGeom>
        </p:spPr>
      </p:pic>
    </p:spTree>
    <p:extLst>
      <p:ext uri="{BB962C8B-B14F-4D97-AF65-F5344CB8AC3E}">
        <p14:creationId xmlns:p14="http://schemas.microsoft.com/office/powerpoint/2010/main" val="3615970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po 20">
            <a:extLst>
              <a:ext uri="{FF2B5EF4-FFF2-40B4-BE49-F238E27FC236}">
                <a16:creationId xmlns:a16="http://schemas.microsoft.com/office/drawing/2014/main" id="{0C72EFCE-5E1E-49C3-8B5B-3284A54F3317}"/>
              </a:ext>
            </a:extLst>
          </p:cNvPr>
          <p:cNvGrpSpPr/>
          <p:nvPr/>
        </p:nvGrpSpPr>
        <p:grpSpPr>
          <a:xfrm>
            <a:off x="262716" y="373468"/>
            <a:ext cx="5128851" cy="6352452"/>
            <a:chOff x="8194176" y="1169581"/>
            <a:chExt cx="3647304" cy="4755730"/>
          </a:xfrm>
        </p:grpSpPr>
        <p:pic>
          <p:nvPicPr>
            <p:cNvPr id="5" name="Immagine 18">
              <a:extLst>
                <a:ext uri="{FF2B5EF4-FFF2-40B4-BE49-F238E27FC236}">
                  <a16:creationId xmlns:a16="http://schemas.microsoft.com/office/drawing/2014/main" id="{3EBF1A2B-99AA-44E6-A42F-070E45DAD946}"/>
                </a:ext>
              </a:extLst>
            </p:cNvPr>
            <p:cNvPicPr>
              <a:picLocks noChangeAspect="1"/>
            </p:cNvPicPr>
            <p:nvPr/>
          </p:nvPicPr>
          <p:blipFill>
            <a:blip r:embed="rId2"/>
            <a:srcRect l="22303" r="36657"/>
            <a:stretch>
              <a:fillRect/>
            </a:stretch>
          </p:blipFill>
          <p:spPr>
            <a:xfrm>
              <a:off x="8194176" y="1169581"/>
              <a:ext cx="3309606" cy="4536274"/>
            </a:xfrm>
            <a:prstGeom prst="rect">
              <a:avLst/>
            </a:prstGeom>
            <a:noFill/>
            <a:ln cap="flat">
              <a:noFill/>
            </a:ln>
          </p:spPr>
        </p:pic>
        <p:sp>
          <p:nvSpPr>
            <p:cNvPr id="6" name="Rettangolo 19">
              <a:extLst>
                <a:ext uri="{FF2B5EF4-FFF2-40B4-BE49-F238E27FC236}">
                  <a16:creationId xmlns:a16="http://schemas.microsoft.com/office/drawing/2014/main" id="{B387847A-C934-483C-9DF1-F8F48234391A}"/>
                </a:ext>
              </a:extLst>
            </p:cNvPr>
            <p:cNvSpPr/>
            <p:nvPr/>
          </p:nvSpPr>
          <p:spPr>
            <a:xfrm>
              <a:off x="10872216" y="4755757"/>
              <a:ext cx="969264" cy="116955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sp>
        <p:nvSpPr>
          <p:cNvPr id="7" name="TextBox 6">
            <a:extLst>
              <a:ext uri="{FF2B5EF4-FFF2-40B4-BE49-F238E27FC236}">
                <a16:creationId xmlns:a16="http://schemas.microsoft.com/office/drawing/2014/main" id="{D72D8ED7-9B93-44CD-97ED-62D27790DC4B}"/>
              </a:ext>
            </a:extLst>
          </p:cNvPr>
          <p:cNvSpPr txBox="1"/>
          <p:nvPr/>
        </p:nvSpPr>
        <p:spPr>
          <a:xfrm>
            <a:off x="6268720" y="655995"/>
            <a:ext cx="5303520" cy="2215991"/>
          </a:xfrm>
          <a:prstGeom prst="rect">
            <a:avLst/>
          </a:prstGeom>
          <a:noFill/>
        </p:spPr>
        <p:txBody>
          <a:bodyPr wrap="square" rtlCol="0">
            <a:spAutoFit/>
          </a:bodyPr>
          <a:lstStyle/>
          <a:p>
            <a:r>
              <a:rPr lang="it-IT" sz="4000" dirty="0" err="1">
                <a:solidFill>
                  <a:srgbClr val="C00000"/>
                </a:solidFill>
              </a:rPr>
              <a:t>Critique</a:t>
            </a:r>
            <a:r>
              <a:rPr lang="it-IT" sz="4000" dirty="0">
                <a:solidFill>
                  <a:srgbClr val="C00000"/>
                </a:solidFill>
              </a:rPr>
              <a:t>: no sound theory for </a:t>
            </a:r>
            <a:r>
              <a:rPr lang="it-IT" sz="4000" dirty="0" err="1">
                <a:solidFill>
                  <a:srgbClr val="C00000"/>
                </a:solidFill>
              </a:rPr>
              <a:t>uncertainty</a:t>
            </a:r>
            <a:r>
              <a:rPr lang="it-IT" sz="4000" dirty="0">
                <a:solidFill>
                  <a:srgbClr val="C00000"/>
                </a:solidFill>
              </a:rPr>
              <a:t> </a:t>
            </a:r>
            <a:r>
              <a:rPr lang="it-IT" sz="4000" dirty="0" err="1">
                <a:solidFill>
                  <a:srgbClr val="C00000"/>
                </a:solidFill>
              </a:rPr>
              <a:t>propagation</a:t>
            </a:r>
            <a:endParaRPr lang="it-IT" dirty="0">
              <a:solidFill>
                <a:srgbClr val="C00000"/>
              </a:solidFill>
            </a:endParaRPr>
          </a:p>
          <a:p>
            <a:endParaRPr lang="it-IT" dirty="0"/>
          </a:p>
        </p:txBody>
      </p:sp>
      <p:sp>
        <p:nvSpPr>
          <p:cNvPr id="8" name="Rettangolo 3">
            <a:extLst>
              <a:ext uri="{FF2B5EF4-FFF2-40B4-BE49-F238E27FC236}">
                <a16:creationId xmlns:a16="http://schemas.microsoft.com/office/drawing/2014/main" id="{F6F03588-D4C9-4DB5-88DA-F01A03D908E6}"/>
              </a:ext>
            </a:extLst>
          </p:cNvPr>
          <p:cNvSpPr/>
          <p:nvPr/>
        </p:nvSpPr>
        <p:spPr>
          <a:xfrm>
            <a:off x="4779226" y="2524077"/>
            <a:ext cx="8160590" cy="292387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C00000"/>
                </a:solidFill>
                <a:uFillTx/>
                <a:latin typeface="Arial" pitchFamily="34"/>
                <a:cs typeface="Arial" pitchFamily="34"/>
              </a:rPr>
              <a:t>IF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1) the infection is primary-bacteremia 	</a:t>
            </a:r>
            <a:r>
              <a:rPr lang="en-US" sz="1800" b="0" i="0" u="none" strike="noStrike" kern="1200" cap="none" spc="0" baseline="0" dirty="0">
                <a:solidFill>
                  <a:srgbClr val="C00000"/>
                </a:solidFill>
                <a:uFillTx/>
                <a:latin typeface="Arial" pitchFamily="34"/>
                <a:cs typeface="Arial" pitchFamily="34"/>
              </a:rPr>
              <a:t>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2) the site of the culture is one of sterile sites  </a:t>
            </a:r>
            <a:r>
              <a:rPr lang="en-US" sz="1800" b="0" i="0" u="none" strike="noStrike" kern="1200" cap="none" spc="0" baseline="0" dirty="0">
                <a:solidFill>
                  <a:srgbClr val="C00000"/>
                </a:solidFill>
                <a:uFillTx/>
                <a:latin typeface="Arial" pitchFamily="34"/>
                <a:cs typeface="Arial" pitchFamily="34"/>
              </a:rPr>
              <a:t>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3) the suspected portal of entry is the gastro-intestinal tract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C00000"/>
                </a:solidFill>
                <a:uFillTx/>
                <a:latin typeface="Arial" pitchFamily="34"/>
                <a:cs typeface="Arial" pitchFamily="34"/>
              </a:rPr>
              <a:t>THEN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there is a suggestive evidence (0.7) that the identity of the organism is </a:t>
            </a:r>
            <a:r>
              <a:rPr lang="en-US" sz="1800" b="0" i="0" u="none" strike="noStrike" kern="1200" cap="none" spc="0" baseline="0" dirty="0" err="1">
                <a:solidFill>
                  <a:srgbClr val="000000"/>
                </a:solidFill>
                <a:uFillTx/>
                <a:latin typeface="Arial" pitchFamily="34"/>
                <a:cs typeface="Arial" pitchFamily="34"/>
              </a:rPr>
              <a:t>bacteroides</a:t>
            </a:r>
            <a:r>
              <a:rPr lang="en-US" sz="1800" b="0" i="0" u="none" strike="noStrike" kern="1200" cap="none" spc="0" baseline="0" dirty="0">
                <a:solidFill>
                  <a:srgbClr val="000000"/>
                </a:solidFill>
                <a:uFillTx/>
                <a:latin typeface="Arial" pitchFamily="34"/>
                <a:cs typeface="Arial" pitchFamily="34"/>
              </a:rPr>
              <a:t> </a:t>
            </a:r>
            <a:endParaRPr lang="it-IT" sz="1800" b="0" i="0" u="none" strike="noStrike" kern="1200" cap="none" spc="0" baseline="0" dirty="0">
              <a:solidFill>
                <a:srgbClr val="000000"/>
              </a:solidFill>
              <a:uFillTx/>
              <a:latin typeface="Arial" pitchFamily="34"/>
              <a:cs typeface="Arial" pitchFamily="34"/>
            </a:endParaRPr>
          </a:p>
        </p:txBody>
      </p:sp>
      <p:grpSp>
        <p:nvGrpSpPr>
          <p:cNvPr id="9" name="Group 8">
            <a:extLst>
              <a:ext uri="{FF2B5EF4-FFF2-40B4-BE49-F238E27FC236}">
                <a16:creationId xmlns:a16="http://schemas.microsoft.com/office/drawing/2014/main" id="{7E51B3B0-8DA9-4602-95D2-23EB36C2DC78}"/>
              </a:ext>
            </a:extLst>
          </p:cNvPr>
          <p:cNvGrpSpPr/>
          <p:nvPr/>
        </p:nvGrpSpPr>
        <p:grpSpPr>
          <a:xfrm>
            <a:off x="6181189" y="5200204"/>
            <a:ext cx="4599336" cy="1096802"/>
            <a:chOff x="3417669" y="5683612"/>
            <a:chExt cx="4599336" cy="1096802"/>
          </a:xfrm>
        </p:grpSpPr>
        <p:sp>
          <p:nvSpPr>
            <p:cNvPr id="10" name="Freccia a destra 6">
              <a:extLst>
                <a:ext uri="{FF2B5EF4-FFF2-40B4-BE49-F238E27FC236}">
                  <a16:creationId xmlns:a16="http://schemas.microsoft.com/office/drawing/2014/main" id="{3B3F020D-BE96-4651-8867-36DCC1513C3D}"/>
                </a:ext>
              </a:extLst>
            </p:cNvPr>
            <p:cNvSpPr/>
            <p:nvPr/>
          </p:nvSpPr>
          <p:spPr>
            <a:xfrm rot="16200000">
              <a:off x="5243231" y="5840706"/>
              <a:ext cx="512026" cy="197838"/>
            </a:xfrm>
            <a:custGeom>
              <a:avLst>
                <a:gd name="f0" fmla="val 1381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CasellaDiTesto 8">
              <a:extLst>
                <a:ext uri="{FF2B5EF4-FFF2-40B4-BE49-F238E27FC236}">
                  <a16:creationId xmlns:a16="http://schemas.microsoft.com/office/drawing/2014/main" id="{A3D64375-7EDA-4A72-ACCA-DC10C731E2CD}"/>
                </a:ext>
              </a:extLst>
            </p:cNvPr>
            <p:cNvSpPr txBox="1"/>
            <p:nvPr/>
          </p:nvSpPr>
          <p:spPr>
            <a:xfrm>
              <a:off x="3417669" y="6195639"/>
              <a:ext cx="4599336" cy="58477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dirty="0" err="1">
                  <a:solidFill>
                    <a:srgbClr val="1F497D"/>
                  </a:solidFill>
                  <a:uFillTx/>
                  <a:latin typeface="Arial" pitchFamily="34"/>
                  <a:cs typeface="Arial" pitchFamily="34"/>
                </a:rPr>
                <a:t>Uncertainty</a:t>
              </a:r>
              <a:r>
                <a:rPr lang="it-IT" sz="3200" b="1" i="0" u="none" strike="noStrike" kern="1200" cap="none" spc="0" baseline="0" dirty="0">
                  <a:solidFill>
                    <a:srgbClr val="1F497D"/>
                  </a:solidFill>
                  <a:uFillTx/>
                  <a:latin typeface="Arial" pitchFamily="34"/>
                  <a:cs typeface="Arial" pitchFamily="34"/>
                </a:rPr>
                <a:t> </a:t>
              </a:r>
              <a:r>
                <a:rPr lang="it-IT" sz="3200" b="1" i="0" u="none" strike="noStrike" kern="1200" cap="none" spc="0" baseline="0" dirty="0" err="1">
                  <a:solidFill>
                    <a:srgbClr val="1F497D"/>
                  </a:solidFill>
                  <a:uFillTx/>
                  <a:latin typeface="Arial" pitchFamily="34"/>
                  <a:cs typeface="Arial" pitchFamily="34"/>
                </a:rPr>
                <a:t>coefficient</a:t>
              </a:r>
              <a:endParaRPr lang="it-IT" sz="3200" b="1" i="0" u="none" strike="noStrike" kern="1200" cap="none" spc="0" baseline="0" dirty="0">
                <a:solidFill>
                  <a:srgbClr val="1F497D"/>
                </a:solidFill>
                <a:uFillTx/>
                <a:latin typeface="Arial" pitchFamily="34"/>
                <a:cs typeface="Arial" pitchFamily="34"/>
              </a:endParaRPr>
            </a:p>
          </p:txBody>
        </p:sp>
      </p:grpSp>
    </p:spTree>
    <p:extLst>
      <p:ext uri="{BB962C8B-B14F-4D97-AF65-F5344CB8AC3E}">
        <p14:creationId xmlns:p14="http://schemas.microsoft.com/office/powerpoint/2010/main" val="35106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po 20">
            <a:extLst>
              <a:ext uri="{FF2B5EF4-FFF2-40B4-BE49-F238E27FC236}">
                <a16:creationId xmlns:a16="http://schemas.microsoft.com/office/drawing/2014/main" id="{0C72EFCE-5E1E-49C3-8B5B-3284A54F3317}"/>
              </a:ext>
            </a:extLst>
          </p:cNvPr>
          <p:cNvGrpSpPr/>
          <p:nvPr/>
        </p:nvGrpSpPr>
        <p:grpSpPr>
          <a:xfrm>
            <a:off x="262716" y="373468"/>
            <a:ext cx="5128851" cy="6352452"/>
            <a:chOff x="8194176" y="1169581"/>
            <a:chExt cx="3647304" cy="4755730"/>
          </a:xfrm>
        </p:grpSpPr>
        <p:pic>
          <p:nvPicPr>
            <p:cNvPr id="5" name="Immagine 18">
              <a:extLst>
                <a:ext uri="{FF2B5EF4-FFF2-40B4-BE49-F238E27FC236}">
                  <a16:creationId xmlns:a16="http://schemas.microsoft.com/office/drawing/2014/main" id="{3EBF1A2B-99AA-44E6-A42F-070E45DAD946}"/>
                </a:ext>
              </a:extLst>
            </p:cNvPr>
            <p:cNvPicPr>
              <a:picLocks noChangeAspect="1"/>
            </p:cNvPicPr>
            <p:nvPr/>
          </p:nvPicPr>
          <p:blipFill>
            <a:blip r:embed="rId2"/>
            <a:srcRect l="22303" r="36657"/>
            <a:stretch>
              <a:fillRect/>
            </a:stretch>
          </p:blipFill>
          <p:spPr>
            <a:xfrm>
              <a:off x="8194176" y="1169581"/>
              <a:ext cx="3309606" cy="4536274"/>
            </a:xfrm>
            <a:prstGeom prst="rect">
              <a:avLst/>
            </a:prstGeom>
            <a:noFill/>
            <a:ln cap="flat">
              <a:noFill/>
            </a:ln>
          </p:spPr>
        </p:pic>
        <p:sp>
          <p:nvSpPr>
            <p:cNvPr id="6" name="Rettangolo 19">
              <a:extLst>
                <a:ext uri="{FF2B5EF4-FFF2-40B4-BE49-F238E27FC236}">
                  <a16:creationId xmlns:a16="http://schemas.microsoft.com/office/drawing/2014/main" id="{B387847A-C934-483C-9DF1-F8F48234391A}"/>
                </a:ext>
              </a:extLst>
            </p:cNvPr>
            <p:cNvSpPr/>
            <p:nvPr/>
          </p:nvSpPr>
          <p:spPr>
            <a:xfrm>
              <a:off x="10872216" y="4755757"/>
              <a:ext cx="969264" cy="116955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sp>
        <p:nvSpPr>
          <p:cNvPr id="7" name="TextBox 6">
            <a:extLst>
              <a:ext uri="{FF2B5EF4-FFF2-40B4-BE49-F238E27FC236}">
                <a16:creationId xmlns:a16="http://schemas.microsoft.com/office/drawing/2014/main" id="{D72D8ED7-9B93-44CD-97ED-62D27790DC4B}"/>
              </a:ext>
            </a:extLst>
          </p:cNvPr>
          <p:cNvSpPr txBox="1"/>
          <p:nvPr/>
        </p:nvSpPr>
        <p:spPr>
          <a:xfrm>
            <a:off x="6268720" y="655995"/>
            <a:ext cx="5303520" cy="5262979"/>
          </a:xfrm>
          <a:prstGeom prst="rect">
            <a:avLst/>
          </a:prstGeom>
          <a:noFill/>
        </p:spPr>
        <p:txBody>
          <a:bodyPr wrap="square" rtlCol="0">
            <a:spAutoFit/>
          </a:bodyPr>
          <a:lstStyle/>
          <a:p>
            <a:r>
              <a:rPr lang="it-IT" sz="4000" dirty="0" err="1">
                <a:solidFill>
                  <a:srgbClr val="C00000"/>
                </a:solidFill>
              </a:rPr>
              <a:t>Critique</a:t>
            </a:r>
            <a:r>
              <a:rPr lang="it-IT" sz="4000" dirty="0">
                <a:solidFill>
                  <a:srgbClr val="C00000"/>
                </a:solidFill>
              </a:rPr>
              <a:t>: no sound theory for </a:t>
            </a:r>
            <a:r>
              <a:rPr lang="it-IT" sz="4000" dirty="0" err="1">
                <a:solidFill>
                  <a:srgbClr val="C00000"/>
                </a:solidFill>
              </a:rPr>
              <a:t>uncertainty</a:t>
            </a:r>
            <a:r>
              <a:rPr lang="it-IT" sz="4000" dirty="0">
                <a:solidFill>
                  <a:srgbClr val="C00000"/>
                </a:solidFill>
              </a:rPr>
              <a:t> </a:t>
            </a:r>
            <a:r>
              <a:rPr lang="it-IT" sz="4000" dirty="0" err="1">
                <a:solidFill>
                  <a:srgbClr val="C00000"/>
                </a:solidFill>
              </a:rPr>
              <a:t>propagation</a:t>
            </a:r>
            <a:endParaRPr lang="it-IT" dirty="0">
              <a:solidFill>
                <a:srgbClr val="C00000"/>
              </a:solidFill>
            </a:endParaRPr>
          </a:p>
          <a:p>
            <a:endParaRPr lang="it-IT" dirty="0"/>
          </a:p>
          <a:p>
            <a:r>
              <a:rPr lang="it-IT" sz="2000" dirty="0"/>
              <a:t>Rules </a:t>
            </a:r>
            <a:r>
              <a:rPr lang="it-IT" sz="2000" dirty="0" err="1"/>
              <a:t>were</a:t>
            </a:r>
            <a:r>
              <a:rPr lang="it-IT" sz="2000" dirty="0"/>
              <a:t> </a:t>
            </a:r>
            <a:r>
              <a:rPr lang="it-IT" sz="2000" dirty="0" err="1"/>
              <a:t>combined</a:t>
            </a:r>
            <a:r>
              <a:rPr lang="it-IT" sz="2000" dirty="0"/>
              <a:t> </a:t>
            </a:r>
            <a:r>
              <a:rPr lang="it-IT" sz="2000" dirty="0" err="1"/>
              <a:t>using</a:t>
            </a:r>
            <a:r>
              <a:rPr lang="it-IT" sz="2000" dirty="0"/>
              <a:t> </a:t>
            </a:r>
            <a:r>
              <a:rPr lang="it-IT" sz="2000" dirty="0" err="1"/>
              <a:t>euristics</a:t>
            </a:r>
            <a:r>
              <a:rPr lang="it-IT" sz="2000" dirty="0"/>
              <a:t> to </a:t>
            </a:r>
            <a:r>
              <a:rPr lang="it-IT" sz="2000" dirty="0" err="1"/>
              <a:t>manage</a:t>
            </a:r>
            <a:r>
              <a:rPr lang="it-IT" sz="2000" dirty="0"/>
              <a:t> </a:t>
            </a:r>
            <a:r>
              <a:rPr lang="it-IT" sz="2000" dirty="0" err="1"/>
              <a:t>uncertainty</a:t>
            </a:r>
            <a:r>
              <a:rPr lang="it-IT" sz="2000" dirty="0"/>
              <a:t>:</a:t>
            </a:r>
          </a:p>
          <a:p>
            <a:pPr marL="285750" indent="-285750">
              <a:buFontTx/>
              <a:buChar char="-"/>
            </a:pPr>
            <a:r>
              <a:rPr lang="it-IT" sz="2000" dirty="0" err="1"/>
              <a:t>Number</a:t>
            </a:r>
            <a:r>
              <a:rPr lang="it-IT" sz="2000" dirty="0"/>
              <a:t> of rules with positive/negative  confidence </a:t>
            </a:r>
            <a:r>
              <a:rPr lang="it-IT" sz="2000" dirty="0" err="1"/>
              <a:t>levels</a:t>
            </a:r>
            <a:endParaRPr lang="it-IT" sz="2000" dirty="0"/>
          </a:p>
          <a:p>
            <a:pPr marL="285750" indent="-285750">
              <a:buFontTx/>
              <a:buChar char="-"/>
            </a:pPr>
            <a:r>
              <a:rPr lang="it-IT" sz="2000" dirty="0" err="1"/>
              <a:t>Preferring</a:t>
            </a:r>
            <a:r>
              <a:rPr lang="it-IT" sz="2000" dirty="0"/>
              <a:t> the rules with </a:t>
            </a:r>
            <a:r>
              <a:rPr lang="it-IT" sz="2000" dirty="0" err="1"/>
              <a:t>highest</a:t>
            </a:r>
            <a:r>
              <a:rPr lang="it-IT" sz="2000" dirty="0"/>
              <a:t> confidence </a:t>
            </a:r>
            <a:r>
              <a:rPr lang="it-IT" sz="2000" dirty="0" err="1"/>
              <a:t>levels</a:t>
            </a:r>
            <a:endParaRPr lang="it-IT" sz="2000" dirty="0"/>
          </a:p>
          <a:p>
            <a:pPr marL="285750" indent="-285750">
              <a:buFontTx/>
              <a:buChar char="-"/>
            </a:pPr>
            <a:r>
              <a:rPr lang="it-IT" sz="2000" dirty="0"/>
              <a:t> Using additive/</a:t>
            </a:r>
            <a:r>
              <a:rPr lang="it-IT" sz="2000" dirty="0" err="1"/>
              <a:t>multiplicative</a:t>
            </a:r>
            <a:r>
              <a:rPr lang="it-IT" sz="2000" dirty="0"/>
              <a:t> models for confidence </a:t>
            </a:r>
            <a:r>
              <a:rPr lang="it-IT" sz="2000" dirty="0" err="1"/>
              <a:t>levels</a:t>
            </a:r>
            <a:endParaRPr lang="it-IT" sz="2000" dirty="0"/>
          </a:p>
          <a:p>
            <a:pPr marL="285750" indent="-285750">
              <a:buFontTx/>
              <a:buChar char="-"/>
            </a:pPr>
            <a:r>
              <a:rPr lang="it-IT" sz="2000" dirty="0"/>
              <a:t>etc.</a:t>
            </a:r>
          </a:p>
          <a:p>
            <a:pPr marL="285750" indent="-285750">
              <a:buFontTx/>
              <a:buChar char="-"/>
            </a:pPr>
            <a:endParaRPr lang="it-IT" dirty="0"/>
          </a:p>
        </p:txBody>
      </p:sp>
    </p:spTree>
    <p:extLst>
      <p:ext uri="{BB962C8B-B14F-4D97-AF65-F5344CB8AC3E}">
        <p14:creationId xmlns:p14="http://schemas.microsoft.com/office/powerpoint/2010/main" val="3137459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943C-2382-4336-9D94-B63B891FA98E}"/>
              </a:ext>
            </a:extLst>
          </p:cNvPr>
          <p:cNvSpPr>
            <a:spLocks noGrp="1"/>
          </p:cNvSpPr>
          <p:nvPr>
            <p:ph type="title"/>
          </p:nvPr>
        </p:nvSpPr>
        <p:spPr/>
        <p:txBody>
          <a:bodyPr>
            <a:normAutofit fontScale="90000"/>
          </a:bodyPr>
          <a:lstStyle/>
          <a:p>
            <a:r>
              <a:rPr lang="it-IT" dirty="0"/>
              <a:t>The </a:t>
            </a:r>
            <a:r>
              <a:rPr lang="it-IT" dirty="0" err="1"/>
              <a:t>same</a:t>
            </a:r>
            <a:r>
              <a:rPr lang="it-IT" dirty="0"/>
              <a:t> </a:t>
            </a:r>
            <a:r>
              <a:rPr lang="it-IT" dirty="0" err="1"/>
              <a:t>critique</a:t>
            </a:r>
            <a:r>
              <a:rPr lang="it-IT" dirty="0"/>
              <a:t> to Watson in 2018 !!</a:t>
            </a:r>
            <a:br>
              <a:rPr lang="it-IT" dirty="0"/>
            </a:br>
            <a:r>
              <a:rPr lang="it-IT" dirty="0" err="1"/>
              <a:t>Which</a:t>
            </a:r>
            <a:r>
              <a:rPr lang="it-IT" dirty="0"/>
              <a:t> in </a:t>
            </a:r>
            <a:r>
              <a:rPr lang="it-IT" dirty="0" err="1"/>
              <a:t>fact</a:t>
            </a:r>
            <a:r>
              <a:rPr lang="it-IT" dirty="0"/>
              <a:t> </a:t>
            </a:r>
            <a:r>
              <a:rPr lang="it-IT" dirty="0" err="1"/>
              <a:t>adopt</a:t>
            </a:r>
            <a:r>
              <a:rPr lang="it-IT" dirty="0"/>
              <a:t> (</a:t>
            </a:r>
            <a:r>
              <a:rPr lang="it-IT" dirty="0" err="1"/>
              <a:t>also</a:t>
            </a:r>
            <a:r>
              <a:rPr lang="it-IT" dirty="0"/>
              <a:t>) production </a:t>
            </a:r>
            <a:r>
              <a:rPr lang="it-IT" dirty="0" err="1"/>
              <a:t>ruels</a:t>
            </a:r>
            <a:endParaRPr lang="it-IT" dirty="0"/>
          </a:p>
        </p:txBody>
      </p:sp>
      <p:pic>
        <p:nvPicPr>
          <p:cNvPr id="6" name="Picture 5">
            <a:extLst>
              <a:ext uri="{FF2B5EF4-FFF2-40B4-BE49-F238E27FC236}">
                <a16:creationId xmlns:a16="http://schemas.microsoft.com/office/drawing/2014/main" id="{0692B7B0-3CAB-4008-A663-63932559BBFE}"/>
              </a:ext>
            </a:extLst>
          </p:cNvPr>
          <p:cNvPicPr>
            <a:picLocks noChangeAspect="1"/>
          </p:cNvPicPr>
          <p:nvPr/>
        </p:nvPicPr>
        <p:blipFill>
          <a:blip r:embed="rId2"/>
          <a:stretch>
            <a:fillRect/>
          </a:stretch>
        </p:blipFill>
        <p:spPr>
          <a:xfrm>
            <a:off x="1049546" y="1937462"/>
            <a:ext cx="9805531" cy="3272892"/>
          </a:xfrm>
          <a:prstGeom prst="rect">
            <a:avLst/>
          </a:prstGeom>
        </p:spPr>
      </p:pic>
    </p:spTree>
    <p:extLst>
      <p:ext uri="{BB962C8B-B14F-4D97-AF65-F5344CB8AC3E}">
        <p14:creationId xmlns:p14="http://schemas.microsoft.com/office/powerpoint/2010/main" val="368178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88720" y="0"/>
            <a:ext cx="9404852" cy="1143000"/>
          </a:xfrm>
        </p:spPr>
        <p:txBody>
          <a:bodyPr>
            <a:normAutofit fontScale="90000"/>
          </a:bodyPr>
          <a:lstStyle/>
          <a:p>
            <a:r>
              <a:rPr lang="it-IT" sz="3800" dirty="0"/>
              <a:t>Expert systems </a:t>
            </a:r>
            <a:r>
              <a:rPr lang="it-IT" sz="3800" dirty="0" err="1"/>
              <a:t>based</a:t>
            </a:r>
            <a:r>
              <a:rPr lang="it-IT" sz="3800" dirty="0"/>
              <a:t> on </a:t>
            </a:r>
            <a:r>
              <a:rPr lang="it-IT" sz="3800" dirty="0" err="1"/>
              <a:t>probabilistic</a:t>
            </a:r>
            <a:r>
              <a:rPr lang="it-IT" sz="3800" dirty="0"/>
              <a:t> networks</a:t>
            </a:r>
            <a:endParaRPr lang="en-US" sz="3800" dirty="0"/>
          </a:p>
        </p:txBody>
      </p:sp>
      <p:sp>
        <p:nvSpPr>
          <p:cNvPr id="9" name="CasellaDiTesto 8"/>
          <p:cNvSpPr txBox="1"/>
          <p:nvPr/>
        </p:nvSpPr>
        <p:spPr>
          <a:xfrm>
            <a:off x="594360" y="1195849"/>
            <a:ext cx="11003279" cy="1569660"/>
          </a:xfrm>
          <a:prstGeom prst="rect">
            <a:avLst/>
          </a:prstGeom>
          <a:noFill/>
        </p:spPr>
        <p:txBody>
          <a:bodyPr wrap="square" rtlCol="0">
            <a:spAutoFit/>
          </a:bodyPr>
          <a:lstStyle/>
          <a:p>
            <a:pPr fontAlgn="base">
              <a:spcBef>
                <a:spcPct val="0"/>
              </a:spcBef>
              <a:spcAft>
                <a:spcPct val="0"/>
              </a:spcAft>
            </a:pPr>
            <a:endParaRPr lang="it-IT" sz="2400" b="1" dirty="0">
              <a:solidFill>
                <a:srgbClr val="C00000"/>
              </a:solidFill>
              <a:latin typeface="Arial" pitchFamily="34" charset="0"/>
              <a:cs typeface="Arial" pitchFamily="34" charset="0"/>
            </a:endParaRPr>
          </a:p>
          <a:p>
            <a:pPr fontAlgn="base">
              <a:spcBef>
                <a:spcPct val="0"/>
              </a:spcBef>
              <a:spcAft>
                <a:spcPct val="0"/>
              </a:spcAft>
            </a:pPr>
            <a:r>
              <a:rPr lang="it-IT" sz="2400" b="1" dirty="0">
                <a:solidFill>
                  <a:srgbClr val="C00000"/>
                </a:solidFill>
                <a:latin typeface="Arial" pitchFamily="34" charset="0"/>
                <a:cs typeface="Arial" pitchFamily="34" charset="0"/>
              </a:rPr>
              <a:t>1980-90’s: </a:t>
            </a:r>
            <a:r>
              <a:rPr lang="it-IT" sz="2400" b="1" dirty="0" err="1">
                <a:solidFill>
                  <a:srgbClr val="C00000"/>
                </a:solidFill>
                <a:latin typeface="Arial" pitchFamily="34" charset="0"/>
                <a:cs typeface="Arial" pitchFamily="34" charset="0"/>
              </a:rPr>
              <a:t>Proposal</a:t>
            </a:r>
            <a:r>
              <a:rPr lang="it-IT" sz="2400" b="1" dirty="0">
                <a:solidFill>
                  <a:srgbClr val="C00000"/>
                </a:solidFill>
                <a:latin typeface="Arial" pitchFamily="34" charset="0"/>
                <a:cs typeface="Arial" pitchFamily="34" charset="0"/>
              </a:rPr>
              <a:t> – the </a:t>
            </a:r>
            <a:r>
              <a:rPr lang="it-IT" sz="2400" b="1" dirty="0" err="1">
                <a:solidFill>
                  <a:srgbClr val="C00000"/>
                </a:solidFill>
                <a:latin typeface="Arial" pitchFamily="34" charset="0"/>
                <a:cs typeface="Arial" pitchFamily="34" charset="0"/>
              </a:rPr>
              <a:t>bayesian</a:t>
            </a:r>
            <a:r>
              <a:rPr lang="it-IT" sz="2400" b="1" dirty="0">
                <a:solidFill>
                  <a:srgbClr val="C00000"/>
                </a:solidFill>
                <a:latin typeface="Arial" pitchFamily="34" charset="0"/>
                <a:cs typeface="Arial" pitchFamily="34" charset="0"/>
              </a:rPr>
              <a:t> </a:t>
            </a:r>
            <a:r>
              <a:rPr lang="it-IT" sz="2400" b="1" dirty="0" err="1">
                <a:solidFill>
                  <a:srgbClr val="C00000"/>
                </a:solidFill>
                <a:latin typeface="Arial" pitchFamily="34" charset="0"/>
                <a:cs typeface="Arial" pitchFamily="34" charset="0"/>
              </a:rPr>
              <a:t>paradigm</a:t>
            </a:r>
            <a:endParaRPr lang="it-IT" sz="2400" b="1" dirty="0">
              <a:solidFill>
                <a:srgbClr val="C00000"/>
              </a:solidFill>
              <a:latin typeface="Arial" pitchFamily="34" charset="0"/>
              <a:cs typeface="Arial" pitchFamily="34" charset="0"/>
            </a:endParaRPr>
          </a:p>
          <a:p>
            <a:pPr fontAlgn="base">
              <a:spcBef>
                <a:spcPct val="0"/>
              </a:spcBef>
              <a:spcAft>
                <a:spcPct val="0"/>
              </a:spcAft>
            </a:pPr>
            <a:r>
              <a:rPr lang="it-IT" sz="2400" dirty="0" err="1">
                <a:solidFill>
                  <a:prstClr val="black"/>
                </a:solidFill>
                <a:latin typeface="Arial" pitchFamily="34" charset="0"/>
                <a:cs typeface="Arial" pitchFamily="34" charset="0"/>
              </a:rPr>
              <a:t>Prior</a:t>
            </a:r>
            <a:r>
              <a:rPr lang="it-IT" sz="2400" dirty="0">
                <a:solidFill>
                  <a:prstClr val="black"/>
                </a:solidFill>
                <a:latin typeface="Arial" pitchFamily="34" charset="0"/>
                <a:cs typeface="Arial" pitchFamily="34" charset="0"/>
              </a:rPr>
              <a:t> </a:t>
            </a:r>
            <a:r>
              <a:rPr lang="it-IT" sz="2400" dirty="0" err="1">
                <a:solidFill>
                  <a:prstClr val="black"/>
                </a:solidFill>
                <a:latin typeface="Arial" pitchFamily="34" charset="0"/>
                <a:cs typeface="Arial" pitchFamily="34" charset="0"/>
              </a:rPr>
              <a:t>probabilities</a:t>
            </a:r>
            <a:r>
              <a:rPr lang="it-IT" sz="2400" dirty="0">
                <a:solidFill>
                  <a:prstClr val="black"/>
                </a:solidFill>
                <a:latin typeface="Arial" pitchFamily="34" charset="0"/>
                <a:cs typeface="Arial" pitchFamily="34" charset="0"/>
              </a:rPr>
              <a:t> of  </a:t>
            </a:r>
            <a:r>
              <a:rPr lang="it-IT" sz="2400" dirty="0" err="1">
                <a:solidFill>
                  <a:prstClr val="black"/>
                </a:solidFill>
                <a:latin typeface="Arial" pitchFamily="34" charset="0"/>
                <a:cs typeface="Arial" pitchFamily="34" charset="0"/>
              </a:rPr>
              <a:t>variables</a:t>
            </a:r>
            <a:r>
              <a:rPr lang="it-IT" sz="2400" dirty="0">
                <a:solidFill>
                  <a:prstClr val="black"/>
                </a:solidFill>
                <a:latin typeface="Arial" pitchFamily="34" charset="0"/>
                <a:cs typeface="Arial" pitchFamily="34" charset="0"/>
              </a:rPr>
              <a:t> (e.g., </a:t>
            </a:r>
            <a:r>
              <a:rPr lang="it-IT" sz="2400" dirty="0" err="1">
                <a:solidFill>
                  <a:prstClr val="black"/>
                </a:solidFill>
                <a:latin typeface="Arial" pitchFamily="34" charset="0"/>
                <a:cs typeface="Arial" pitchFamily="34" charset="0"/>
              </a:rPr>
              <a:t>diagnostic</a:t>
            </a:r>
            <a:r>
              <a:rPr lang="it-IT" sz="2400" dirty="0">
                <a:solidFill>
                  <a:prstClr val="black"/>
                </a:solidFill>
                <a:latin typeface="Arial" pitchFamily="34" charset="0"/>
                <a:cs typeface="Arial" pitchFamily="34" charset="0"/>
              </a:rPr>
              <a:t> </a:t>
            </a:r>
            <a:r>
              <a:rPr lang="it-IT" sz="2400" dirty="0" err="1">
                <a:solidFill>
                  <a:prstClr val="black"/>
                </a:solidFill>
                <a:latin typeface="Arial" pitchFamily="34" charset="0"/>
                <a:cs typeface="Arial" pitchFamily="34" charset="0"/>
              </a:rPr>
              <a:t>hypotheses</a:t>
            </a:r>
            <a:r>
              <a:rPr lang="it-IT" sz="2400" dirty="0">
                <a:solidFill>
                  <a:prstClr val="black"/>
                </a:solidFill>
                <a:latin typeface="Arial" pitchFamily="34" charset="0"/>
                <a:cs typeface="Arial" pitchFamily="34" charset="0"/>
              </a:rPr>
              <a:t>, </a:t>
            </a:r>
            <a:r>
              <a:rPr lang="it-IT" sz="2400" dirty="0" err="1">
                <a:solidFill>
                  <a:prstClr val="black"/>
                </a:solidFill>
                <a:latin typeface="Arial" pitchFamily="34" charset="0"/>
                <a:cs typeface="Arial" pitchFamily="34" charset="0"/>
              </a:rPr>
              <a:t>prognoses</a:t>
            </a:r>
            <a:r>
              <a:rPr lang="it-IT" sz="2400" dirty="0">
                <a:solidFill>
                  <a:prstClr val="black"/>
                </a:solidFill>
                <a:latin typeface="Arial" pitchFamily="34" charset="0"/>
                <a:cs typeface="Arial" pitchFamily="34" charset="0"/>
              </a:rPr>
              <a:t>, etc.) are </a:t>
            </a:r>
            <a:r>
              <a:rPr lang="it-IT" sz="2400" dirty="0" err="1">
                <a:solidFill>
                  <a:prstClr val="black"/>
                </a:solidFill>
                <a:latin typeface="Arial" pitchFamily="34" charset="0"/>
                <a:cs typeface="Arial" pitchFamily="34" charset="0"/>
              </a:rPr>
              <a:t>updated</a:t>
            </a:r>
            <a:r>
              <a:rPr lang="it-IT" sz="2400" dirty="0">
                <a:solidFill>
                  <a:prstClr val="black"/>
                </a:solidFill>
                <a:latin typeface="Arial" pitchFamily="34" charset="0"/>
                <a:cs typeface="Arial" pitchFamily="34" charset="0"/>
              </a:rPr>
              <a:t> </a:t>
            </a:r>
            <a:r>
              <a:rPr lang="it-IT" sz="2400" dirty="0" err="1">
                <a:solidFill>
                  <a:prstClr val="black"/>
                </a:solidFill>
                <a:latin typeface="Arial" pitchFamily="34" charset="0"/>
                <a:cs typeface="Arial" pitchFamily="34" charset="0"/>
              </a:rPr>
              <a:t>as</a:t>
            </a:r>
            <a:r>
              <a:rPr lang="it-IT" sz="2400" dirty="0">
                <a:solidFill>
                  <a:prstClr val="black"/>
                </a:solidFill>
                <a:latin typeface="Arial" pitchFamily="34" charset="0"/>
                <a:cs typeface="Arial" pitchFamily="34" charset="0"/>
              </a:rPr>
              <a:t> far </a:t>
            </a:r>
            <a:r>
              <a:rPr lang="it-IT" sz="2400" dirty="0" err="1">
                <a:solidFill>
                  <a:prstClr val="black"/>
                </a:solidFill>
                <a:latin typeface="Arial" pitchFamily="34" charset="0"/>
                <a:cs typeface="Arial" pitchFamily="34" charset="0"/>
              </a:rPr>
              <a:t>as</a:t>
            </a:r>
            <a:r>
              <a:rPr lang="it-IT" sz="2400" dirty="0">
                <a:solidFill>
                  <a:prstClr val="black"/>
                </a:solidFill>
                <a:latin typeface="Arial" pitchFamily="34" charset="0"/>
                <a:cs typeface="Arial" pitchFamily="34" charset="0"/>
              </a:rPr>
              <a:t> new </a:t>
            </a:r>
            <a:r>
              <a:rPr lang="it-IT" sz="2400" dirty="0" err="1">
                <a:solidFill>
                  <a:prstClr val="black"/>
                </a:solidFill>
                <a:latin typeface="Arial" pitchFamily="34" charset="0"/>
                <a:cs typeface="Arial" pitchFamily="34" charset="0"/>
              </a:rPr>
              <a:t>patient’s</a:t>
            </a:r>
            <a:r>
              <a:rPr lang="it-IT" sz="2400" dirty="0">
                <a:solidFill>
                  <a:prstClr val="black"/>
                </a:solidFill>
                <a:latin typeface="Arial" pitchFamily="34" charset="0"/>
                <a:cs typeface="Arial" pitchFamily="34" charset="0"/>
              </a:rPr>
              <a:t> data (</a:t>
            </a:r>
            <a:r>
              <a:rPr lang="it-IT" sz="2400" dirty="0" err="1">
                <a:solidFill>
                  <a:prstClr val="black"/>
                </a:solidFill>
                <a:latin typeface="Arial" pitchFamily="34" charset="0"/>
                <a:cs typeface="Arial" pitchFamily="34" charset="0"/>
              </a:rPr>
              <a:t>symptoms</a:t>
            </a:r>
            <a:r>
              <a:rPr lang="it-IT" sz="2400" dirty="0">
                <a:solidFill>
                  <a:prstClr val="black"/>
                </a:solidFill>
                <a:latin typeface="Arial" pitchFamily="34" charset="0"/>
                <a:cs typeface="Arial" pitchFamily="34" charset="0"/>
              </a:rPr>
              <a:t>, </a:t>
            </a:r>
            <a:r>
              <a:rPr lang="it-IT" sz="2400" dirty="0" err="1">
                <a:solidFill>
                  <a:prstClr val="black"/>
                </a:solidFill>
                <a:latin typeface="Arial" pitchFamily="34" charset="0"/>
                <a:cs typeface="Arial" pitchFamily="34" charset="0"/>
              </a:rPr>
              <a:t>signs</a:t>
            </a:r>
            <a:r>
              <a:rPr lang="it-IT" sz="2400" dirty="0">
                <a:solidFill>
                  <a:prstClr val="black"/>
                </a:solidFill>
                <a:latin typeface="Arial" pitchFamily="34" charset="0"/>
                <a:cs typeface="Arial" pitchFamily="34" charset="0"/>
              </a:rPr>
              <a:t>, etc.) are </a:t>
            </a:r>
            <a:r>
              <a:rPr lang="it-IT" sz="2400" dirty="0" err="1">
                <a:solidFill>
                  <a:prstClr val="black"/>
                </a:solidFill>
                <a:latin typeface="Arial" pitchFamily="34" charset="0"/>
                <a:cs typeface="Arial" pitchFamily="34" charset="0"/>
              </a:rPr>
              <a:t>collected</a:t>
            </a:r>
            <a:endParaRPr lang="en-US" sz="2400" dirty="0">
              <a:solidFill>
                <a:prstClr val="black"/>
              </a:solidFill>
              <a:latin typeface="Arial" pitchFamily="34" charset="0"/>
              <a:cs typeface="Arial" pitchFamily="34" charset="0"/>
            </a:endParaRPr>
          </a:p>
        </p:txBody>
      </p:sp>
      <p:pic>
        <p:nvPicPr>
          <p:cNvPr id="319494" name="Picture 6" descr="Image result for reti bayesiane che imparano dai dati"/>
          <p:cNvPicPr>
            <a:picLocks noChangeAspect="1" noChangeArrowheads="1"/>
          </p:cNvPicPr>
          <p:nvPr/>
        </p:nvPicPr>
        <p:blipFill>
          <a:blip r:embed="rId3" cstate="print"/>
          <a:srcRect/>
          <a:stretch>
            <a:fillRect/>
          </a:stretch>
        </p:blipFill>
        <p:spPr bwMode="auto">
          <a:xfrm>
            <a:off x="3281632" y="3527848"/>
            <a:ext cx="4521248" cy="290651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0"/>
            <a:ext cx="9144000" cy="792480"/>
          </a:xfrm>
        </p:spPr>
        <p:txBody>
          <a:bodyPr>
            <a:normAutofit/>
          </a:bodyPr>
          <a:lstStyle/>
          <a:p>
            <a:r>
              <a:rPr lang="it-IT" dirty="0"/>
              <a:t>A </a:t>
            </a:r>
            <a:r>
              <a:rPr lang="it-IT" dirty="0" err="1"/>
              <a:t>well-known</a:t>
            </a:r>
            <a:r>
              <a:rPr lang="it-IT" dirty="0"/>
              <a:t> system: </a:t>
            </a:r>
            <a:r>
              <a:rPr lang="it-IT" dirty="0" err="1"/>
              <a:t>Hugin</a:t>
            </a:r>
            <a:r>
              <a:rPr lang="it-IT" dirty="0"/>
              <a:t> </a:t>
            </a:r>
            <a:r>
              <a:rPr lang="it-IT" dirty="0" err="1"/>
              <a:t>expert</a:t>
            </a:r>
            <a:r>
              <a:rPr lang="it-IT" dirty="0"/>
              <a:t> </a:t>
            </a:r>
            <a:endParaRPr lang="en-US" dirty="0"/>
          </a:p>
        </p:txBody>
      </p:sp>
      <p:pic>
        <p:nvPicPr>
          <p:cNvPr id="319490" name="Picture 2"/>
          <p:cNvPicPr>
            <a:picLocks noGrp="1" noChangeAspect="1" noChangeArrowheads="1"/>
          </p:cNvPicPr>
          <p:nvPr>
            <p:ph idx="1"/>
          </p:nvPr>
        </p:nvPicPr>
        <p:blipFill>
          <a:blip r:embed="rId3" cstate="print"/>
          <a:srcRect l="8214" t="23079" r="9885" b="8541"/>
          <a:stretch>
            <a:fillRect/>
          </a:stretch>
        </p:blipFill>
        <p:spPr bwMode="auto">
          <a:xfrm>
            <a:off x="779818" y="933210"/>
            <a:ext cx="7157643" cy="5356059"/>
          </a:xfrm>
          <a:prstGeom prst="rect">
            <a:avLst/>
          </a:prstGeom>
          <a:noFill/>
          <a:ln w="9525">
            <a:noFill/>
            <a:miter lim="800000"/>
            <a:headEnd/>
            <a:tailEnd/>
          </a:ln>
        </p:spPr>
      </p:pic>
      <p:sp>
        <p:nvSpPr>
          <p:cNvPr id="3" name="CasellaDiTesto 2"/>
          <p:cNvSpPr txBox="1"/>
          <p:nvPr/>
        </p:nvSpPr>
        <p:spPr>
          <a:xfrm>
            <a:off x="528320" y="6429999"/>
            <a:ext cx="11338560" cy="369332"/>
          </a:xfrm>
          <a:prstGeom prst="rect">
            <a:avLst/>
          </a:prstGeom>
          <a:solidFill>
            <a:schemeClr val="accent6">
              <a:lumMod val="20000"/>
              <a:lumOff val="80000"/>
            </a:schemeClr>
          </a:solidFill>
        </p:spPr>
        <p:txBody>
          <a:bodyPr wrap="square" rtlCol="0">
            <a:spAutoFit/>
          </a:bodyPr>
          <a:lstStyle/>
          <a:p>
            <a:pPr algn="ctr" fontAlgn="base">
              <a:spcBef>
                <a:spcPct val="0"/>
              </a:spcBef>
              <a:spcAft>
                <a:spcPct val="0"/>
              </a:spcAft>
            </a:pPr>
            <a:r>
              <a:rPr lang="it-IT" dirty="0" err="1">
                <a:solidFill>
                  <a:prstClr val="black"/>
                </a:solidFill>
                <a:latin typeface="Arial" pitchFamily="34" charset="0"/>
                <a:cs typeface="Arial" pitchFamily="34" charset="0"/>
              </a:rPr>
              <a:t>Andreassen</a:t>
            </a:r>
            <a:r>
              <a:rPr lang="it-IT" dirty="0">
                <a:solidFill>
                  <a:prstClr val="black"/>
                </a:solidFill>
                <a:latin typeface="Arial" pitchFamily="34" charset="0"/>
                <a:cs typeface="Arial" pitchFamily="34" charset="0"/>
              </a:rPr>
              <a:t>, </a:t>
            </a:r>
            <a:r>
              <a:rPr lang="it-IT" dirty="0" err="1">
                <a:solidFill>
                  <a:prstClr val="black"/>
                </a:solidFill>
                <a:latin typeface="Arial" pitchFamily="34" charset="0"/>
                <a:cs typeface="Arial" pitchFamily="34" charset="0"/>
              </a:rPr>
              <a:t>Olesen</a:t>
            </a:r>
            <a:r>
              <a:rPr lang="it-IT" dirty="0">
                <a:solidFill>
                  <a:prstClr val="black"/>
                </a:solidFill>
                <a:latin typeface="Arial" pitchFamily="34" charset="0"/>
                <a:cs typeface="Arial" pitchFamily="34" charset="0"/>
              </a:rPr>
              <a:t>, et al, Alborg, </a:t>
            </a:r>
            <a:r>
              <a:rPr lang="it-IT" dirty="0" err="1">
                <a:solidFill>
                  <a:prstClr val="black"/>
                </a:solidFill>
                <a:latin typeface="Arial" pitchFamily="34" charset="0"/>
                <a:cs typeface="Arial" pitchFamily="34" charset="0"/>
              </a:rPr>
              <a:t>Denmark</a:t>
            </a:r>
            <a:endParaRPr lang="it-IT" dirty="0">
              <a:solidFill>
                <a:prstClr val="black"/>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A84CFB66-57DC-4053-BEBD-3092F3EF00BD}"/>
              </a:ext>
            </a:extLst>
          </p:cNvPr>
          <p:cNvSpPr/>
          <p:nvPr/>
        </p:nvSpPr>
        <p:spPr>
          <a:xfrm>
            <a:off x="8039061" y="3728145"/>
            <a:ext cx="4254540" cy="1754326"/>
          </a:xfrm>
          <a:prstGeom prst="rect">
            <a:avLst/>
          </a:prstGeom>
        </p:spPr>
        <p:txBody>
          <a:bodyPr wrap="square">
            <a:spAutoFit/>
          </a:bodyPr>
          <a:lstStyle/>
          <a:p>
            <a:r>
              <a:rPr lang="it-IT" dirty="0" err="1"/>
              <a:t>Andreassen</a:t>
            </a:r>
            <a:r>
              <a:rPr lang="it-IT" dirty="0"/>
              <a:t> S, </a:t>
            </a:r>
            <a:r>
              <a:rPr lang="it-IT" dirty="0" err="1"/>
              <a:t>Riekehr</a:t>
            </a:r>
            <a:r>
              <a:rPr lang="it-IT" dirty="0"/>
              <a:t> C, </a:t>
            </a:r>
            <a:r>
              <a:rPr lang="it-IT" dirty="0" err="1"/>
              <a:t>Kristensen</a:t>
            </a:r>
            <a:r>
              <a:rPr lang="it-IT" dirty="0"/>
              <a:t> B, </a:t>
            </a:r>
            <a:r>
              <a:rPr lang="it-IT" dirty="0" err="1"/>
              <a:t>Schønheyder</a:t>
            </a:r>
            <a:r>
              <a:rPr lang="it-IT" dirty="0"/>
              <a:t> HC, </a:t>
            </a:r>
            <a:r>
              <a:rPr lang="it-IT" dirty="0" err="1"/>
              <a:t>Leibovici</a:t>
            </a:r>
            <a:r>
              <a:rPr lang="it-IT" dirty="0"/>
              <a:t> L. </a:t>
            </a:r>
            <a:r>
              <a:rPr lang="it-IT" dirty="0">
                <a:solidFill>
                  <a:srgbClr val="C00000"/>
                </a:solidFill>
              </a:rPr>
              <a:t>Using</a:t>
            </a:r>
          </a:p>
          <a:p>
            <a:r>
              <a:rPr lang="it-IT" dirty="0" err="1">
                <a:solidFill>
                  <a:srgbClr val="C00000"/>
                </a:solidFill>
              </a:rPr>
              <a:t>probabilistic</a:t>
            </a:r>
            <a:r>
              <a:rPr lang="it-IT" dirty="0">
                <a:solidFill>
                  <a:srgbClr val="C00000"/>
                </a:solidFill>
              </a:rPr>
              <a:t> and </a:t>
            </a:r>
            <a:r>
              <a:rPr lang="it-IT" dirty="0" err="1">
                <a:solidFill>
                  <a:srgbClr val="C00000"/>
                </a:solidFill>
              </a:rPr>
              <a:t>decision-theoretic</a:t>
            </a:r>
            <a:r>
              <a:rPr lang="it-IT" dirty="0">
                <a:solidFill>
                  <a:srgbClr val="C00000"/>
                </a:solidFill>
              </a:rPr>
              <a:t> </a:t>
            </a:r>
            <a:r>
              <a:rPr lang="it-IT" dirty="0" err="1">
                <a:solidFill>
                  <a:srgbClr val="C00000"/>
                </a:solidFill>
              </a:rPr>
              <a:t>methods</a:t>
            </a:r>
            <a:r>
              <a:rPr lang="it-IT" dirty="0">
                <a:solidFill>
                  <a:srgbClr val="C00000"/>
                </a:solidFill>
              </a:rPr>
              <a:t> in treatment and </a:t>
            </a:r>
            <a:r>
              <a:rPr lang="it-IT" dirty="0" err="1">
                <a:solidFill>
                  <a:srgbClr val="C00000"/>
                </a:solidFill>
              </a:rPr>
              <a:t>prognosis</a:t>
            </a:r>
            <a:r>
              <a:rPr lang="it-IT" dirty="0">
                <a:solidFill>
                  <a:srgbClr val="C00000"/>
                </a:solidFill>
              </a:rPr>
              <a:t> </a:t>
            </a:r>
            <a:r>
              <a:rPr lang="it-IT" dirty="0" err="1">
                <a:solidFill>
                  <a:srgbClr val="C00000"/>
                </a:solidFill>
              </a:rPr>
              <a:t>modeling</a:t>
            </a:r>
            <a:r>
              <a:rPr lang="it-IT" dirty="0">
                <a:solidFill>
                  <a:srgbClr val="C00000"/>
                </a:solidFill>
              </a:rPr>
              <a:t>.</a:t>
            </a:r>
          </a:p>
          <a:p>
            <a:r>
              <a:rPr lang="it-IT" dirty="0" err="1"/>
              <a:t>Artif</a:t>
            </a:r>
            <a:r>
              <a:rPr lang="it-IT" dirty="0"/>
              <a:t> </a:t>
            </a:r>
            <a:r>
              <a:rPr lang="it-IT" dirty="0" err="1"/>
              <a:t>Intell</a:t>
            </a:r>
            <a:r>
              <a:rPr lang="it-IT" dirty="0"/>
              <a:t> </a:t>
            </a:r>
            <a:r>
              <a:rPr lang="it-IT" dirty="0" err="1"/>
              <a:t>Med</a:t>
            </a:r>
            <a:r>
              <a:rPr lang="it-IT" dirty="0"/>
              <a:t>. 1999 Feb;15(2):121-34</a:t>
            </a:r>
          </a:p>
        </p:txBody>
      </p:sp>
    </p:spTree>
    <p:extLst>
      <p:ext uri="{BB962C8B-B14F-4D97-AF65-F5344CB8AC3E}">
        <p14:creationId xmlns:p14="http://schemas.microsoft.com/office/powerpoint/2010/main" val="19535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51E2-1E78-4725-8857-E9BA86FA8261}"/>
              </a:ext>
            </a:extLst>
          </p:cNvPr>
          <p:cNvSpPr>
            <a:spLocks noGrp="1"/>
          </p:cNvSpPr>
          <p:nvPr>
            <p:ph type="title"/>
          </p:nvPr>
        </p:nvSpPr>
        <p:spPr>
          <a:xfrm>
            <a:off x="7028953" y="70117"/>
            <a:ext cx="4607622" cy="610920"/>
          </a:xfrm>
        </p:spPr>
        <p:txBody>
          <a:bodyPr>
            <a:normAutofit fontScale="90000"/>
          </a:bodyPr>
          <a:lstStyle/>
          <a:p>
            <a:r>
              <a:rPr lang="it-IT" dirty="0" err="1"/>
              <a:t>Where</a:t>
            </a:r>
            <a:r>
              <a:rPr lang="it-IT" dirty="0"/>
              <a:t> I come from</a:t>
            </a:r>
          </a:p>
        </p:txBody>
      </p:sp>
      <p:pic>
        <p:nvPicPr>
          <p:cNvPr id="1028" name="Picture 4" descr="Image result for pavia">
            <a:extLst>
              <a:ext uri="{FF2B5EF4-FFF2-40B4-BE49-F238E27FC236}">
                <a16:creationId xmlns:a16="http://schemas.microsoft.com/office/drawing/2014/main" id="{F96B2365-1C6D-498D-A924-F74ABEC42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36" y="3068924"/>
            <a:ext cx="5578439" cy="37189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49EFE28-40C4-4BFD-A60F-5BB21102E78D}"/>
              </a:ext>
            </a:extLst>
          </p:cNvPr>
          <p:cNvPicPr>
            <a:picLocks noChangeAspect="1"/>
          </p:cNvPicPr>
          <p:nvPr/>
        </p:nvPicPr>
        <p:blipFill>
          <a:blip r:embed="rId3"/>
          <a:stretch>
            <a:fillRect/>
          </a:stretch>
        </p:blipFill>
        <p:spPr>
          <a:xfrm>
            <a:off x="6688044" y="1916407"/>
            <a:ext cx="4958612" cy="3718959"/>
          </a:xfrm>
          <a:prstGeom prst="rect">
            <a:avLst/>
          </a:prstGeom>
        </p:spPr>
      </p:pic>
      <p:sp>
        <p:nvSpPr>
          <p:cNvPr id="5" name="TextBox 4">
            <a:extLst>
              <a:ext uri="{FF2B5EF4-FFF2-40B4-BE49-F238E27FC236}">
                <a16:creationId xmlns:a16="http://schemas.microsoft.com/office/drawing/2014/main" id="{238125E3-2E45-4C00-9990-7E2804402108}"/>
              </a:ext>
            </a:extLst>
          </p:cNvPr>
          <p:cNvSpPr txBox="1"/>
          <p:nvPr/>
        </p:nvSpPr>
        <p:spPr>
          <a:xfrm>
            <a:off x="6421348" y="5876817"/>
            <a:ext cx="5801473" cy="707886"/>
          </a:xfrm>
          <a:prstGeom prst="rect">
            <a:avLst/>
          </a:prstGeom>
          <a:noFill/>
        </p:spPr>
        <p:txBody>
          <a:bodyPr wrap="square" rtlCol="0">
            <a:spAutoFit/>
          </a:bodyPr>
          <a:lstStyle/>
          <a:p>
            <a:r>
              <a:rPr lang="it-IT" sz="2000" dirty="0"/>
              <a:t>Alessandro Volta (1745–1827) inventor of  the </a:t>
            </a:r>
            <a:r>
              <a:rPr lang="it-IT" sz="2000" dirty="0" err="1"/>
              <a:t>battery</a:t>
            </a:r>
            <a:r>
              <a:rPr lang="it-IT" sz="2000" dirty="0"/>
              <a:t> </a:t>
            </a:r>
            <a:r>
              <a:rPr lang="it-IT" sz="2000" dirty="0">
                <a:sym typeface="Wingdings" panose="05000000000000000000" pitchFamily="2" charset="2"/>
              </a:rPr>
              <a:t> ‘Volt’ </a:t>
            </a:r>
            <a:r>
              <a:rPr lang="it-IT" sz="2000" dirty="0" err="1">
                <a:sym typeface="Wingdings" panose="05000000000000000000" pitchFamily="2" charset="2"/>
              </a:rPr>
              <a:t>unit</a:t>
            </a:r>
            <a:r>
              <a:rPr lang="it-IT" sz="2000" dirty="0">
                <a:sym typeface="Wingdings" panose="05000000000000000000" pitchFamily="2" charset="2"/>
              </a:rPr>
              <a:t> of </a:t>
            </a:r>
            <a:r>
              <a:rPr lang="it-IT" sz="2000" dirty="0" err="1">
                <a:sym typeface="Wingdings" panose="05000000000000000000" pitchFamily="2" charset="2"/>
              </a:rPr>
              <a:t>measure</a:t>
            </a:r>
            <a:r>
              <a:rPr lang="it-IT" sz="2000" dirty="0">
                <a:sym typeface="Wingdings" panose="05000000000000000000" pitchFamily="2" charset="2"/>
              </a:rPr>
              <a:t> for </a:t>
            </a:r>
            <a:r>
              <a:rPr lang="it-IT" sz="2000" dirty="0" err="1">
                <a:sym typeface="Wingdings" panose="05000000000000000000" pitchFamily="2" charset="2"/>
              </a:rPr>
              <a:t>electric</a:t>
            </a:r>
            <a:r>
              <a:rPr lang="it-IT" sz="2000" dirty="0">
                <a:sym typeface="Wingdings" panose="05000000000000000000" pitchFamily="2" charset="2"/>
              </a:rPr>
              <a:t> </a:t>
            </a:r>
            <a:r>
              <a:rPr lang="it-IT" sz="2000" dirty="0" err="1">
                <a:sym typeface="Wingdings" panose="05000000000000000000" pitchFamily="2" charset="2"/>
              </a:rPr>
              <a:t>potential</a:t>
            </a:r>
            <a:r>
              <a:rPr lang="it-IT" sz="2000" dirty="0">
                <a:sym typeface="Wingdings" panose="05000000000000000000" pitchFamily="2" charset="2"/>
              </a:rPr>
              <a:t> </a:t>
            </a:r>
            <a:endParaRPr lang="it-IT" sz="2000" dirty="0"/>
          </a:p>
        </p:txBody>
      </p:sp>
      <p:pic>
        <p:nvPicPr>
          <p:cNvPr id="1030" name="Picture 6" descr="Image result for pavia cartina italia">
            <a:extLst>
              <a:ext uri="{FF2B5EF4-FFF2-40B4-BE49-F238E27FC236}">
                <a16:creationId xmlns:a16="http://schemas.microsoft.com/office/drawing/2014/main" id="{41C087DE-764B-48FC-AE40-37AAE8496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67" y="375577"/>
            <a:ext cx="1905000" cy="24003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BB14137-9D3E-4CF0-A515-94EA48E53C61}"/>
              </a:ext>
            </a:extLst>
          </p:cNvPr>
          <p:cNvCxnSpPr/>
          <p:nvPr/>
        </p:nvCxnSpPr>
        <p:spPr>
          <a:xfrm flipH="1">
            <a:off x="1520575" y="821932"/>
            <a:ext cx="2116477" cy="0"/>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B8B352CB-C7D9-48A1-86DA-7066297D3116}"/>
              </a:ext>
            </a:extLst>
          </p:cNvPr>
          <p:cNvSpPr txBox="1"/>
          <p:nvPr/>
        </p:nvSpPr>
        <p:spPr>
          <a:xfrm>
            <a:off x="3821987" y="513713"/>
            <a:ext cx="1160979" cy="584775"/>
          </a:xfrm>
          <a:prstGeom prst="rect">
            <a:avLst/>
          </a:prstGeom>
          <a:noFill/>
        </p:spPr>
        <p:txBody>
          <a:bodyPr wrap="square" rtlCol="0">
            <a:spAutoFit/>
          </a:bodyPr>
          <a:lstStyle/>
          <a:p>
            <a:r>
              <a:rPr lang="it-IT" sz="3200" dirty="0"/>
              <a:t>Pavia</a:t>
            </a:r>
          </a:p>
        </p:txBody>
      </p:sp>
      <p:sp>
        <p:nvSpPr>
          <p:cNvPr id="11" name="TextBox 10">
            <a:extLst>
              <a:ext uri="{FF2B5EF4-FFF2-40B4-BE49-F238E27FC236}">
                <a16:creationId xmlns:a16="http://schemas.microsoft.com/office/drawing/2014/main" id="{CAE6E602-6E3A-4DA2-AA66-A025DAF5AD15}"/>
              </a:ext>
            </a:extLst>
          </p:cNvPr>
          <p:cNvSpPr txBox="1"/>
          <p:nvPr/>
        </p:nvSpPr>
        <p:spPr>
          <a:xfrm>
            <a:off x="6801491" y="1222634"/>
            <a:ext cx="4746661" cy="461665"/>
          </a:xfrm>
          <a:prstGeom prst="rect">
            <a:avLst/>
          </a:prstGeom>
          <a:noFill/>
        </p:spPr>
        <p:txBody>
          <a:bodyPr wrap="square" rtlCol="0">
            <a:spAutoFit/>
          </a:bodyPr>
          <a:lstStyle/>
          <a:p>
            <a:r>
              <a:rPr lang="en-GB" sz="2400" dirty="0"/>
              <a:t>The university dates back to 1361</a:t>
            </a:r>
            <a:endParaRPr lang="it-IT" sz="2400" dirty="0"/>
          </a:p>
        </p:txBody>
      </p:sp>
      <p:grpSp>
        <p:nvGrpSpPr>
          <p:cNvPr id="15" name="Group 14">
            <a:extLst>
              <a:ext uri="{FF2B5EF4-FFF2-40B4-BE49-F238E27FC236}">
                <a16:creationId xmlns:a16="http://schemas.microsoft.com/office/drawing/2014/main" id="{C83096E8-2B17-47F2-95B3-877CD59C425A}"/>
              </a:ext>
            </a:extLst>
          </p:cNvPr>
          <p:cNvGrpSpPr/>
          <p:nvPr/>
        </p:nvGrpSpPr>
        <p:grpSpPr>
          <a:xfrm>
            <a:off x="6390527" y="2225896"/>
            <a:ext cx="3941380" cy="3853428"/>
            <a:chOff x="5935469" y="1365844"/>
            <a:chExt cx="3941380" cy="3853428"/>
          </a:xfrm>
        </p:grpSpPr>
        <p:pic>
          <p:nvPicPr>
            <p:cNvPr id="16" name="Picture 15">
              <a:extLst>
                <a:ext uri="{FF2B5EF4-FFF2-40B4-BE49-F238E27FC236}">
                  <a16:creationId xmlns:a16="http://schemas.microsoft.com/office/drawing/2014/main" id="{863135F5-A571-4854-AEDB-1B0A4F804FDA}"/>
                </a:ext>
              </a:extLst>
            </p:cNvPr>
            <p:cNvPicPr>
              <a:picLocks noChangeAspect="1"/>
            </p:cNvPicPr>
            <p:nvPr/>
          </p:nvPicPr>
          <p:blipFill rotWithShape="1">
            <a:blip r:embed="rId5"/>
            <a:srcRect l="33762" t="40476" r="19437" b="23895"/>
            <a:stretch/>
          </p:blipFill>
          <p:spPr>
            <a:xfrm>
              <a:off x="5935469" y="1365844"/>
              <a:ext cx="3004335" cy="3853428"/>
            </a:xfrm>
            <a:prstGeom prst="rect">
              <a:avLst/>
            </a:prstGeom>
          </p:spPr>
        </p:pic>
        <p:sp>
          <p:nvSpPr>
            <p:cNvPr id="17" name="Arrow: Down 16">
              <a:extLst>
                <a:ext uri="{FF2B5EF4-FFF2-40B4-BE49-F238E27FC236}">
                  <a16:creationId xmlns:a16="http://schemas.microsoft.com/office/drawing/2014/main" id="{216896FD-1F69-43BA-982B-5E4EC1A0530A}"/>
                </a:ext>
              </a:extLst>
            </p:cNvPr>
            <p:cNvSpPr/>
            <p:nvPr/>
          </p:nvSpPr>
          <p:spPr>
            <a:xfrm rot="4418738">
              <a:off x="9246392" y="1838535"/>
              <a:ext cx="283786" cy="97712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28295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8220" y="119824"/>
            <a:ext cx="11960259" cy="787792"/>
          </a:xfrm>
        </p:spPr>
        <p:txBody>
          <a:bodyPr>
            <a:normAutofit fontScale="90000"/>
          </a:bodyPr>
          <a:lstStyle/>
          <a:p>
            <a:pPr lvl="0"/>
            <a:r>
              <a:rPr lang="it-IT" dirty="0"/>
              <a:t>From </a:t>
            </a:r>
            <a:r>
              <a:rPr lang="it-IT" dirty="0" err="1"/>
              <a:t>purely</a:t>
            </a:r>
            <a:r>
              <a:rPr lang="it-IT" dirty="0"/>
              <a:t> knowledge-</a:t>
            </a:r>
            <a:r>
              <a:rPr lang="it-IT" dirty="0" err="1"/>
              <a:t>driven</a:t>
            </a:r>
            <a:r>
              <a:rPr lang="it-IT" dirty="0"/>
              <a:t> </a:t>
            </a:r>
            <a:r>
              <a:rPr lang="it-IT" dirty="0" err="1"/>
              <a:t>approach</a:t>
            </a:r>
            <a:r>
              <a:rPr lang="it-IT" dirty="0"/>
              <a:t> to knowledge and data-</a:t>
            </a:r>
            <a:r>
              <a:rPr lang="it-IT" dirty="0" err="1"/>
              <a:t>driven</a:t>
            </a:r>
            <a:r>
              <a:rPr lang="it-IT" dirty="0"/>
              <a:t> </a:t>
            </a:r>
            <a:r>
              <a:rPr lang="it-IT" dirty="0" err="1"/>
              <a:t>approach</a:t>
            </a:r>
            <a:endParaRPr lang="en-US" dirty="0"/>
          </a:p>
        </p:txBody>
      </p:sp>
      <p:pic>
        <p:nvPicPr>
          <p:cNvPr id="4" name="Picture 2" descr="Image result for mycin shortliffe 1976"/>
          <p:cNvPicPr>
            <a:picLocks noChangeAspect="1"/>
          </p:cNvPicPr>
          <p:nvPr/>
        </p:nvPicPr>
        <p:blipFill>
          <a:blip r:embed="rId3"/>
          <a:srcRect/>
          <a:stretch>
            <a:fillRect/>
          </a:stretch>
        </p:blipFill>
        <p:spPr>
          <a:xfrm>
            <a:off x="1240864" y="1420412"/>
            <a:ext cx="3288557" cy="3009025"/>
          </a:xfrm>
          <a:prstGeom prst="rect">
            <a:avLst/>
          </a:prstGeom>
          <a:noFill/>
          <a:ln cap="flat">
            <a:noFill/>
          </a:ln>
        </p:spPr>
      </p:pic>
      <p:sp>
        <p:nvSpPr>
          <p:cNvPr id="9" name="Speech Bubble: Rectangle with Corners Rounded 8">
            <a:extLst>
              <a:ext uri="{FF2B5EF4-FFF2-40B4-BE49-F238E27FC236}">
                <a16:creationId xmlns:a16="http://schemas.microsoft.com/office/drawing/2014/main" id="{C8748A70-BB48-48E3-8A22-87EAAA958B4B}"/>
              </a:ext>
            </a:extLst>
          </p:cNvPr>
          <p:cNvSpPr/>
          <p:nvPr/>
        </p:nvSpPr>
        <p:spPr>
          <a:xfrm>
            <a:off x="271321" y="4368477"/>
            <a:ext cx="5570679" cy="2367603"/>
          </a:xfrm>
          <a:prstGeom prst="wedgeRoundRectCallout">
            <a:avLst>
              <a:gd name="adj1" fmla="val -13264"/>
              <a:gd name="adj2" fmla="val -800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We</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develop</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systems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that</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emulate human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reasoning</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by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representing</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in the system the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existing</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explicit</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knowledge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directly</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elicited</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from the domain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expert</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CD0E2623-BB3E-4044-B120-AD586C00BC23}"/>
              </a:ext>
            </a:extLst>
          </p:cNvPr>
          <p:cNvPicPr>
            <a:picLocks noChangeAspect="1" noChangeArrowheads="1"/>
          </p:cNvPicPr>
          <p:nvPr/>
        </p:nvPicPr>
        <p:blipFill rotWithShape="1">
          <a:blip r:embed="rId4" cstate="print"/>
          <a:srcRect l="9376" t="28286" r="52027" b="8542"/>
          <a:stretch/>
        </p:blipFill>
        <p:spPr bwMode="auto">
          <a:xfrm>
            <a:off x="7207783" y="1251355"/>
            <a:ext cx="2998643" cy="4169626"/>
          </a:xfrm>
          <a:prstGeom prst="rect">
            <a:avLst/>
          </a:prstGeom>
          <a:noFill/>
          <a:ln w="9525">
            <a:noFill/>
            <a:miter lim="800000"/>
            <a:headEnd/>
            <a:tailEnd/>
          </a:ln>
        </p:spPr>
      </p:pic>
      <p:sp>
        <p:nvSpPr>
          <p:cNvPr id="10" name="Speech Bubble: Rectangle with Corners Rounded 9">
            <a:extLst>
              <a:ext uri="{FF2B5EF4-FFF2-40B4-BE49-F238E27FC236}">
                <a16:creationId xmlns:a16="http://schemas.microsoft.com/office/drawing/2014/main" id="{2549EA76-FC36-4C78-AA02-23398D23E215}"/>
              </a:ext>
            </a:extLst>
          </p:cNvPr>
          <p:cNvSpPr/>
          <p:nvPr/>
        </p:nvSpPr>
        <p:spPr>
          <a:xfrm>
            <a:off x="5998236" y="4368477"/>
            <a:ext cx="6193764" cy="2450979"/>
          </a:xfrm>
          <a:prstGeom prst="wedgeRoundRectCallout">
            <a:avLst>
              <a:gd name="adj1" fmla="val 2282"/>
              <a:gd name="adj2" fmla="val -790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it-IT" sz="2800" dirty="0" err="1">
                <a:solidFill>
                  <a:prstClr val="white"/>
                </a:solidFill>
                <a:latin typeface="Calibri"/>
              </a:rPr>
              <a:t>Medical</a:t>
            </a:r>
            <a:r>
              <a:rPr lang="it-IT" sz="2800" dirty="0">
                <a:solidFill>
                  <a:prstClr val="white"/>
                </a:solidFill>
                <a:latin typeface="Calibri"/>
              </a:rPr>
              <a:t> </a:t>
            </a:r>
            <a:r>
              <a:rPr lang="it-IT" sz="2800" dirty="0" err="1">
                <a:solidFill>
                  <a:prstClr val="white"/>
                </a:solidFill>
                <a:latin typeface="Calibri"/>
              </a:rPr>
              <a:t>reasoning</a:t>
            </a:r>
            <a:r>
              <a:rPr lang="it-IT" sz="2800" dirty="0">
                <a:solidFill>
                  <a:prstClr val="white"/>
                </a:solidFill>
                <a:latin typeface="Calibri"/>
              </a:rPr>
              <a:t> and </a:t>
            </a:r>
            <a:r>
              <a:rPr lang="it-IT" sz="2800" dirty="0" err="1">
                <a:solidFill>
                  <a:prstClr val="white"/>
                </a:solidFill>
                <a:latin typeface="Calibri"/>
              </a:rPr>
              <a:t>available</a:t>
            </a:r>
            <a:r>
              <a:rPr lang="it-IT" sz="2800" dirty="0">
                <a:solidFill>
                  <a:prstClr val="white"/>
                </a:solidFill>
                <a:latin typeface="Calibri"/>
              </a:rPr>
              <a:t> data are </a:t>
            </a:r>
            <a:r>
              <a:rPr lang="it-IT" sz="2800" dirty="0" err="1">
                <a:solidFill>
                  <a:prstClr val="white"/>
                </a:solidFill>
                <a:latin typeface="Calibri"/>
              </a:rPr>
              <a:t>uncertain</a:t>
            </a:r>
            <a:r>
              <a:rPr lang="it-IT" sz="2800" dirty="0">
                <a:solidFill>
                  <a:prstClr val="white"/>
                </a:solidFill>
                <a:latin typeface="Calibri"/>
              </a:rPr>
              <a:t> : </a:t>
            </a:r>
            <a:r>
              <a:rPr lang="it-IT" sz="2800" dirty="0" err="1">
                <a:solidFill>
                  <a:prstClr val="white"/>
                </a:solidFill>
                <a:latin typeface="Calibri"/>
              </a:rPr>
              <a:t>let’s</a:t>
            </a:r>
            <a:r>
              <a:rPr lang="it-IT" sz="2800" dirty="0">
                <a:solidFill>
                  <a:prstClr val="white"/>
                </a:solidFill>
                <a:latin typeface="Calibri"/>
              </a:rPr>
              <a:t> </a:t>
            </a:r>
            <a:r>
              <a:rPr lang="it-IT" sz="2800" dirty="0" err="1">
                <a:solidFill>
                  <a:prstClr val="white"/>
                </a:solidFill>
                <a:latin typeface="Calibri"/>
              </a:rPr>
              <a:t>represent</a:t>
            </a:r>
            <a:r>
              <a:rPr lang="it-IT" sz="2800" dirty="0">
                <a:solidFill>
                  <a:prstClr val="white"/>
                </a:solidFill>
                <a:latin typeface="Calibri"/>
              </a:rPr>
              <a:t> </a:t>
            </a:r>
            <a:r>
              <a:rPr lang="it-IT" sz="2800" dirty="0" err="1">
                <a:solidFill>
                  <a:prstClr val="white"/>
                </a:solidFill>
                <a:latin typeface="Calibri"/>
              </a:rPr>
              <a:t>uncertainty</a:t>
            </a:r>
            <a:r>
              <a:rPr lang="it-IT" sz="2800" dirty="0">
                <a:solidFill>
                  <a:prstClr val="white"/>
                </a:solidFill>
                <a:latin typeface="Calibri"/>
              </a:rPr>
              <a:t> </a:t>
            </a:r>
            <a:r>
              <a:rPr lang="it-IT" sz="2800" dirty="0" err="1">
                <a:solidFill>
                  <a:prstClr val="white"/>
                </a:solidFill>
                <a:latin typeface="Calibri"/>
              </a:rPr>
              <a:t>through</a:t>
            </a:r>
            <a:r>
              <a:rPr lang="it-IT" sz="2800" dirty="0">
                <a:solidFill>
                  <a:prstClr val="white"/>
                </a:solidFill>
                <a:latin typeface="Calibri"/>
              </a:rPr>
              <a:t> </a:t>
            </a:r>
            <a:r>
              <a:rPr lang="it-IT" sz="2800" dirty="0" err="1">
                <a:solidFill>
                  <a:prstClr val="white"/>
                </a:solidFill>
                <a:latin typeface="Calibri"/>
              </a:rPr>
              <a:t>probabilistic</a:t>
            </a:r>
            <a:r>
              <a:rPr lang="it-IT" sz="2800" dirty="0">
                <a:solidFill>
                  <a:prstClr val="white"/>
                </a:solidFill>
                <a:latin typeface="Calibri"/>
              </a:rPr>
              <a:t> frameworks, in </a:t>
            </a:r>
            <a:r>
              <a:rPr lang="it-IT" sz="2800" dirty="0" err="1">
                <a:solidFill>
                  <a:prstClr val="white"/>
                </a:solidFill>
                <a:latin typeface="Calibri"/>
              </a:rPr>
              <a:t>order</a:t>
            </a:r>
            <a:r>
              <a:rPr lang="it-IT" sz="2800" dirty="0">
                <a:solidFill>
                  <a:prstClr val="white"/>
                </a:solidFill>
                <a:latin typeface="Calibri"/>
              </a:rPr>
              <a:t> to </a:t>
            </a:r>
            <a:r>
              <a:rPr lang="it-IT" sz="2800" dirty="0" err="1">
                <a:solidFill>
                  <a:prstClr val="white"/>
                </a:solidFill>
                <a:latin typeface="Calibri"/>
              </a:rPr>
              <a:t>achieve</a:t>
            </a:r>
            <a:r>
              <a:rPr lang="it-IT" sz="2800" dirty="0">
                <a:solidFill>
                  <a:prstClr val="white"/>
                </a:solidFill>
                <a:latin typeface="Calibri"/>
              </a:rPr>
              <a:t> </a:t>
            </a:r>
            <a:r>
              <a:rPr lang="it-IT" sz="2800" dirty="0" err="1">
                <a:solidFill>
                  <a:prstClr val="white"/>
                </a:solidFill>
                <a:latin typeface="Calibri"/>
              </a:rPr>
              <a:t>coherent</a:t>
            </a:r>
            <a:r>
              <a:rPr lang="it-IT" sz="2800" dirty="0">
                <a:solidFill>
                  <a:prstClr val="white"/>
                </a:solidFill>
                <a:latin typeface="Calibri"/>
              </a:rPr>
              <a:t> </a:t>
            </a:r>
            <a:r>
              <a:rPr lang="it-IT" sz="2800" dirty="0" err="1">
                <a:solidFill>
                  <a:prstClr val="white"/>
                </a:solidFill>
                <a:latin typeface="Calibri"/>
              </a:rPr>
              <a:t>conclusions</a:t>
            </a:r>
            <a:r>
              <a:rPr lang="it-IT" sz="2800" dirty="0">
                <a:solidFill>
                  <a:prstClr val="white"/>
                </a:solidFill>
                <a:latin typeface="Calibri"/>
              </a:rPr>
              <a:t> </a:t>
            </a:r>
          </a:p>
        </p:txBody>
      </p:sp>
      <p:sp>
        <p:nvSpPr>
          <p:cNvPr id="12" name="Arrow: Right 11">
            <a:extLst>
              <a:ext uri="{FF2B5EF4-FFF2-40B4-BE49-F238E27FC236}">
                <a16:creationId xmlns:a16="http://schemas.microsoft.com/office/drawing/2014/main" id="{D43C0AED-E233-4A8E-8537-FF41CA11C9DD}"/>
              </a:ext>
            </a:extLst>
          </p:cNvPr>
          <p:cNvSpPr/>
          <p:nvPr/>
        </p:nvSpPr>
        <p:spPr>
          <a:xfrm>
            <a:off x="4846320" y="2550160"/>
            <a:ext cx="2275840" cy="64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81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7B3-CE5F-41B0-804A-B7C8653200CE}"/>
              </a:ext>
            </a:extLst>
          </p:cNvPr>
          <p:cNvSpPr>
            <a:spLocks noGrp="1"/>
          </p:cNvSpPr>
          <p:nvPr>
            <p:ph type="title"/>
          </p:nvPr>
        </p:nvSpPr>
        <p:spPr>
          <a:xfrm>
            <a:off x="609600" y="0"/>
            <a:ext cx="10972800" cy="1143000"/>
          </a:xfrm>
        </p:spPr>
        <p:txBody>
          <a:bodyPr/>
          <a:lstStyle/>
          <a:p>
            <a:r>
              <a:rPr lang="it-IT" dirty="0"/>
              <a:t>A </a:t>
            </a:r>
            <a:r>
              <a:rPr lang="it-IT" dirty="0" err="1"/>
              <a:t>simple</a:t>
            </a:r>
            <a:r>
              <a:rPr lang="it-IT" dirty="0"/>
              <a:t> </a:t>
            </a:r>
            <a:r>
              <a:rPr lang="it-IT" dirty="0" err="1"/>
              <a:t>belief</a:t>
            </a:r>
            <a:r>
              <a:rPr lang="it-IT" dirty="0"/>
              <a:t> network</a:t>
            </a:r>
          </a:p>
        </p:txBody>
      </p:sp>
      <p:pic>
        <p:nvPicPr>
          <p:cNvPr id="6" name="Picture 5">
            <a:extLst>
              <a:ext uri="{FF2B5EF4-FFF2-40B4-BE49-F238E27FC236}">
                <a16:creationId xmlns:a16="http://schemas.microsoft.com/office/drawing/2014/main" id="{B266BFE5-2ADE-4C28-8D85-14BC1F63F315}"/>
              </a:ext>
            </a:extLst>
          </p:cNvPr>
          <p:cNvPicPr>
            <a:picLocks noChangeAspect="1"/>
          </p:cNvPicPr>
          <p:nvPr/>
        </p:nvPicPr>
        <p:blipFill>
          <a:blip r:embed="rId3"/>
          <a:stretch>
            <a:fillRect/>
          </a:stretch>
        </p:blipFill>
        <p:spPr>
          <a:xfrm>
            <a:off x="73500" y="1973401"/>
            <a:ext cx="6835300" cy="3543479"/>
          </a:xfrm>
          <a:prstGeom prst="rect">
            <a:avLst/>
          </a:prstGeom>
        </p:spPr>
      </p:pic>
      <p:sp>
        <p:nvSpPr>
          <p:cNvPr id="9" name="TextBox 8">
            <a:extLst>
              <a:ext uri="{FF2B5EF4-FFF2-40B4-BE49-F238E27FC236}">
                <a16:creationId xmlns:a16="http://schemas.microsoft.com/office/drawing/2014/main" id="{72CD3815-33A3-4385-9749-F4D75B277E7C}"/>
              </a:ext>
            </a:extLst>
          </p:cNvPr>
          <p:cNvSpPr txBox="1"/>
          <p:nvPr/>
        </p:nvSpPr>
        <p:spPr>
          <a:xfrm>
            <a:off x="7051040" y="1353641"/>
            <a:ext cx="4531360" cy="5663089"/>
          </a:xfrm>
          <a:prstGeom prst="rect">
            <a:avLst/>
          </a:prstGeom>
          <a:noFill/>
        </p:spPr>
        <p:txBody>
          <a:bodyPr wrap="square" rtlCol="0">
            <a:spAutoFit/>
          </a:bodyPr>
          <a:lstStyle/>
          <a:p>
            <a:r>
              <a:rPr lang="it-IT" sz="2400" b="1" dirty="0"/>
              <a:t>To build the network </a:t>
            </a:r>
            <a:r>
              <a:rPr lang="it-IT" sz="2400" b="1" dirty="0" err="1"/>
              <a:t>we</a:t>
            </a:r>
            <a:r>
              <a:rPr lang="it-IT" sz="2400" b="1" dirty="0"/>
              <a:t> </a:t>
            </a:r>
            <a:r>
              <a:rPr lang="it-IT" sz="2400" b="1" dirty="0" err="1"/>
              <a:t>need</a:t>
            </a:r>
            <a:r>
              <a:rPr lang="it-IT" sz="2400" b="1" dirty="0"/>
              <a:t> to know:</a:t>
            </a:r>
          </a:p>
          <a:p>
            <a:endParaRPr lang="it-IT" dirty="0"/>
          </a:p>
          <a:p>
            <a:r>
              <a:rPr lang="it-IT" sz="2000" dirty="0"/>
              <a:t>1) </a:t>
            </a:r>
            <a:r>
              <a:rPr lang="it-IT" sz="2000" dirty="0" err="1"/>
              <a:t>Causal</a:t>
            </a:r>
            <a:r>
              <a:rPr lang="it-IT" sz="2000" dirty="0"/>
              <a:t> </a:t>
            </a:r>
            <a:r>
              <a:rPr lang="it-IT" sz="2000" dirty="0" err="1"/>
              <a:t>relationships</a:t>
            </a:r>
            <a:r>
              <a:rPr lang="it-IT" sz="2000" dirty="0"/>
              <a:t> (to build the </a:t>
            </a:r>
            <a:r>
              <a:rPr lang="it-IT" sz="2000" dirty="0" err="1"/>
              <a:t>structure</a:t>
            </a:r>
            <a:r>
              <a:rPr lang="it-IT" sz="2000" dirty="0"/>
              <a:t> of the network)</a:t>
            </a:r>
          </a:p>
          <a:p>
            <a:endParaRPr lang="it-IT" sz="2000" dirty="0"/>
          </a:p>
          <a:p>
            <a:r>
              <a:rPr lang="it-IT" sz="2000" dirty="0"/>
              <a:t>2) </a:t>
            </a:r>
            <a:r>
              <a:rPr lang="it-IT" sz="2000" dirty="0" err="1"/>
              <a:t>Probabilities</a:t>
            </a:r>
            <a:endParaRPr lang="it-IT" sz="2000" dirty="0"/>
          </a:p>
          <a:p>
            <a:endParaRPr lang="it-IT" sz="2000" dirty="0"/>
          </a:p>
          <a:p>
            <a:pPr lvl="1"/>
            <a:r>
              <a:rPr lang="it-IT" sz="2000" dirty="0"/>
              <a:t>- </a:t>
            </a:r>
            <a:r>
              <a:rPr lang="it-IT" sz="2000" b="1" dirty="0" err="1"/>
              <a:t>Prior</a:t>
            </a:r>
            <a:r>
              <a:rPr lang="it-IT" sz="2000" b="1" dirty="0"/>
              <a:t> </a:t>
            </a:r>
            <a:r>
              <a:rPr lang="it-IT" sz="2000" b="1" dirty="0" err="1"/>
              <a:t>probability</a:t>
            </a:r>
            <a:r>
              <a:rPr lang="it-IT" sz="2000" b="1" dirty="0"/>
              <a:t> </a:t>
            </a:r>
            <a:r>
              <a:rPr lang="it-IT" sz="2000" dirty="0"/>
              <a:t>of </a:t>
            </a:r>
            <a:r>
              <a:rPr lang="it-IT" sz="2000" dirty="0" err="1"/>
              <a:t>Cold</a:t>
            </a:r>
            <a:r>
              <a:rPr lang="it-IT" sz="2000" dirty="0"/>
              <a:t>, </a:t>
            </a:r>
            <a:r>
              <a:rPr lang="it-IT" sz="2000" dirty="0" err="1"/>
              <a:t>Flu</a:t>
            </a:r>
            <a:r>
              <a:rPr lang="it-IT" sz="2000" dirty="0"/>
              <a:t>, Malaria (i.e., </a:t>
            </a:r>
            <a:r>
              <a:rPr lang="it-IT" sz="2000" dirty="0" err="1"/>
              <a:t>prevalence</a:t>
            </a:r>
            <a:r>
              <a:rPr lang="it-IT" sz="2000" dirty="0"/>
              <a:t>)</a:t>
            </a:r>
          </a:p>
          <a:p>
            <a:pPr lvl="1"/>
            <a:endParaRPr lang="it-IT" sz="2000" dirty="0"/>
          </a:p>
          <a:p>
            <a:pPr lvl="1"/>
            <a:r>
              <a:rPr lang="it-IT" sz="2000" b="1" dirty="0"/>
              <a:t>- </a:t>
            </a:r>
            <a:r>
              <a:rPr lang="it-IT" sz="2000" b="1" dirty="0" err="1"/>
              <a:t>Conditional</a:t>
            </a:r>
            <a:r>
              <a:rPr lang="it-IT" sz="2000" b="1" dirty="0"/>
              <a:t> </a:t>
            </a:r>
            <a:r>
              <a:rPr lang="it-IT" sz="2000" b="1" dirty="0" err="1"/>
              <a:t>probabilities</a:t>
            </a:r>
            <a:endParaRPr lang="it-IT" sz="2000" b="1" dirty="0"/>
          </a:p>
          <a:p>
            <a:pPr lvl="1"/>
            <a:endParaRPr lang="it-IT" sz="2000" dirty="0"/>
          </a:p>
          <a:p>
            <a:pPr lvl="1"/>
            <a:r>
              <a:rPr lang="it-IT" sz="2000" dirty="0"/>
              <a:t>P(</a:t>
            </a:r>
            <a:r>
              <a:rPr lang="it-IT" sz="2000" dirty="0" err="1"/>
              <a:t>Headache</a:t>
            </a:r>
            <a:r>
              <a:rPr lang="it-IT" sz="2000" dirty="0"/>
              <a:t>| </a:t>
            </a:r>
            <a:r>
              <a:rPr lang="it-IT" sz="2000" dirty="0" err="1"/>
              <a:t>Cold</a:t>
            </a:r>
            <a:r>
              <a:rPr lang="it-IT" sz="2000" dirty="0"/>
              <a:t>, </a:t>
            </a:r>
            <a:r>
              <a:rPr lang="it-IT" sz="2000" dirty="0" err="1"/>
              <a:t>Flu</a:t>
            </a:r>
            <a:r>
              <a:rPr lang="it-IT" sz="2000" dirty="0"/>
              <a:t>, Malaria)</a:t>
            </a:r>
          </a:p>
          <a:p>
            <a:pPr lvl="1"/>
            <a:endParaRPr lang="it-IT" sz="2000" dirty="0"/>
          </a:p>
          <a:p>
            <a:pPr lvl="1"/>
            <a:r>
              <a:rPr lang="it-IT" sz="2000" dirty="0"/>
              <a:t>P(Nausea| </a:t>
            </a:r>
            <a:r>
              <a:rPr lang="it-IT" sz="2000" dirty="0" err="1"/>
              <a:t>Cold</a:t>
            </a:r>
            <a:r>
              <a:rPr lang="it-IT" sz="2000" dirty="0"/>
              <a:t>, </a:t>
            </a:r>
            <a:r>
              <a:rPr lang="it-IT" sz="2000" dirty="0" err="1"/>
              <a:t>Flu</a:t>
            </a:r>
            <a:r>
              <a:rPr lang="it-IT" sz="2000" dirty="0"/>
              <a:t>, Malaria)</a:t>
            </a:r>
          </a:p>
          <a:p>
            <a:endParaRPr lang="it-IT" dirty="0"/>
          </a:p>
          <a:p>
            <a:endParaRPr lang="it-IT" dirty="0"/>
          </a:p>
        </p:txBody>
      </p:sp>
    </p:spTree>
    <p:extLst>
      <p:ext uri="{BB962C8B-B14F-4D97-AF65-F5344CB8AC3E}">
        <p14:creationId xmlns:p14="http://schemas.microsoft.com/office/powerpoint/2010/main" val="1250000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7B3-CE5F-41B0-804A-B7C8653200CE}"/>
              </a:ext>
            </a:extLst>
          </p:cNvPr>
          <p:cNvSpPr>
            <a:spLocks noGrp="1"/>
          </p:cNvSpPr>
          <p:nvPr>
            <p:ph type="title"/>
          </p:nvPr>
        </p:nvSpPr>
        <p:spPr>
          <a:xfrm>
            <a:off x="609600" y="-40640"/>
            <a:ext cx="10972800" cy="835886"/>
          </a:xfrm>
        </p:spPr>
        <p:txBody>
          <a:bodyPr/>
          <a:lstStyle/>
          <a:p>
            <a:r>
              <a:rPr lang="it-IT" dirty="0"/>
              <a:t>The </a:t>
            </a:r>
            <a:r>
              <a:rPr lang="it-IT" dirty="0" err="1"/>
              <a:t>aim</a:t>
            </a:r>
            <a:r>
              <a:rPr lang="it-IT" dirty="0"/>
              <a:t> of the network </a:t>
            </a:r>
          </a:p>
        </p:txBody>
      </p:sp>
      <p:pic>
        <p:nvPicPr>
          <p:cNvPr id="6" name="Picture 5">
            <a:extLst>
              <a:ext uri="{FF2B5EF4-FFF2-40B4-BE49-F238E27FC236}">
                <a16:creationId xmlns:a16="http://schemas.microsoft.com/office/drawing/2014/main" id="{B266BFE5-2ADE-4C28-8D85-14BC1F63F315}"/>
              </a:ext>
            </a:extLst>
          </p:cNvPr>
          <p:cNvPicPr>
            <a:picLocks noChangeAspect="1"/>
          </p:cNvPicPr>
          <p:nvPr/>
        </p:nvPicPr>
        <p:blipFill>
          <a:blip r:embed="rId3"/>
          <a:stretch>
            <a:fillRect/>
          </a:stretch>
        </p:blipFill>
        <p:spPr>
          <a:xfrm>
            <a:off x="2678350" y="1048841"/>
            <a:ext cx="6835300" cy="3543479"/>
          </a:xfrm>
          <a:prstGeom prst="rect">
            <a:avLst/>
          </a:prstGeom>
        </p:spPr>
      </p:pic>
      <p:pic>
        <p:nvPicPr>
          <p:cNvPr id="5124" name="Picture 4">
            <a:extLst>
              <a:ext uri="{FF2B5EF4-FFF2-40B4-BE49-F238E27FC236}">
                <a16:creationId xmlns:a16="http://schemas.microsoft.com/office/drawing/2014/main" id="{4842CEAD-0F85-4F7F-BDD0-5A9703E03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30" y="382125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3BDB51-A3D0-4835-BE39-C255756FE47E}"/>
              </a:ext>
            </a:extLst>
          </p:cNvPr>
          <p:cNvSpPr txBox="1"/>
          <p:nvPr/>
        </p:nvSpPr>
        <p:spPr>
          <a:xfrm>
            <a:off x="4470400" y="5100319"/>
            <a:ext cx="7244080" cy="1384995"/>
          </a:xfrm>
          <a:prstGeom prst="rect">
            <a:avLst/>
          </a:prstGeom>
          <a:noFill/>
        </p:spPr>
        <p:txBody>
          <a:bodyPr wrap="square" rtlCol="0">
            <a:spAutoFit/>
          </a:bodyPr>
          <a:lstStyle/>
          <a:p>
            <a:r>
              <a:rPr lang="it-IT" sz="2800" dirty="0"/>
              <a:t>E.g., </a:t>
            </a:r>
            <a:r>
              <a:rPr lang="it-IT" sz="2800" dirty="0" err="1"/>
              <a:t>Given</a:t>
            </a:r>
            <a:r>
              <a:rPr lang="it-IT" sz="2800" dirty="0"/>
              <a:t> a </a:t>
            </a:r>
            <a:r>
              <a:rPr lang="it-IT" sz="2800" dirty="0" err="1"/>
              <a:t>patient</a:t>
            </a:r>
            <a:r>
              <a:rPr lang="it-IT" sz="2800" dirty="0"/>
              <a:t> </a:t>
            </a:r>
            <a:r>
              <a:rPr lang="it-IT" sz="2800" dirty="0" err="1"/>
              <a:t>suffering</a:t>
            </a:r>
            <a:r>
              <a:rPr lang="it-IT" sz="2800" dirty="0"/>
              <a:t> from nausea </a:t>
            </a:r>
            <a:r>
              <a:rPr lang="it-IT" sz="2800" dirty="0" err="1"/>
              <a:t>but</a:t>
            </a:r>
            <a:r>
              <a:rPr lang="it-IT" sz="2800" dirty="0"/>
              <a:t> </a:t>
            </a:r>
            <a:r>
              <a:rPr lang="it-IT" sz="2800" dirty="0" err="1"/>
              <a:t>without</a:t>
            </a:r>
            <a:r>
              <a:rPr lang="it-IT" sz="2800" dirty="0"/>
              <a:t> </a:t>
            </a:r>
            <a:r>
              <a:rPr lang="it-IT" sz="2800" dirty="0" err="1"/>
              <a:t>headache</a:t>
            </a:r>
            <a:r>
              <a:rPr lang="it-IT" sz="2800" dirty="0"/>
              <a:t>, </a:t>
            </a:r>
            <a:r>
              <a:rPr lang="it-IT" sz="2800" dirty="0" err="1"/>
              <a:t>which</a:t>
            </a:r>
            <a:r>
              <a:rPr lang="it-IT" sz="2800" dirty="0"/>
              <a:t> </a:t>
            </a:r>
            <a:r>
              <a:rPr lang="it-IT" sz="2800" dirty="0" err="1"/>
              <a:t>is</a:t>
            </a:r>
            <a:r>
              <a:rPr lang="it-IT" sz="2800" dirty="0"/>
              <a:t> </a:t>
            </a:r>
            <a:r>
              <a:rPr lang="it-IT" sz="2800" dirty="0" err="1"/>
              <a:t>most</a:t>
            </a:r>
            <a:r>
              <a:rPr lang="it-IT" sz="2800" dirty="0"/>
              <a:t> </a:t>
            </a:r>
            <a:r>
              <a:rPr lang="it-IT" sz="2800" dirty="0" err="1"/>
              <a:t>probable</a:t>
            </a:r>
            <a:r>
              <a:rPr lang="it-IT" sz="2800" dirty="0"/>
              <a:t> </a:t>
            </a:r>
            <a:r>
              <a:rPr lang="it-IT" sz="2800" dirty="0" err="1"/>
              <a:t>dagnosis</a:t>
            </a:r>
            <a:r>
              <a:rPr lang="it-IT" sz="2800" dirty="0"/>
              <a:t> ?</a:t>
            </a:r>
          </a:p>
        </p:txBody>
      </p:sp>
      <p:pic>
        <p:nvPicPr>
          <p:cNvPr id="12" name="Picture 11">
            <a:extLst>
              <a:ext uri="{FF2B5EF4-FFF2-40B4-BE49-F238E27FC236}">
                <a16:creationId xmlns:a16="http://schemas.microsoft.com/office/drawing/2014/main" id="{DEA7DC94-81DB-4B91-B49C-D27D3763D698}"/>
              </a:ext>
            </a:extLst>
          </p:cNvPr>
          <p:cNvPicPr>
            <a:picLocks noChangeAspect="1"/>
          </p:cNvPicPr>
          <p:nvPr/>
        </p:nvPicPr>
        <p:blipFill rotWithShape="1">
          <a:blip r:embed="rId5"/>
          <a:srcRect l="15925" t="10858" r="10001" b="19556"/>
          <a:stretch/>
        </p:blipFill>
        <p:spPr>
          <a:xfrm>
            <a:off x="5434925" y="3703620"/>
            <a:ext cx="701040" cy="710387"/>
          </a:xfrm>
          <a:prstGeom prst="rect">
            <a:avLst/>
          </a:prstGeom>
        </p:spPr>
      </p:pic>
      <p:pic>
        <p:nvPicPr>
          <p:cNvPr id="5126" name="Picture 6" descr="Image result for check">
            <a:extLst>
              <a:ext uri="{FF2B5EF4-FFF2-40B4-BE49-F238E27FC236}">
                <a16:creationId xmlns:a16="http://schemas.microsoft.com/office/drawing/2014/main" id="{F7EFE379-F541-4A3F-BF34-6534987091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831" r="55960" b="26562"/>
          <a:stretch/>
        </p:blipFill>
        <p:spPr bwMode="auto">
          <a:xfrm>
            <a:off x="7853679" y="3703620"/>
            <a:ext cx="629921" cy="67574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B9583FC-64DE-4A7E-B40D-CB2C0DAA8D9B}"/>
              </a:ext>
            </a:extLst>
          </p:cNvPr>
          <p:cNvGrpSpPr/>
          <p:nvPr/>
        </p:nvGrpSpPr>
        <p:grpSpPr>
          <a:xfrm>
            <a:off x="4328160" y="1048841"/>
            <a:ext cx="5567680" cy="1046480"/>
            <a:chOff x="4328160" y="1048841"/>
            <a:chExt cx="5567680" cy="1046480"/>
          </a:xfrm>
        </p:grpSpPr>
        <p:sp>
          <p:nvSpPr>
            <p:cNvPr id="13" name="Rectangle 12">
              <a:extLst>
                <a:ext uri="{FF2B5EF4-FFF2-40B4-BE49-F238E27FC236}">
                  <a16:creationId xmlns:a16="http://schemas.microsoft.com/office/drawing/2014/main" id="{795C819D-998F-43BC-9870-F71E9AA72BDF}"/>
                </a:ext>
              </a:extLst>
            </p:cNvPr>
            <p:cNvSpPr/>
            <p:nvPr/>
          </p:nvSpPr>
          <p:spPr>
            <a:xfrm>
              <a:off x="6904235" y="1048841"/>
              <a:ext cx="345440" cy="1046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7762E5AC-CE04-49E2-AF42-29D627B5F622}"/>
                </a:ext>
              </a:extLst>
            </p:cNvPr>
            <p:cNvSpPr/>
            <p:nvPr/>
          </p:nvSpPr>
          <p:spPr>
            <a:xfrm>
              <a:off x="9195475" y="1422399"/>
              <a:ext cx="345440" cy="672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AF67D35B-71D4-4024-875D-F000AEAB3830}"/>
                </a:ext>
              </a:extLst>
            </p:cNvPr>
            <p:cNvSpPr/>
            <p:nvPr/>
          </p:nvSpPr>
          <p:spPr>
            <a:xfrm>
              <a:off x="4540845" y="1656079"/>
              <a:ext cx="345440" cy="43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Straight Connector 14">
              <a:extLst>
                <a:ext uri="{FF2B5EF4-FFF2-40B4-BE49-F238E27FC236}">
                  <a16:creationId xmlns:a16="http://schemas.microsoft.com/office/drawing/2014/main" id="{4A1670C2-809A-4D2E-9175-631B07708FE1}"/>
                </a:ext>
              </a:extLst>
            </p:cNvPr>
            <p:cNvCxnSpPr/>
            <p:nvPr/>
          </p:nvCxnSpPr>
          <p:spPr>
            <a:xfrm>
              <a:off x="4328160" y="2095320"/>
              <a:ext cx="556768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C59BF3-A3B9-4C5B-A585-C0CC94665644}"/>
                </a:ext>
              </a:extLst>
            </p:cNvPr>
            <p:cNvSpPr txBox="1"/>
            <p:nvPr/>
          </p:nvSpPr>
          <p:spPr>
            <a:xfrm>
              <a:off x="4470400" y="1651047"/>
              <a:ext cx="488035" cy="369332"/>
            </a:xfrm>
            <a:prstGeom prst="rect">
              <a:avLst/>
            </a:prstGeom>
            <a:noFill/>
          </p:spPr>
          <p:txBody>
            <a:bodyPr wrap="square" rtlCol="0">
              <a:spAutoFit/>
            </a:bodyPr>
            <a:lstStyle/>
            <a:p>
              <a:r>
                <a:rPr lang="it-IT" b="1" dirty="0">
                  <a:solidFill>
                    <a:schemeClr val="bg1"/>
                  </a:solidFill>
                </a:rPr>
                <a:t>0.3</a:t>
              </a:r>
            </a:p>
          </p:txBody>
        </p:sp>
        <p:sp>
          <p:nvSpPr>
            <p:cNvPr id="22" name="TextBox 21">
              <a:extLst>
                <a:ext uri="{FF2B5EF4-FFF2-40B4-BE49-F238E27FC236}">
                  <a16:creationId xmlns:a16="http://schemas.microsoft.com/office/drawing/2014/main" id="{F990DA3E-B347-4F79-AE17-6F4C5BD395E5}"/>
                </a:ext>
              </a:extLst>
            </p:cNvPr>
            <p:cNvSpPr txBox="1"/>
            <p:nvPr/>
          </p:nvSpPr>
          <p:spPr>
            <a:xfrm>
              <a:off x="6782315" y="1092976"/>
              <a:ext cx="614165" cy="369332"/>
            </a:xfrm>
            <a:prstGeom prst="rect">
              <a:avLst/>
            </a:prstGeom>
            <a:noFill/>
          </p:spPr>
          <p:txBody>
            <a:bodyPr wrap="square" rtlCol="0">
              <a:spAutoFit/>
            </a:bodyPr>
            <a:lstStyle/>
            <a:p>
              <a:r>
                <a:rPr lang="it-IT" b="1" dirty="0">
                  <a:solidFill>
                    <a:schemeClr val="bg1"/>
                  </a:solidFill>
                </a:rPr>
                <a:t> 0.8 </a:t>
              </a:r>
            </a:p>
          </p:txBody>
        </p:sp>
        <p:sp>
          <p:nvSpPr>
            <p:cNvPr id="23" name="TextBox 22">
              <a:extLst>
                <a:ext uri="{FF2B5EF4-FFF2-40B4-BE49-F238E27FC236}">
                  <a16:creationId xmlns:a16="http://schemas.microsoft.com/office/drawing/2014/main" id="{38579B74-0D1C-44EF-AC44-DDDEBEB2B9E9}"/>
                </a:ext>
              </a:extLst>
            </p:cNvPr>
            <p:cNvSpPr txBox="1"/>
            <p:nvPr/>
          </p:nvSpPr>
          <p:spPr>
            <a:xfrm>
              <a:off x="9131797" y="1459466"/>
              <a:ext cx="493613" cy="369302"/>
            </a:xfrm>
            <a:prstGeom prst="rect">
              <a:avLst/>
            </a:prstGeom>
            <a:noFill/>
          </p:spPr>
          <p:txBody>
            <a:bodyPr wrap="square" rtlCol="0">
              <a:spAutoFit/>
            </a:bodyPr>
            <a:lstStyle/>
            <a:p>
              <a:r>
                <a:rPr lang="it-IT" b="1" dirty="0">
                  <a:solidFill>
                    <a:schemeClr val="bg1"/>
                  </a:solidFill>
                </a:rPr>
                <a:t>0.6</a:t>
              </a:r>
            </a:p>
          </p:txBody>
        </p:sp>
      </p:grpSp>
    </p:spTree>
    <p:extLst>
      <p:ext uri="{BB962C8B-B14F-4D97-AF65-F5344CB8AC3E}">
        <p14:creationId xmlns:p14="http://schemas.microsoft.com/office/powerpoint/2010/main" val="212959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7B3-CE5F-41B0-804A-B7C8653200CE}"/>
              </a:ext>
            </a:extLst>
          </p:cNvPr>
          <p:cNvSpPr>
            <a:spLocks noGrp="1"/>
          </p:cNvSpPr>
          <p:nvPr>
            <p:ph type="title"/>
          </p:nvPr>
        </p:nvSpPr>
        <p:spPr>
          <a:xfrm>
            <a:off x="609600" y="0"/>
            <a:ext cx="10972800" cy="1143000"/>
          </a:xfrm>
        </p:spPr>
        <p:txBody>
          <a:bodyPr>
            <a:normAutofit fontScale="90000"/>
          </a:bodyPr>
          <a:lstStyle/>
          <a:p>
            <a:r>
              <a:rPr lang="it-IT" dirty="0"/>
              <a:t>The QMR-DT network (the </a:t>
            </a:r>
            <a:r>
              <a:rPr lang="it-IT" dirty="0" err="1"/>
              <a:t>probabilistic</a:t>
            </a:r>
            <a:r>
              <a:rPr lang="it-IT" dirty="0"/>
              <a:t> </a:t>
            </a:r>
            <a:r>
              <a:rPr lang="it-IT" dirty="0" err="1"/>
              <a:t>version</a:t>
            </a:r>
            <a:r>
              <a:rPr lang="it-IT" dirty="0"/>
              <a:t> of the INTERNIST </a:t>
            </a:r>
            <a:r>
              <a:rPr lang="it-IT" dirty="0" err="1"/>
              <a:t>expert</a:t>
            </a:r>
            <a:r>
              <a:rPr lang="it-IT" dirty="0"/>
              <a:t> system) </a:t>
            </a:r>
          </a:p>
        </p:txBody>
      </p:sp>
      <p:pic>
        <p:nvPicPr>
          <p:cNvPr id="3" name="Picture 2">
            <a:extLst>
              <a:ext uri="{FF2B5EF4-FFF2-40B4-BE49-F238E27FC236}">
                <a16:creationId xmlns:a16="http://schemas.microsoft.com/office/drawing/2014/main" id="{9DE5282B-5B39-40D6-8301-B4C02212ACFF}"/>
              </a:ext>
            </a:extLst>
          </p:cNvPr>
          <p:cNvPicPr>
            <a:picLocks noChangeAspect="1"/>
          </p:cNvPicPr>
          <p:nvPr/>
        </p:nvPicPr>
        <p:blipFill>
          <a:blip r:embed="rId3"/>
          <a:stretch>
            <a:fillRect/>
          </a:stretch>
        </p:blipFill>
        <p:spPr>
          <a:xfrm>
            <a:off x="514349" y="1643697"/>
            <a:ext cx="5013113" cy="3598863"/>
          </a:xfrm>
          <a:prstGeom prst="rect">
            <a:avLst/>
          </a:prstGeom>
          <a:solidFill>
            <a:schemeClr val="accent4"/>
          </a:solidFill>
        </p:spPr>
      </p:pic>
      <p:sp>
        <p:nvSpPr>
          <p:cNvPr id="4" name="Rectangle 3">
            <a:extLst>
              <a:ext uri="{FF2B5EF4-FFF2-40B4-BE49-F238E27FC236}">
                <a16:creationId xmlns:a16="http://schemas.microsoft.com/office/drawing/2014/main" id="{2A000DE4-BF01-4B9F-94D3-CB8756670E0C}"/>
              </a:ext>
            </a:extLst>
          </p:cNvPr>
          <p:cNvSpPr/>
          <p:nvPr/>
        </p:nvSpPr>
        <p:spPr>
          <a:xfrm>
            <a:off x="514350" y="5758656"/>
            <a:ext cx="11423650" cy="923330"/>
          </a:xfrm>
          <a:prstGeom prst="rect">
            <a:avLst/>
          </a:prstGeom>
        </p:spPr>
        <p:txBody>
          <a:bodyPr wrap="square">
            <a:spAutoFit/>
          </a:bodyPr>
          <a:lstStyle/>
          <a:p>
            <a:r>
              <a:rPr lang="it-IT" dirty="0" err="1"/>
              <a:t>Shwe</a:t>
            </a:r>
            <a:r>
              <a:rPr lang="it-IT" dirty="0"/>
              <a:t>, M., Middleton, B., </a:t>
            </a:r>
            <a:r>
              <a:rPr lang="it-IT" dirty="0" err="1"/>
              <a:t>Heckerman</a:t>
            </a:r>
            <a:r>
              <a:rPr lang="it-IT" dirty="0"/>
              <a:t>, D., </a:t>
            </a:r>
            <a:r>
              <a:rPr lang="it-IT" dirty="0" err="1"/>
              <a:t>Henrion</a:t>
            </a:r>
            <a:r>
              <a:rPr lang="it-IT" dirty="0"/>
              <a:t>, M., </a:t>
            </a:r>
            <a:r>
              <a:rPr lang="it-IT" dirty="0" err="1"/>
              <a:t>Horvitz</a:t>
            </a:r>
            <a:r>
              <a:rPr lang="it-IT" dirty="0"/>
              <a:t>, E., Lehmann, H., &amp; G. Cooper (1991). </a:t>
            </a:r>
            <a:r>
              <a:rPr lang="it-IT" dirty="0" err="1"/>
              <a:t>Probabilistic</a:t>
            </a:r>
            <a:r>
              <a:rPr lang="it-IT" dirty="0"/>
              <a:t> </a:t>
            </a:r>
            <a:r>
              <a:rPr lang="it-IT" dirty="0" err="1"/>
              <a:t>diagnosis</a:t>
            </a:r>
            <a:r>
              <a:rPr lang="it-IT" dirty="0"/>
              <a:t> </a:t>
            </a:r>
            <a:r>
              <a:rPr lang="it-IT" dirty="0" err="1"/>
              <a:t>using</a:t>
            </a:r>
            <a:r>
              <a:rPr lang="it-IT" dirty="0"/>
              <a:t> a </a:t>
            </a:r>
            <a:r>
              <a:rPr lang="it-IT" dirty="0" err="1"/>
              <a:t>reformulation</a:t>
            </a:r>
            <a:r>
              <a:rPr lang="it-IT" dirty="0"/>
              <a:t> of the INTERNIST1/QMR knowledge base I. The </a:t>
            </a:r>
            <a:r>
              <a:rPr lang="it-IT" dirty="0" err="1"/>
              <a:t>probabilistic</a:t>
            </a:r>
            <a:r>
              <a:rPr lang="it-IT" dirty="0"/>
              <a:t> model and </a:t>
            </a:r>
            <a:r>
              <a:rPr lang="it-IT" dirty="0" err="1"/>
              <a:t>inference</a:t>
            </a:r>
            <a:r>
              <a:rPr lang="it-IT" dirty="0"/>
              <a:t> </a:t>
            </a:r>
            <a:r>
              <a:rPr lang="it-IT" dirty="0" err="1"/>
              <a:t>algorithms</a:t>
            </a:r>
            <a:r>
              <a:rPr lang="it-IT" dirty="0"/>
              <a:t>. </a:t>
            </a:r>
            <a:r>
              <a:rPr lang="it-IT" dirty="0" err="1"/>
              <a:t>Methods</a:t>
            </a:r>
            <a:r>
              <a:rPr lang="it-IT" dirty="0"/>
              <a:t> of Information in Medicine, 30, 241{255.</a:t>
            </a:r>
          </a:p>
        </p:txBody>
      </p:sp>
      <p:sp>
        <p:nvSpPr>
          <p:cNvPr id="5" name="TextBox 4">
            <a:extLst>
              <a:ext uri="{FF2B5EF4-FFF2-40B4-BE49-F238E27FC236}">
                <a16:creationId xmlns:a16="http://schemas.microsoft.com/office/drawing/2014/main" id="{F6F44A89-0156-454B-9D4C-393FC63D9CFA}"/>
              </a:ext>
            </a:extLst>
          </p:cNvPr>
          <p:cNvSpPr txBox="1"/>
          <p:nvPr/>
        </p:nvSpPr>
        <p:spPr>
          <a:xfrm>
            <a:off x="6492240" y="2560320"/>
            <a:ext cx="3576320" cy="1569660"/>
          </a:xfrm>
          <a:prstGeom prst="rect">
            <a:avLst/>
          </a:prstGeom>
          <a:solidFill>
            <a:srgbClr val="FFF4D1"/>
          </a:solidFill>
        </p:spPr>
        <p:txBody>
          <a:bodyPr wrap="square" rtlCol="0">
            <a:spAutoFit/>
          </a:bodyPr>
          <a:lstStyle/>
          <a:p>
            <a:r>
              <a:rPr lang="it-IT" sz="3200" dirty="0" err="1"/>
              <a:t>Approximately</a:t>
            </a:r>
            <a:r>
              <a:rPr lang="it-IT" sz="3200" dirty="0"/>
              <a:t> </a:t>
            </a:r>
          </a:p>
          <a:p>
            <a:r>
              <a:rPr lang="it-IT" sz="3200" dirty="0"/>
              <a:t>600 </a:t>
            </a:r>
            <a:r>
              <a:rPr lang="it-IT" sz="3200" dirty="0" err="1"/>
              <a:t>diseases</a:t>
            </a:r>
            <a:r>
              <a:rPr lang="it-IT" sz="3200" dirty="0"/>
              <a:t> and 6000 </a:t>
            </a:r>
            <a:r>
              <a:rPr lang="it-IT" sz="3200" dirty="0" err="1"/>
              <a:t>findings</a:t>
            </a:r>
            <a:r>
              <a:rPr lang="it-IT" sz="3200" dirty="0"/>
              <a:t> </a:t>
            </a:r>
          </a:p>
        </p:txBody>
      </p:sp>
    </p:spTree>
    <p:extLst>
      <p:ext uri="{BB962C8B-B14F-4D97-AF65-F5344CB8AC3E}">
        <p14:creationId xmlns:p14="http://schemas.microsoft.com/office/powerpoint/2010/main" val="2246842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7B3-CE5F-41B0-804A-B7C8653200CE}"/>
              </a:ext>
            </a:extLst>
          </p:cNvPr>
          <p:cNvSpPr>
            <a:spLocks noGrp="1"/>
          </p:cNvSpPr>
          <p:nvPr>
            <p:ph type="title"/>
          </p:nvPr>
        </p:nvSpPr>
        <p:spPr>
          <a:xfrm>
            <a:off x="609600" y="0"/>
            <a:ext cx="10972800" cy="1143000"/>
          </a:xfrm>
        </p:spPr>
        <p:txBody>
          <a:bodyPr/>
          <a:lstStyle/>
          <a:p>
            <a:r>
              <a:rPr lang="it-IT" dirty="0" err="1"/>
              <a:t>Where</a:t>
            </a:r>
            <a:r>
              <a:rPr lang="it-IT" dirty="0"/>
              <a:t> a BN knowledge come from?</a:t>
            </a:r>
          </a:p>
        </p:txBody>
      </p:sp>
      <p:pic>
        <p:nvPicPr>
          <p:cNvPr id="6" name="Picture 5">
            <a:extLst>
              <a:ext uri="{FF2B5EF4-FFF2-40B4-BE49-F238E27FC236}">
                <a16:creationId xmlns:a16="http://schemas.microsoft.com/office/drawing/2014/main" id="{B266BFE5-2ADE-4C28-8D85-14BC1F63F315}"/>
              </a:ext>
            </a:extLst>
          </p:cNvPr>
          <p:cNvPicPr>
            <a:picLocks noChangeAspect="1"/>
          </p:cNvPicPr>
          <p:nvPr/>
        </p:nvPicPr>
        <p:blipFill>
          <a:blip r:embed="rId3"/>
          <a:stretch>
            <a:fillRect/>
          </a:stretch>
        </p:blipFill>
        <p:spPr>
          <a:xfrm>
            <a:off x="73500" y="1973401"/>
            <a:ext cx="6243544" cy="3543479"/>
          </a:xfrm>
          <a:prstGeom prst="rect">
            <a:avLst/>
          </a:prstGeom>
        </p:spPr>
      </p:pic>
      <p:sp>
        <p:nvSpPr>
          <p:cNvPr id="9" name="TextBox 8">
            <a:extLst>
              <a:ext uri="{FF2B5EF4-FFF2-40B4-BE49-F238E27FC236}">
                <a16:creationId xmlns:a16="http://schemas.microsoft.com/office/drawing/2014/main" id="{72CD3815-33A3-4385-9749-F4D75B277E7C}"/>
              </a:ext>
            </a:extLst>
          </p:cNvPr>
          <p:cNvSpPr txBox="1"/>
          <p:nvPr/>
        </p:nvSpPr>
        <p:spPr>
          <a:xfrm>
            <a:off x="5981764" y="1058835"/>
            <a:ext cx="4531360" cy="2492990"/>
          </a:xfrm>
          <a:prstGeom prst="rect">
            <a:avLst/>
          </a:prstGeom>
          <a:noFill/>
        </p:spPr>
        <p:txBody>
          <a:bodyPr wrap="square" rtlCol="0">
            <a:spAutoFit/>
          </a:bodyPr>
          <a:lstStyle/>
          <a:p>
            <a:endParaRPr lang="it-IT" sz="2800" dirty="0"/>
          </a:p>
          <a:p>
            <a:r>
              <a:rPr lang="it-IT" sz="3200" dirty="0"/>
              <a:t>1) </a:t>
            </a:r>
            <a:r>
              <a:rPr lang="it-IT" sz="3200" dirty="0" err="1"/>
              <a:t>Causal</a:t>
            </a:r>
            <a:r>
              <a:rPr lang="it-IT" sz="3200" dirty="0"/>
              <a:t> </a:t>
            </a:r>
            <a:r>
              <a:rPr lang="it-IT" sz="3200" dirty="0" err="1"/>
              <a:t>relationships</a:t>
            </a:r>
            <a:endParaRPr lang="it-IT" sz="3200" dirty="0"/>
          </a:p>
          <a:p>
            <a:endParaRPr lang="it-IT" sz="3200" dirty="0"/>
          </a:p>
          <a:p>
            <a:r>
              <a:rPr lang="it-IT" sz="3200" dirty="0"/>
              <a:t>2) </a:t>
            </a:r>
            <a:r>
              <a:rPr lang="it-IT" sz="3200" dirty="0" err="1"/>
              <a:t>Probabilities</a:t>
            </a:r>
            <a:endParaRPr lang="it-IT" sz="3200" dirty="0"/>
          </a:p>
          <a:p>
            <a:endParaRPr lang="it-IT" sz="3200" dirty="0"/>
          </a:p>
        </p:txBody>
      </p:sp>
      <p:pic>
        <p:nvPicPr>
          <p:cNvPr id="4098" name="Picture 2" descr="Image result for literature">
            <a:extLst>
              <a:ext uri="{FF2B5EF4-FFF2-40B4-BE49-F238E27FC236}">
                <a16:creationId xmlns:a16="http://schemas.microsoft.com/office/drawing/2014/main" id="{0DD94906-6E03-45C6-97EC-013CE29B8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006" y="3429000"/>
            <a:ext cx="1520190" cy="8513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atients' statistics">
            <a:extLst>
              <a:ext uri="{FF2B5EF4-FFF2-40B4-BE49-F238E27FC236}">
                <a16:creationId xmlns:a16="http://schemas.microsoft.com/office/drawing/2014/main" id="{57B70597-BFD3-40A5-AE8C-0861F7BC9F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39" t="16934" r="37904" b="13443"/>
          <a:stretch/>
        </p:blipFill>
        <p:spPr bwMode="auto">
          <a:xfrm>
            <a:off x="9042101" y="4610661"/>
            <a:ext cx="2718384" cy="1556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E1C8D2-AF92-4839-9628-7D5A47ECC934}"/>
              </a:ext>
            </a:extLst>
          </p:cNvPr>
          <p:cNvSpPr txBox="1"/>
          <p:nvPr/>
        </p:nvSpPr>
        <p:spPr>
          <a:xfrm>
            <a:off x="914401" y="5977949"/>
            <a:ext cx="5600540" cy="646331"/>
          </a:xfrm>
          <a:prstGeom prst="rect">
            <a:avLst/>
          </a:prstGeom>
          <a:noFill/>
        </p:spPr>
        <p:txBody>
          <a:bodyPr wrap="square" rtlCol="0">
            <a:spAutoFit/>
          </a:bodyPr>
          <a:lstStyle/>
          <a:p>
            <a:r>
              <a:rPr lang="it-IT" sz="3600" dirty="0">
                <a:solidFill>
                  <a:srgbClr val="C00000"/>
                </a:solidFill>
              </a:rPr>
              <a:t>Knowledge and data </a:t>
            </a:r>
            <a:r>
              <a:rPr lang="it-IT" sz="3600" dirty="0" err="1">
                <a:solidFill>
                  <a:srgbClr val="C00000"/>
                </a:solidFill>
              </a:rPr>
              <a:t>driven</a:t>
            </a:r>
            <a:endParaRPr lang="it-IT" sz="3600" dirty="0">
              <a:solidFill>
                <a:srgbClr val="C00000"/>
              </a:solidFill>
            </a:endParaRPr>
          </a:p>
        </p:txBody>
      </p:sp>
      <p:pic>
        <p:nvPicPr>
          <p:cNvPr id="11" name="Immagine 23">
            <a:extLst>
              <a:ext uri="{FF2B5EF4-FFF2-40B4-BE49-F238E27FC236}">
                <a16:creationId xmlns:a16="http://schemas.microsoft.com/office/drawing/2014/main" id="{F40177C1-6858-4B14-A314-EAA16FE76B37}"/>
              </a:ext>
            </a:extLst>
          </p:cNvPr>
          <p:cNvPicPr>
            <a:picLocks noChangeAspect="1"/>
          </p:cNvPicPr>
          <p:nvPr/>
        </p:nvPicPr>
        <p:blipFill>
          <a:blip r:embed="rId6"/>
          <a:stretch>
            <a:fillRect/>
          </a:stretch>
        </p:blipFill>
        <p:spPr>
          <a:xfrm>
            <a:off x="10696101" y="2805939"/>
            <a:ext cx="1154394" cy="1154394"/>
          </a:xfrm>
          <a:prstGeom prst="rect">
            <a:avLst/>
          </a:prstGeom>
        </p:spPr>
      </p:pic>
      <p:pic>
        <p:nvPicPr>
          <p:cNvPr id="10" name="Immagine 23">
            <a:extLst>
              <a:ext uri="{FF2B5EF4-FFF2-40B4-BE49-F238E27FC236}">
                <a16:creationId xmlns:a16="http://schemas.microsoft.com/office/drawing/2014/main" id="{6799B6C7-73FC-47D6-B3C7-C2CD04850870}"/>
              </a:ext>
            </a:extLst>
          </p:cNvPr>
          <p:cNvPicPr>
            <a:picLocks noChangeAspect="1"/>
          </p:cNvPicPr>
          <p:nvPr/>
        </p:nvPicPr>
        <p:blipFill>
          <a:blip r:embed="rId6"/>
          <a:stretch>
            <a:fillRect/>
          </a:stretch>
        </p:blipFill>
        <p:spPr>
          <a:xfrm>
            <a:off x="10434320" y="1172775"/>
            <a:ext cx="1416175" cy="1416175"/>
          </a:xfrm>
          <a:prstGeom prst="rect">
            <a:avLst/>
          </a:prstGeom>
        </p:spPr>
      </p:pic>
      <p:grpSp>
        <p:nvGrpSpPr>
          <p:cNvPr id="5" name="Group 4">
            <a:extLst>
              <a:ext uri="{FF2B5EF4-FFF2-40B4-BE49-F238E27FC236}">
                <a16:creationId xmlns:a16="http://schemas.microsoft.com/office/drawing/2014/main" id="{9BB141C1-CD5B-4279-9B7B-F6234DD503ED}"/>
              </a:ext>
            </a:extLst>
          </p:cNvPr>
          <p:cNvGrpSpPr/>
          <p:nvPr/>
        </p:nvGrpSpPr>
        <p:grpSpPr>
          <a:xfrm>
            <a:off x="5151905" y="4255097"/>
            <a:ext cx="4208939" cy="1122416"/>
            <a:chOff x="5151905" y="4255097"/>
            <a:chExt cx="4208939" cy="1122416"/>
          </a:xfrm>
        </p:grpSpPr>
        <p:sp>
          <p:nvSpPr>
            <p:cNvPr id="4" name="Arrow: Left 3">
              <a:extLst>
                <a:ext uri="{FF2B5EF4-FFF2-40B4-BE49-F238E27FC236}">
                  <a16:creationId xmlns:a16="http://schemas.microsoft.com/office/drawing/2014/main" id="{748867F3-0847-4BD5-9ACC-D932198CB13C}"/>
                </a:ext>
              </a:extLst>
            </p:cNvPr>
            <p:cNvSpPr/>
            <p:nvPr/>
          </p:nvSpPr>
          <p:spPr>
            <a:xfrm rot="1172403">
              <a:off x="5421208" y="4255097"/>
              <a:ext cx="3616960" cy="6463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95FDDBB2-7BBB-4290-9F5B-D0A209B2E2E5}"/>
                </a:ext>
              </a:extLst>
            </p:cNvPr>
            <p:cNvSpPr txBox="1"/>
            <p:nvPr/>
          </p:nvSpPr>
          <p:spPr>
            <a:xfrm rot="1181229">
              <a:off x="5151905" y="4915848"/>
              <a:ext cx="4208939" cy="461665"/>
            </a:xfrm>
            <a:prstGeom prst="rect">
              <a:avLst/>
            </a:prstGeom>
            <a:noFill/>
          </p:spPr>
          <p:txBody>
            <a:bodyPr wrap="square" rtlCol="0">
              <a:spAutoFit/>
            </a:bodyPr>
            <a:lstStyle/>
            <a:p>
              <a:r>
                <a:rPr lang="it-IT" sz="2400" dirty="0" err="1">
                  <a:solidFill>
                    <a:srgbClr val="C00000"/>
                  </a:solidFill>
                </a:rPr>
                <a:t>Learn</a:t>
              </a:r>
              <a:r>
                <a:rPr lang="it-IT" sz="2400" dirty="0">
                  <a:solidFill>
                    <a:srgbClr val="C00000"/>
                  </a:solidFill>
                </a:rPr>
                <a:t> the </a:t>
              </a:r>
              <a:r>
                <a:rPr lang="it-IT" sz="2400" dirty="0" err="1">
                  <a:solidFill>
                    <a:srgbClr val="C00000"/>
                  </a:solidFill>
                </a:rPr>
                <a:t>strength</a:t>
              </a:r>
              <a:r>
                <a:rPr lang="it-IT" sz="2400" dirty="0">
                  <a:solidFill>
                    <a:srgbClr val="C00000"/>
                  </a:solidFill>
                </a:rPr>
                <a:t> of the </a:t>
              </a:r>
              <a:r>
                <a:rPr lang="it-IT" sz="2400" dirty="0" err="1">
                  <a:solidFill>
                    <a:srgbClr val="C00000"/>
                  </a:solidFill>
                </a:rPr>
                <a:t>arcs</a:t>
              </a:r>
              <a:endParaRPr lang="it-IT" sz="2400" dirty="0">
                <a:solidFill>
                  <a:srgbClr val="C00000"/>
                </a:solidFill>
              </a:endParaRPr>
            </a:p>
          </p:txBody>
        </p:sp>
      </p:grpSp>
      <p:sp>
        <p:nvSpPr>
          <p:cNvPr id="7" name="TextBox 6">
            <a:extLst>
              <a:ext uri="{FF2B5EF4-FFF2-40B4-BE49-F238E27FC236}">
                <a16:creationId xmlns:a16="http://schemas.microsoft.com/office/drawing/2014/main" id="{D607320B-024E-4E5E-8E58-DC0C1FCCA862}"/>
              </a:ext>
            </a:extLst>
          </p:cNvPr>
          <p:cNvSpPr txBox="1"/>
          <p:nvPr/>
        </p:nvSpPr>
        <p:spPr>
          <a:xfrm>
            <a:off x="3123786" y="3343512"/>
            <a:ext cx="5069840" cy="1754326"/>
          </a:xfrm>
          <a:prstGeom prst="rect">
            <a:avLst/>
          </a:prstGeom>
          <a:solidFill>
            <a:srgbClr val="FFFF00"/>
          </a:solidFill>
        </p:spPr>
        <p:txBody>
          <a:bodyPr wrap="square" rtlCol="0">
            <a:spAutoFit/>
          </a:bodyPr>
          <a:lstStyle/>
          <a:p>
            <a:r>
              <a:rPr lang="it-IT" sz="3600" b="1" dirty="0"/>
              <a:t>Learning the </a:t>
            </a:r>
            <a:r>
              <a:rPr lang="it-IT" sz="3600" b="1" dirty="0" err="1"/>
              <a:t>structure</a:t>
            </a:r>
            <a:r>
              <a:rPr lang="it-IT" sz="3600" b="1" dirty="0"/>
              <a:t> from data </a:t>
            </a:r>
            <a:r>
              <a:rPr lang="it-IT" sz="3600" b="1" dirty="0" err="1"/>
              <a:t>is</a:t>
            </a:r>
            <a:r>
              <a:rPr lang="it-IT" sz="3600" b="1" dirty="0"/>
              <a:t> </a:t>
            </a:r>
            <a:r>
              <a:rPr lang="it-IT" sz="3600" b="1" dirty="0" err="1"/>
              <a:t>much</a:t>
            </a:r>
            <a:r>
              <a:rPr lang="it-IT" sz="3600" b="1" dirty="0"/>
              <a:t> more </a:t>
            </a:r>
            <a:r>
              <a:rPr lang="it-IT" sz="3600" b="1" dirty="0" err="1"/>
              <a:t>difficult</a:t>
            </a:r>
            <a:r>
              <a:rPr lang="it-IT" sz="3600" b="1" dirty="0"/>
              <a:t> !</a:t>
            </a:r>
          </a:p>
        </p:txBody>
      </p:sp>
    </p:spTree>
    <p:extLst>
      <p:ext uri="{BB962C8B-B14F-4D97-AF65-F5344CB8AC3E}">
        <p14:creationId xmlns:p14="http://schemas.microsoft.com/office/powerpoint/2010/main" val="370674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name="Slide40">
    <p:spTree>
      <p:nvGrpSpPr>
        <p:cNvPr id="1" name=""/>
        <p:cNvGrpSpPr/>
        <p:nvPr/>
      </p:nvGrpSpPr>
      <p:grpSpPr>
        <a:xfrm>
          <a:off x="0" y="0"/>
          <a:ext cx="0" cy="0"/>
          <a:chOff x="0" y="0"/>
          <a:chExt cx="0" cy="0"/>
        </a:xfrm>
      </p:grpSpPr>
      <p:sp>
        <p:nvSpPr>
          <p:cNvPr id="2" name="Title 1"/>
          <p:cNvSpPr txBox="1">
            <a:spLocks noGrp="1"/>
          </p:cNvSpPr>
          <p:nvPr>
            <p:ph type="title"/>
          </p:nvPr>
        </p:nvSpPr>
        <p:spPr>
          <a:xfrm>
            <a:off x="1985153" y="0"/>
            <a:ext cx="8229600" cy="735497"/>
          </a:xfrm>
        </p:spPr>
        <p:txBody>
          <a:bodyPr/>
          <a:lstStyle/>
          <a:p>
            <a:pPr lvl="0"/>
            <a:r>
              <a:rPr lang="it-IT" sz="4000" dirty="0" err="1"/>
              <a:t>Distinguishing</a:t>
            </a:r>
            <a:r>
              <a:rPr lang="it-IT" sz="4000" dirty="0"/>
              <a:t> </a:t>
            </a:r>
            <a:r>
              <a:rPr lang="it-IT" sz="4000" dirty="0" err="1"/>
              <a:t>sepsis</a:t>
            </a:r>
            <a:r>
              <a:rPr lang="it-IT" sz="4000" dirty="0"/>
              <a:t>/no </a:t>
            </a:r>
            <a:r>
              <a:rPr lang="it-IT" sz="4000" dirty="0" err="1"/>
              <a:t>sepsis</a:t>
            </a:r>
            <a:endParaRPr lang="it-IT" sz="4000" dirty="0"/>
          </a:p>
        </p:txBody>
      </p:sp>
      <p:pic>
        <p:nvPicPr>
          <p:cNvPr id="3" name="Picture 6"/>
          <p:cNvPicPr>
            <a:picLocks noChangeAspect="1"/>
          </p:cNvPicPr>
          <p:nvPr/>
        </p:nvPicPr>
        <p:blipFill>
          <a:blip r:embed="rId2"/>
          <a:stretch>
            <a:fillRect/>
          </a:stretch>
        </p:blipFill>
        <p:spPr>
          <a:xfrm>
            <a:off x="117376" y="4793979"/>
            <a:ext cx="5736323" cy="2056403"/>
          </a:xfrm>
          <a:prstGeom prst="rect">
            <a:avLst/>
          </a:prstGeom>
          <a:noFill/>
          <a:ln w="12701" cap="flat">
            <a:solidFill>
              <a:srgbClr val="000000"/>
            </a:solidFill>
            <a:prstDash val="solid"/>
            <a:miter/>
          </a:ln>
        </p:spPr>
      </p:pic>
      <p:sp>
        <p:nvSpPr>
          <p:cNvPr id="4" name="Rectangle 7"/>
          <p:cNvSpPr/>
          <p:nvPr/>
        </p:nvSpPr>
        <p:spPr>
          <a:xfrm>
            <a:off x="7439421" y="5173318"/>
            <a:ext cx="3089428" cy="11960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505050"/>
                </a:solidFill>
                <a:uFillTx/>
                <a:latin typeface="Arial" pitchFamily="34"/>
                <a:cs typeface="Arial" pitchFamily="34"/>
              </a:rPr>
              <a:t>prediction of 30-day mortality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505050"/>
                </a:solidFill>
                <a:uFillTx/>
                <a:latin typeface="Arial" pitchFamily="34"/>
                <a:cs typeface="Arial" pitchFamily="34"/>
              </a:rPr>
              <a:t>with an area under the ROC curve of 0.79. </a:t>
            </a:r>
            <a:endParaRPr lang="it-IT" sz="1800" b="0" i="0" u="none" strike="noStrike" kern="1200" cap="none" spc="0" baseline="0">
              <a:solidFill>
                <a:srgbClr val="000000"/>
              </a:solidFill>
              <a:uFillTx/>
              <a:latin typeface="Arial" pitchFamily="34"/>
              <a:cs typeface="Arial" pitchFamily="34"/>
            </a:endParaRPr>
          </a:p>
        </p:txBody>
      </p:sp>
      <p:pic>
        <p:nvPicPr>
          <p:cNvPr id="5" name="Picture 2" descr="https://ars.els-cdn.com/content/image/1-s2.0-S0025556416302917-gr2_lrg.jpg"/>
          <p:cNvPicPr>
            <a:picLocks noChangeAspect="1"/>
          </p:cNvPicPr>
          <p:nvPr/>
        </p:nvPicPr>
        <p:blipFill>
          <a:blip r:embed="rId3"/>
          <a:srcRect/>
          <a:stretch>
            <a:fillRect/>
          </a:stretch>
        </p:blipFill>
        <p:spPr>
          <a:xfrm>
            <a:off x="1514063" y="829991"/>
            <a:ext cx="9144000" cy="3963988"/>
          </a:xfrm>
          <a:prstGeom prst="rect">
            <a:avLst/>
          </a:prstGeom>
          <a:noFill/>
          <a:ln cap="flat">
            <a:noFill/>
          </a:ln>
        </p:spPr>
      </p:pic>
      <p:sp>
        <p:nvSpPr>
          <p:cNvPr id="6" name="Rectangle 9"/>
          <p:cNvSpPr/>
          <p:nvPr/>
        </p:nvSpPr>
        <p:spPr>
          <a:xfrm>
            <a:off x="1663147" y="982312"/>
            <a:ext cx="2395334" cy="92333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505050"/>
                </a:solidFill>
                <a:uFillTx/>
                <a:latin typeface="Arial" pitchFamily="34"/>
                <a:cs typeface="Arial" pitchFamily="34"/>
              </a:rPr>
              <a:t>Network quantified using data from 3594 patients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7B3-CE5F-41B0-804A-B7C8653200CE}"/>
              </a:ext>
            </a:extLst>
          </p:cNvPr>
          <p:cNvSpPr>
            <a:spLocks noGrp="1"/>
          </p:cNvSpPr>
          <p:nvPr>
            <p:ph type="title"/>
          </p:nvPr>
        </p:nvSpPr>
        <p:spPr>
          <a:xfrm>
            <a:off x="609600" y="0"/>
            <a:ext cx="10972800" cy="1143000"/>
          </a:xfrm>
        </p:spPr>
        <p:txBody>
          <a:bodyPr>
            <a:normAutofit/>
          </a:bodyPr>
          <a:lstStyle/>
          <a:p>
            <a:r>
              <a:rPr lang="it-IT" dirty="0"/>
              <a:t>From </a:t>
            </a:r>
            <a:r>
              <a:rPr lang="it-IT" dirty="0" err="1"/>
              <a:t>belief</a:t>
            </a:r>
            <a:r>
              <a:rPr lang="it-IT" dirty="0"/>
              <a:t> networks to </a:t>
            </a:r>
            <a:r>
              <a:rPr lang="it-IT" dirty="0" err="1"/>
              <a:t>influence</a:t>
            </a:r>
            <a:r>
              <a:rPr lang="it-IT" dirty="0"/>
              <a:t> </a:t>
            </a:r>
            <a:r>
              <a:rPr lang="it-IT" dirty="0" err="1"/>
              <a:t>diagrams</a:t>
            </a:r>
            <a:endParaRPr lang="it-IT" dirty="0"/>
          </a:p>
        </p:txBody>
      </p:sp>
      <p:pic>
        <p:nvPicPr>
          <p:cNvPr id="3" name="Picture 2">
            <a:extLst>
              <a:ext uri="{FF2B5EF4-FFF2-40B4-BE49-F238E27FC236}">
                <a16:creationId xmlns:a16="http://schemas.microsoft.com/office/drawing/2014/main" id="{9DE5282B-5B39-40D6-8301-B4C02212ACFF}"/>
              </a:ext>
            </a:extLst>
          </p:cNvPr>
          <p:cNvPicPr>
            <a:picLocks noChangeAspect="1"/>
          </p:cNvPicPr>
          <p:nvPr/>
        </p:nvPicPr>
        <p:blipFill>
          <a:blip r:embed="rId3"/>
          <a:stretch>
            <a:fillRect/>
          </a:stretch>
        </p:blipFill>
        <p:spPr>
          <a:xfrm>
            <a:off x="3115309" y="1517808"/>
            <a:ext cx="5013113" cy="3598863"/>
          </a:xfrm>
          <a:prstGeom prst="rect">
            <a:avLst/>
          </a:prstGeom>
          <a:solidFill>
            <a:schemeClr val="accent4"/>
          </a:solidFill>
        </p:spPr>
      </p:pic>
      <p:sp>
        <p:nvSpPr>
          <p:cNvPr id="6" name="Rectangle 5">
            <a:extLst>
              <a:ext uri="{FF2B5EF4-FFF2-40B4-BE49-F238E27FC236}">
                <a16:creationId xmlns:a16="http://schemas.microsoft.com/office/drawing/2014/main" id="{FB14C835-3E93-4361-A2C3-06A2DAFA97DA}"/>
              </a:ext>
            </a:extLst>
          </p:cNvPr>
          <p:cNvSpPr/>
          <p:nvPr/>
        </p:nvSpPr>
        <p:spPr>
          <a:xfrm>
            <a:off x="609600" y="2839719"/>
            <a:ext cx="1432560" cy="1471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5F3F1A59-3D23-4F99-ABA9-744A9309BE1B}"/>
              </a:ext>
            </a:extLst>
          </p:cNvPr>
          <p:cNvSpPr txBox="1"/>
          <p:nvPr/>
        </p:nvSpPr>
        <p:spPr>
          <a:xfrm flipH="1">
            <a:off x="609600" y="2951480"/>
            <a:ext cx="1432561" cy="954107"/>
          </a:xfrm>
          <a:prstGeom prst="rect">
            <a:avLst/>
          </a:prstGeom>
          <a:noFill/>
        </p:spPr>
        <p:txBody>
          <a:bodyPr wrap="square" rtlCol="0">
            <a:spAutoFit/>
          </a:bodyPr>
          <a:lstStyle/>
          <a:p>
            <a:r>
              <a:rPr lang="it-IT" sz="2800" b="1" dirty="0" err="1">
                <a:solidFill>
                  <a:schemeClr val="bg1"/>
                </a:solidFill>
              </a:rPr>
              <a:t>Decision</a:t>
            </a:r>
            <a:r>
              <a:rPr lang="it-IT" sz="2800" b="1" dirty="0">
                <a:solidFill>
                  <a:schemeClr val="bg1"/>
                </a:solidFill>
              </a:rPr>
              <a:t> </a:t>
            </a:r>
            <a:r>
              <a:rPr lang="it-IT" sz="2800" b="1" dirty="0" err="1">
                <a:solidFill>
                  <a:schemeClr val="bg1"/>
                </a:solidFill>
              </a:rPr>
              <a:t>node</a:t>
            </a:r>
            <a:r>
              <a:rPr lang="it-IT" sz="2800" b="1" dirty="0">
                <a:solidFill>
                  <a:schemeClr val="bg1"/>
                </a:solidFill>
              </a:rPr>
              <a:t> </a:t>
            </a:r>
          </a:p>
        </p:txBody>
      </p:sp>
      <p:sp>
        <p:nvSpPr>
          <p:cNvPr id="8" name="Oval 7">
            <a:extLst>
              <a:ext uri="{FF2B5EF4-FFF2-40B4-BE49-F238E27FC236}">
                <a16:creationId xmlns:a16="http://schemas.microsoft.com/office/drawing/2014/main" id="{B34031DD-CF57-4DDA-AFF5-DD645F82B642}"/>
              </a:ext>
            </a:extLst>
          </p:cNvPr>
          <p:cNvSpPr/>
          <p:nvPr/>
        </p:nvSpPr>
        <p:spPr>
          <a:xfrm>
            <a:off x="3115309" y="1517808"/>
            <a:ext cx="5236211" cy="4192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Straight Arrow Connector 9">
            <a:extLst>
              <a:ext uri="{FF2B5EF4-FFF2-40B4-BE49-F238E27FC236}">
                <a16:creationId xmlns:a16="http://schemas.microsoft.com/office/drawing/2014/main" id="{BD5EE997-5A68-4131-9310-722BCB73E7A2}"/>
              </a:ext>
            </a:extLst>
          </p:cNvPr>
          <p:cNvCxnSpPr/>
          <p:nvPr/>
        </p:nvCxnSpPr>
        <p:spPr>
          <a:xfrm flipV="1">
            <a:off x="1615440" y="2235200"/>
            <a:ext cx="1499869" cy="60451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631E239-F27B-4262-AF4C-00FE76F792CF}"/>
              </a:ext>
            </a:extLst>
          </p:cNvPr>
          <p:cNvCxnSpPr>
            <a:cxnSpLocks/>
          </p:cNvCxnSpPr>
          <p:nvPr/>
        </p:nvCxnSpPr>
        <p:spPr>
          <a:xfrm flipV="1">
            <a:off x="1615440" y="3547266"/>
            <a:ext cx="1270000" cy="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184BC68-B3E8-4008-9D3B-69F211840029}"/>
              </a:ext>
            </a:extLst>
          </p:cNvPr>
          <p:cNvCxnSpPr>
            <a:cxnSpLocks/>
          </p:cNvCxnSpPr>
          <p:nvPr/>
        </p:nvCxnSpPr>
        <p:spPr>
          <a:xfrm>
            <a:off x="1483360" y="4289020"/>
            <a:ext cx="1631948" cy="66159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CD5B91-CC8E-4742-9D94-F39A1FC8B9E7}"/>
              </a:ext>
            </a:extLst>
          </p:cNvPr>
          <p:cNvSpPr txBox="1"/>
          <p:nvPr/>
        </p:nvSpPr>
        <p:spPr>
          <a:xfrm flipH="1">
            <a:off x="1682747" y="1945623"/>
            <a:ext cx="1432561" cy="523220"/>
          </a:xfrm>
          <a:prstGeom prst="rect">
            <a:avLst/>
          </a:prstGeom>
          <a:noFill/>
        </p:spPr>
        <p:txBody>
          <a:bodyPr wrap="square" rtlCol="0">
            <a:spAutoFit/>
          </a:bodyPr>
          <a:lstStyle/>
          <a:p>
            <a:r>
              <a:rPr lang="it-IT" sz="2800" b="1" dirty="0"/>
              <a:t>Drug 1 </a:t>
            </a:r>
          </a:p>
        </p:txBody>
      </p:sp>
      <p:sp>
        <p:nvSpPr>
          <p:cNvPr id="16" name="TextBox 15">
            <a:extLst>
              <a:ext uri="{FF2B5EF4-FFF2-40B4-BE49-F238E27FC236}">
                <a16:creationId xmlns:a16="http://schemas.microsoft.com/office/drawing/2014/main" id="{FD433AE2-AD83-4076-9142-6FE05D20DAE1}"/>
              </a:ext>
            </a:extLst>
          </p:cNvPr>
          <p:cNvSpPr txBox="1"/>
          <p:nvPr/>
        </p:nvSpPr>
        <p:spPr>
          <a:xfrm flipH="1">
            <a:off x="2005333" y="3033891"/>
            <a:ext cx="1432561" cy="523220"/>
          </a:xfrm>
          <a:prstGeom prst="rect">
            <a:avLst/>
          </a:prstGeom>
          <a:noFill/>
        </p:spPr>
        <p:txBody>
          <a:bodyPr wrap="square" rtlCol="0">
            <a:spAutoFit/>
          </a:bodyPr>
          <a:lstStyle/>
          <a:p>
            <a:r>
              <a:rPr lang="it-IT" sz="2800" b="1" dirty="0"/>
              <a:t>Drug 2 </a:t>
            </a:r>
          </a:p>
        </p:txBody>
      </p:sp>
      <p:sp>
        <p:nvSpPr>
          <p:cNvPr id="17" name="TextBox 16">
            <a:extLst>
              <a:ext uri="{FF2B5EF4-FFF2-40B4-BE49-F238E27FC236}">
                <a16:creationId xmlns:a16="http://schemas.microsoft.com/office/drawing/2014/main" id="{9CB884C1-60ED-4E27-9D34-04302CB712BA}"/>
              </a:ext>
            </a:extLst>
          </p:cNvPr>
          <p:cNvSpPr txBox="1"/>
          <p:nvPr/>
        </p:nvSpPr>
        <p:spPr>
          <a:xfrm flipH="1">
            <a:off x="2011680" y="4089516"/>
            <a:ext cx="1432561" cy="523220"/>
          </a:xfrm>
          <a:prstGeom prst="rect">
            <a:avLst/>
          </a:prstGeom>
          <a:noFill/>
        </p:spPr>
        <p:txBody>
          <a:bodyPr wrap="square" rtlCol="0">
            <a:spAutoFit/>
          </a:bodyPr>
          <a:lstStyle/>
          <a:p>
            <a:r>
              <a:rPr lang="it-IT" sz="2800" b="1" dirty="0"/>
              <a:t>Drug 3 </a:t>
            </a:r>
          </a:p>
        </p:txBody>
      </p:sp>
      <p:sp>
        <p:nvSpPr>
          <p:cNvPr id="19" name="Diamond 18">
            <a:extLst>
              <a:ext uri="{FF2B5EF4-FFF2-40B4-BE49-F238E27FC236}">
                <a16:creationId xmlns:a16="http://schemas.microsoft.com/office/drawing/2014/main" id="{12D20678-DF72-4A16-A844-A29C1385607E}"/>
              </a:ext>
            </a:extLst>
          </p:cNvPr>
          <p:cNvSpPr/>
          <p:nvPr/>
        </p:nvSpPr>
        <p:spPr>
          <a:xfrm>
            <a:off x="9418320" y="2367281"/>
            <a:ext cx="2275840" cy="278653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537FC810-69F4-48CB-B9BD-51A3B96268EF}"/>
              </a:ext>
            </a:extLst>
          </p:cNvPr>
          <p:cNvSpPr txBox="1"/>
          <p:nvPr/>
        </p:nvSpPr>
        <p:spPr>
          <a:xfrm flipH="1">
            <a:off x="10027920" y="3222612"/>
            <a:ext cx="1432561" cy="954107"/>
          </a:xfrm>
          <a:prstGeom prst="rect">
            <a:avLst/>
          </a:prstGeom>
          <a:noFill/>
        </p:spPr>
        <p:txBody>
          <a:bodyPr wrap="square" rtlCol="0">
            <a:spAutoFit/>
          </a:bodyPr>
          <a:lstStyle/>
          <a:p>
            <a:r>
              <a:rPr lang="it-IT" sz="2800" b="1" dirty="0">
                <a:solidFill>
                  <a:schemeClr val="bg1"/>
                </a:solidFill>
              </a:rPr>
              <a:t>Value</a:t>
            </a:r>
          </a:p>
          <a:p>
            <a:r>
              <a:rPr lang="it-IT" sz="2800" b="1" dirty="0">
                <a:solidFill>
                  <a:schemeClr val="bg1"/>
                </a:solidFill>
              </a:rPr>
              <a:t> </a:t>
            </a:r>
            <a:r>
              <a:rPr lang="it-IT" sz="2800" b="1" dirty="0" err="1">
                <a:solidFill>
                  <a:schemeClr val="bg1"/>
                </a:solidFill>
              </a:rPr>
              <a:t>node</a:t>
            </a:r>
            <a:r>
              <a:rPr lang="it-IT" sz="2800" b="1" dirty="0">
                <a:solidFill>
                  <a:schemeClr val="bg1"/>
                </a:solidFill>
              </a:rPr>
              <a:t> </a:t>
            </a:r>
          </a:p>
        </p:txBody>
      </p:sp>
      <p:cxnSp>
        <p:nvCxnSpPr>
          <p:cNvPr id="22" name="Straight Arrow Connector 21">
            <a:extLst>
              <a:ext uri="{FF2B5EF4-FFF2-40B4-BE49-F238E27FC236}">
                <a16:creationId xmlns:a16="http://schemas.microsoft.com/office/drawing/2014/main" id="{99D1032F-7E35-4B2E-A863-C084515C7499}"/>
              </a:ext>
            </a:extLst>
          </p:cNvPr>
          <p:cNvCxnSpPr>
            <a:cxnSpLocks/>
          </p:cNvCxnSpPr>
          <p:nvPr/>
        </p:nvCxnSpPr>
        <p:spPr>
          <a:xfrm>
            <a:off x="7982793" y="2397528"/>
            <a:ext cx="1645498" cy="56504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B6592D8-3361-48DF-8645-387F5412BFDE}"/>
              </a:ext>
            </a:extLst>
          </p:cNvPr>
          <p:cNvCxnSpPr>
            <a:cxnSpLocks/>
          </p:cNvCxnSpPr>
          <p:nvPr/>
        </p:nvCxnSpPr>
        <p:spPr>
          <a:xfrm>
            <a:off x="8361041" y="3777777"/>
            <a:ext cx="898635" cy="2782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C69E69-F962-4F16-93E7-C84B63CFC3EF}"/>
              </a:ext>
            </a:extLst>
          </p:cNvPr>
          <p:cNvSpPr txBox="1"/>
          <p:nvPr/>
        </p:nvSpPr>
        <p:spPr>
          <a:xfrm flipH="1">
            <a:off x="8394696" y="2019195"/>
            <a:ext cx="1432561" cy="523220"/>
          </a:xfrm>
          <a:prstGeom prst="rect">
            <a:avLst/>
          </a:prstGeom>
          <a:noFill/>
        </p:spPr>
        <p:txBody>
          <a:bodyPr wrap="square" rtlCol="0">
            <a:spAutoFit/>
          </a:bodyPr>
          <a:lstStyle/>
          <a:p>
            <a:r>
              <a:rPr lang="it-IT" sz="2800" b="1" dirty="0"/>
              <a:t>Survival </a:t>
            </a:r>
          </a:p>
        </p:txBody>
      </p:sp>
      <p:sp>
        <p:nvSpPr>
          <p:cNvPr id="29" name="TextBox 28">
            <a:extLst>
              <a:ext uri="{FF2B5EF4-FFF2-40B4-BE49-F238E27FC236}">
                <a16:creationId xmlns:a16="http://schemas.microsoft.com/office/drawing/2014/main" id="{0B42742D-9D90-4C40-8C87-D3729F004E52}"/>
              </a:ext>
            </a:extLst>
          </p:cNvPr>
          <p:cNvSpPr txBox="1"/>
          <p:nvPr/>
        </p:nvSpPr>
        <p:spPr>
          <a:xfrm flipH="1">
            <a:off x="8388614" y="3145898"/>
            <a:ext cx="1029705" cy="523220"/>
          </a:xfrm>
          <a:prstGeom prst="rect">
            <a:avLst/>
          </a:prstGeom>
          <a:noFill/>
        </p:spPr>
        <p:txBody>
          <a:bodyPr wrap="square" rtlCol="0">
            <a:spAutoFit/>
          </a:bodyPr>
          <a:lstStyle/>
          <a:p>
            <a:r>
              <a:rPr lang="it-IT" sz="2800" b="1" dirty="0"/>
              <a:t>Costs </a:t>
            </a:r>
          </a:p>
        </p:txBody>
      </p:sp>
      <p:cxnSp>
        <p:nvCxnSpPr>
          <p:cNvPr id="31" name="Straight Arrow Connector 30">
            <a:extLst>
              <a:ext uri="{FF2B5EF4-FFF2-40B4-BE49-F238E27FC236}">
                <a16:creationId xmlns:a16="http://schemas.microsoft.com/office/drawing/2014/main" id="{6112C6AA-9693-4B6F-82E1-73F85E37A93D}"/>
              </a:ext>
            </a:extLst>
          </p:cNvPr>
          <p:cNvCxnSpPr>
            <a:cxnSpLocks/>
          </p:cNvCxnSpPr>
          <p:nvPr/>
        </p:nvCxnSpPr>
        <p:spPr>
          <a:xfrm flipV="1">
            <a:off x="7735142" y="4696352"/>
            <a:ext cx="1869651" cy="43785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2A55EC4-EF69-44D0-AAD0-A3BBD1CE555B}"/>
              </a:ext>
            </a:extLst>
          </p:cNvPr>
          <p:cNvSpPr txBox="1"/>
          <p:nvPr/>
        </p:nvSpPr>
        <p:spPr>
          <a:xfrm flipH="1">
            <a:off x="8155302" y="4217103"/>
            <a:ext cx="1872617" cy="523220"/>
          </a:xfrm>
          <a:prstGeom prst="rect">
            <a:avLst/>
          </a:prstGeom>
          <a:noFill/>
        </p:spPr>
        <p:txBody>
          <a:bodyPr wrap="square" rtlCol="0">
            <a:spAutoFit/>
          </a:bodyPr>
          <a:lstStyle/>
          <a:p>
            <a:r>
              <a:rPr lang="it-IT" sz="2800" b="1" dirty="0"/>
              <a:t>Life </a:t>
            </a:r>
            <a:r>
              <a:rPr lang="it-IT" sz="2800" b="1" dirty="0" err="1"/>
              <a:t>quality</a:t>
            </a:r>
            <a:r>
              <a:rPr lang="it-IT" sz="2800" b="1" dirty="0"/>
              <a:t> </a:t>
            </a:r>
          </a:p>
        </p:txBody>
      </p:sp>
      <p:sp>
        <p:nvSpPr>
          <p:cNvPr id="34" name="TextBox 33">
            <a:extLst>
              <a:ext uri="{FF2B5EF4-FFF2-40B4-BE49-F238E27FC236}">
                <a16:creationId xmlns:a16="http://schemas.microsoft.com/office/drawing/2014/main" id="{2090B326-769D-4396-8340-2664CB1C4D95}"/>
              </a:ext>
            </a:extLst>
          </p:cNvPr>
          <p:cNvSpPr txBox="1"/>
          <p:nvPr/>
        </p:nvSpPr>
        <p:spPr>
          <a:xfrm flipH="1">
            <a:off x="9184641" y="5279027"/>
            <a:ext cx="2879092" cy="954107"/>
          </a:xfrm>
          <a:prstGeom prst="rect">
            <a:avLst/>
          </a:prstGeom>
          <a:solidFill>
            <a:schemeClr val="accent3">
              <a:lumMod val="20000"/>
              <a:lumOff val="80000"/>
            </a:schemeClr>
          </a:solidFill>
        </p:spPr>
        <p:txBody>
          <a:bodyPr wrap="square" rtlCol="0">
            <a:spAutoFit/>
          </a:bodyPr>
          <a:lstStyle/>
          <a:p>
            <a:r>
              <a:rPr lang="it-IT" sz="2800" b="1" dirty="0" err="1"/>
              <a:t>Multiattribute</a:t>
            </a:r>
            <a:r>
              <a:rPr lang="it-IT" sz="2800" b="1" dirty="0"/>
              <a:t> utility </a:t>
            </a:r>
          </a:p>
        </p:txBody>
      </p:sp>
      <p:grpSp>
        <p:nvGrpSpPr>
          <p:cNvPr id="5" name="Group 4">
            <a:extLst>
              <a:ext uri="{FF2B5EF4-FFF2-40B4-BE49-F238E27FC236}">
                <a16:creationId xmlns:a16="http://schemas.microsoft.com/office/drawing/2014/main" id="{1DBDCF95-3B7C-48FD-AD97-372C4B16C5E7}"/>
              </a:ext>
            </a:extLst>
          </p:cNvPr>
          <p:cNvGrpSpPr/>
          <p:nvPr/>
        </p:nvGrpSpPr>
        <p:grpSpPr>
          <a:xfrm>
            <a:off x="3269778" y="3290746"/>
            <a:ext cx="4707521" cy="3072980"/>
            <a:chOff x="3269778" y="3290746"/>
            <a:chExt cx="4707521" cy="3072980"/>
          </a:xfrm>
        </p:grpSpPr>
        <p:pic>
          <p:nvPicPr>
            <p:cNvPr id="23" name="Picture 22" descr="http://www.quotidianosanita.it/img_prima/front3047205.jpg">
              <a:extLst>
                <a:ext uri="{FF2B5EF4-FFF2-40B4-BE49-F238E27FC236}">
                  <a16:creationId xmlns:a16="http://schemas.microsoft.com/office/drawing/2014/main" id="{DBE784AE-7BBA-4DFE-B66A-CA929BC0C1DE}"/>
                </a:ext>
              </a:extLst>
            </p:cNvPr>
            <p:cNvPicPr>
              <a:picLocks noChangeAspect="1" noChangeArrowheads="1"/>
            </p:cNvPicPr>
            <p:nvPr/>
          </p:nvPicPr>
          <p:blipFill>
            <a:blip r:embed="rId4" cstate="print"/>
            <a:srcRect/>
            <a:stretch>
              <a:fillRect/>
            </a:stretch>
          </p:blipFill>
          <p:spPr bwMode="auto">
            <a:xfrm>
              <a:off x="3272473" y="3290746"/>
              <a:ext cx="4650824" cy="3072980"/>
            </a:xfrm>
            <a:prstGeom prst="rect">
              <a:avLst/>
            </a:prstGeom>
            <a:noFill/>
          </p:spPr>
        </p:pic>
        <p:sp>
          <p:nvSpPr>
            <p:cNvPr id="4" name="TextBox 3">
              <a:extLst>
                <a:ext uri="{FF2B5EF4-FFF2-40B4-BE49-F238E27FC236}">
                  <a16:creationId xmlns:a16="http://schemas.microsoft.com/office/drawing/2014/main" id="{9DAA3E9F-21FF-4365-896D-D3CAB25F536C}"/>
                </a:ext>
              </a:extLst>
            </p:cNvPr>
            <p:cNvSpPr txBox="1"/>
            <p:nvPr/>
          </p:nvSpPr>
          <p:spPr>
            <a:xfrm>
              <a:off x="3269778" y="5792331"/>
              <a:ext cx="4707521" cy="461665"/>
            </a:xfrm>
            <a:prstGeom prst="rect">
              <a:avLst/>
            </a:prstGeom>
            <a:noFill/>
          </p:spPr>
          <p:txBody>
            <a:bodyPr wrap="square" rtlCol="0">
              <a:spAutoFit/>
            </a:bodyPr>
            <a:lstStyle/>
            <a:p>
              <a:r>
                <a:rPr lang="it-IT" sz="2400" b="1" dirty="0" err="1">
                  <a:solidFill>
                    <a:srgbClr val="FF0000"/>
                  </a:solidFill>
                </a:rPr>
                <a:t>Shared</a:t>
              </a:r>
              <a:r>
                <a:rPr lang="it-IT" sz="2400" b="1" dirty="0">
                  <a:solidFill>
                    <a:srgbClr val="FF0000"/>
                  </a:solidFill>
                </a:rPr>
                <a:t> </a:t>
              </a:r>
              <a:r>
                <a:rPr lang="it-IT" sz="2400" b="1" dirty="0" err="1">
                  <a:solidFill>
                    <a:srgbClr val="FF0000"/>
                  </a:solidFill>
                </a:rPr>
                <a:t>decision</a:t>
              </a:r>
              <a:r>
                <a:rPr lang="it-IT" sz="2400" b="1" dirty="0">
                  <a:solidFill>
                    <a:srgbClr val="FF0000"/>
                  </a:solidFill>
                </a:rPr>
                <a:t> making framework</a:t>
              </a:r>
            </a:p>
          </p:txBody>
        </p:sp>
      </p:grpSp>
    </p:spTree>
    <p:extLst>
      <p:ext uri="{BB962C8B-B14F-4D97-AF65-F5344CB8AC3E}">
        <p14:creationId xmlns:p14="http://schemas.microsoft.com/office/powerpoint/2010/main" val="29654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0" y="690880"/>
            <a:ext cx="3667760" cy="2738120"/>
          </a:xfrm>
        </p:spPr>
        <p:txBody>
          <a:bodyPr>
            <a:normAutofit fontScale="90000"/>
          </a:bodyPr>
          <a:lstStyle/>
          <a:p>
            <a:r>
              <a:rPr lang="it-IT" dirty="0"/>
              <a:t>An </a:t>
            </a:r>
            <a:r>
              <a:rPr lang="it-IT" dirty="0" err="1"/>
              <a:t>influence</a:t>
            </a:r>
            <a:r>
              <a:rPr lang="it-IT" dirty="0"/>
              <a:t> </a:t>
            </a:r>
            <a:r>
              <a:rPr lang="it-IT" dirty="0" err="1"/>
              <a:t>diagram</a:t>
            </a:r>
            <a:r>
              <a:rPr lang="it-IT" dirty="0"/>
              <a:t> for triage of </a:t>
            </a:r>
            <a:r>
              <a:rPr lang="it-IT" dirty="0" err="1"/>
              <a:t>abdominal</a:t>
            </a:r>
            <a:r>
              <a:rPr lang="it-IT" dirty="0"/>
              <a:t> </a:t>
            </a:r>
            <a:r>
              <a:rPr lang="it-IT" dirty="0" err="1"/>
              <a:t>pain</a:t>
            </a:r>
            <a:r>
              <a:rPr lang="it-IT" dirty="0"/>
              <a:t> </a:t>
            </a:r>
            <a:r>
              <a:rPr lang="it-IT" dirty="0" err="1"/>
              <a:t>patients</a:t>
            </a:r>
            <a:endParaRPr lang="en-US" dirty="0"/>
          </a:p>
        </p:txBody>
      </p:sp>
      <p:pic>
        <p:nvPicPr>
          <p:cNvPr id="6" name="Picture 4" descr="http://www.mindware-jp.com/hugin/images/stories/HUGIN/Case_Stories/DTA_net_big.jpeg"/>
          <p:cNvPicPr>
            <a:picLocks noGrp="1" noChangeAspect="1" noChangeArrowheads="1"/>
          </p:cNvPicPr>
          <p:nvPr>
            <p:ph idx="1"/>
          </p:nvPr>
        </p:nvPicPr>
        <p:blipFill>
          <a:blip r:embed="rId3" cstate="print"/>
          <a:srcRect/>
          <a:stretch>
            <a:fillRect/>
          </a:stretch>
        </p:blipFill>
        <p:spPr bwMode="auto">
          <a:xfrm>
            <a:off x="3667760" y="617238"/>
            <a:ext cx="8402320" cy="6240762"/>
          </a:xfrm>
          <a:prstGeom prst="rect">
            <a:avLst/>
          </a:prstGeom>
          <a:noFill/>
        </p:spPr>
      </p:pic>
      <p:sp>
        <p:nvSpPr>
          <p:cNvPr id="3" name="Rectangle 2">
            <a:extLst>
              <a:ext uri="{FF2B5EF4-FFF2-40B4-BE49-F238E27FC236}">
                <a16:creationId xmlns:a16="http://schemas.microsoft.com/office/drawing/2014/main" id="{8596EB02-49E7-40CC-BC06-2FF7E9A2EBB2}"/>
              </a:ext>
            </a:extLst>
          </p:cNvPr>
          <p:cNvSpPr/>
          <p:nvPr/>
        </p:nvSpPr>
        <p:spPr>
          <a:xfrm>
            <a:off x="0" y="5138896"/>
            <a:ext cx="3789680" cy="1754326"/>
          </a:xfrm>
          <a:prstGeom prst="rect">
            <a:avLst/>
          </a:prstGeom>
        </p:spPr>
        <p:txBody>
          <a:bodyPr wrap="square">
            <a:spAutoFit/>
          </a:bodyPr>
          <a:lstStyle/>
          <a:p>
            <a:r>
              <a:rPr lang="it-IT" dirty="0" err="1">
                <a:solidFill>
                  <a:srgbClr val="000000"/>
                </a:solidFill>
                <a:latin typeface="arial" panose="020B0604020202020204" pitchFamily="34" charset="0"/>
              </a:rPr>
              <a:t>Other</a:t>
            </a:r>
            <a:r>
              <a:rPr lang="it-IT" dirty="0">
                <a:solidFill>
                  <a:srgbClr val="000000"/>
                </a:solidFill>
                <a:latin typeface="arial" panose="020B0604020202020204" pitchFamily="34" charset="0"/>
              </a:rPr>
              <a:t> </a:t>
            </a:r>
            <a:r>
              <a:rPr lang="it-IT" dirty="0" err="1">
                <a:solidFill>
                  <a:srgbClr val="000000"/>
                </a:solidFill>
                <a:latin typeface="arial" panose="020B0604020202020204" pitchFamily="34" charset="0"/>
              </a:rPr>
              <a:t>examples</a:t>
            </a:r>
            <a:r>
              <a:rPr lang="it-IT" dirty="0">
                <a:solidFill>
                  <a:srgbClr val="000000"/>
                </a:solidFill>
                <a:latin typeface="arial" panose="020B0604020202020204" pitchFamily="34" charset="0"/>
              </a:rPr>
              <a:t> in:</a:t>
            </a:r>
          </a:p>
          <a:p>
            <a:r>
              <a:rPr lang="it-IT" i="1" dirty="0" err="1">
                <a:solidFill>
                  <a:srgbClr val="000000"/>
                </a:solidFill>
                <a:latin typeface="arial" panose="020B0604020202020204" pitchFamily="34" charset="0"/>
              </a:rPr>
              <a:t>Andreassen</a:t>
            </a:r>
            <a:r>
              <a:rPr lang="it-IT" i="1" dirty="0">
                <a:solidFill>
                  <a:srgbClr val="000000"/>
                </a:solidFill>
                <a:latin typeface="arial" panose="020B0604020202020204" pitchFamily="34" charset="0"/>
              </a:rPr>
              <a:t> S. et al.</a:t>
            </a:r>
          </a:p>
          <a:p>
            <a:r>
              <a:rPr lang="it-IT" i="1" dirty="0">
                <a:solidFill>
                  <a:srgbClr val="000000"/>
                </a:solidFill>
                <a:latin typeface="arial" panose="020B0604020202020204" pitchFamily="34" charset="0"/>
              </a:rPr>
              <a:t>Using </a:t>
            </a:r>
            <a:r>
              <a:rPr lang="it-IT" i="1" dirty="0" err="1">
                <a:solidFill>
                  <a:srgbClr val="000000"/>
                </a:solidFill>
                <a:latin typeface="arial" panose="020B0604020202020204" pitchFamily="34" charset="0"/>
              </a:rPr>
              <a:t>probabilistic</a:t>
            </a:r>
            <a:r>
              <a:rPr lang="it-IT" i="1" dirty="0">
                <a:solidFill>
                  <a:srgbClr val="000000"/>
                </a:solidFill>
                <a:latin typeface="arial" panose="020B0604020202020204" pitchFamily="34" charset="0"/>
              </a:rPr>
              <a:t> and </a:t>
            </a:r>
            <a:r>
              <a:rPr lang="it-IT" i="1" dirty="0" err="1">
                <a:solidFill>
                  <a:srgbClr val="000000"/>
                </a:solidFill>
                <a:latin typeface="arial" panose="020B0604020202020204" pitchFamily="34" charset="0"/>
              </a:rPr>
              <a:t>decision-theoretic</a:t>
            </a:r>
            <a:r>
              <a:rPr lang="it-IT" i="1" dirty="0">
                <a:solidFill>
                  <a:srgbClr val="000000"/>
                </a:solidFill>
                <a:latin typeface="arial" panose="020B0604020202020204" pitchFamily="34" charset="0"/>
              </a:rPr>
              <a:t> </a:t>
            </a:r>
            <a:r>
              <a:rPr lang="it-IT" i="1" dirty="0" err="1">
                <a:solidFill>
                  <a:srgbClr val="000000"/>
                </a:solidFill>
                <a:latin typeface="arial" panose="020B0604020202020204" pitchFamily="34" charset="0"/>
              </a:rPr>
              <a:t>methods</a:t>
            </a:r>
            <a:r>
              <a:rPr lang="it-IT" i="1" dirty="0">
                <a:solidFill>
                  <a:srgbClr val="000000"/>
                </a:solidFill>
                <a:latin typeface="arial" panose="020B0604020202020204" pitchFamily="34" charset="0"/>
              </a:rPr>
              <a:t> in treatment and </a:t>
            </a:r>
            <a:r>
              <a:rPr lang="it-IT" i="1" dirty="0" err="1">
                <a:solidFill>
                  <a:srgbClr val="000000"/>
                </a:solidFill>
                <a:latin typeface="arial" panose="020B0604020202020204" pitchFamily="34" charset="0"/>
              </a:rPr>
              <a:t>prognosis</a:t>
            </a:r>
            <a:r>
              <a:rPr lang="it-IT" i="1" dirty="0">
                <a:solidFill>
                  <a:srgbClr val="000000"/>
                </a:solidFill>
                <a:latin typeface="arial" panose="020B0604020202020204" pitchFamily="34" charset="0"/>
              </a:rPr>
              <a:t> </a:t>
            </a:r>
            <a:r>
              <a:rPr lang="it-IT" i="1" dirty="0" err="1">
                <a:solidFill>
                  <a:srgbClr val="000000"/>
                </a:solidFill>
                <a:latin typeface="arial" panose="020B0604020202020204" pitchFamily="34" charset="0"/>
              </a:rPr>
              <a:t>modeling</a:t>
            </a:r>
            <a:endParaRPr lang="it-IT" i="1" dirty="0">
              <a:solidFill>
                <a:srgbClr val="000000"/>
              </a:solidFill>
              <a:latin typeface="arial" panose="020B0604020202020204" pitchFamily="34" charset="0"/>
            </a:endParaRPr>
          </a:p>
          <a:p>
            <a:r>
              <a:rPr lang="it-IT" i="1" dirty="0" err="1">
                <a:solidFill>
                  <a:srgbClr val="C00000"/>
                </a:solidFill>
                <a:latin typeface="arial" panose="020B0604020202020204" pitchFamily="34" charset="0"/>
              </a:rPr>
              <a:t>Artif</a:t>
            </a:r>
            <a:r>
              <a:rPr lang="it-IT" i="1" dirty="0">
                <a:solidFill>
                  <a:srgbClr val="C00000"/>
                </a:solidFill>
                <a:latin typeface="arial" panose="020B0604020202020204" pitchFamily="34" charset="0"/>
              </a:rPr>
              <a:t> </a:t>
            </a:r>
            <a:r>
              <a:rPr lang="it-IT" i="1" dirty="0" err="1">
                <a:solidFill>
                  <a:srgbClr val="C00000"/>
                </a:solidFill>
                <a:latin typeface="arial" panose="020B0604020202020204" pitchFamily="34" charset="0"/>
              </a:rPr>
              <a:t>Intell</a:t>
            </a:r>
            <a:r>
              <a:rPr lang="it-IT" i="1" dirty="0">
                <a:solidFill>
                  <a:srgbClr val="C00000"/>
                </a:solidFill>
                <a:latin typeface="arial" panose="020B0604020202020204" pitchFamily="34" charset="0"/>
              </a:rPr>
              <a:t> </a:t>
            </a:r>
            <a:r>
              <a:rPr lang="it-IT" i="1" dirty="0" err="1">
                <a:solidFill>
                  <a:srgbClr val="C00000"/>
                </a:solidFill>
                <a:latin typeface="arial" panose="020B0604020202020204" pitchFamily="34" charset="0"/>
              </a:rPr>
              <a:t>Med</a:t>
            </a:r>
            <a:r>
              <a:rPr lang="it-IT" i="1" dirty="0">
                <a:solidFill>
                  <a:srgbClr val="000000"/>
                </a:solidFill>
                <a:latin typeface="arial" panose="020B0604020202020204" pitchFamily="34" charset="0"/>
              </a:rPr>
              <a:t>. 1999 15(2):121-34.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893E7-F755-44D6-A01C-2DD0DDD99263}"/>
              </a:ext>
            </a:extLst>
          </p:cNvPr>
          <p:cNvSpPr>
            <a:spLocks noGrp="1"/>
          </p:cNvSpPr>
          <p:nvPr>
            <p:ph idx="1"/>
          </p:nvPr>
        </p:nvSpPr>
        <p:spPr/>
        <p:txBody>
          <a:bodyPr/>
          <a:lstStyle/>
          <a:p>
            <a:r>
              <a:rPr lang="it-IT" dirty="0" err="1"/>
              <a:t>Also</a:t>
            </a:r>
            <a:r>
              <a:rPr lang="it-IT" dirty="0"/>
              <a:t> the </a:t>
            </a:r>
            <a:r>
              <a:rPr lang="it-IT" dirty="0" err="1"/>
              <a:t>most</a:t>
            </a:r>
            <a:r>
              <a:rPr lang="it-IT" dirty="0"/>
              <a:t> part of </a:t>
            </a:r>
            <a:r>
              <a:rPr lang="it-IT" dirty="0" err="1"/>
              <a:t>those</a:t>
            </a:r>
            <a:r>
              <a:rPr lang="it-IT" dirty="0"/>
              <a:t> systems </a:t>
            </a:r>
            <a:r>
              <a:rPr lang="it-IT" dirty="0" err="1"/>
              <a:t>did</a:t>
            </a:r>
            <a:r>
              <a:rPr lang="it-IT" dirty="0"/>
              <a:t> </a:t>
            </a:r>
            <a:r>
              <a:rPr lang="it-IT" dirty="0" err="1"/>
              <a:t>not</a:t>
            </a:r>
            <a:r>
              <a:rPr lang="it-IT" dirty="0"/>
              <a:t> </a:t>
            </a:r>
            <a:r>
              <a:rPr lang="it-IT" dirty="0" err="1"/>
              <a:t>enter</a:t>
            </a:r>
            <a:r>
              <a:rPr lang="it-IT" dirty="0"/>
              <a:t> the </a:t>
            </a:r>
            <a:r>
              <a:rPr lang="it-IT" dirty="0" err="1"/>
              <a:t>clinical</a:t>
            </a:r>
            <a:r>
              <a:rPr lang="it-IT" dirty="0"/>
              <a:t> routine</a:t>
            </a:r>
          </a:p>
        </p:txBody>
      </p:sp>
    </p:spTree>
    <p:extLst>
      <p:ext uri="{BB962C8B-B14F-4D97-AF65-F5344CB8AC3E}">
        <p14:creationId xmlns:p14="http://schemas.microsoft.com/office/powerpoint/2010/main" val="215467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406400" y="196949"/>
            <a:ext cx="11104880" cy="689317"/>
          </a:xfrm>
        </p:spPr>
        <p:txBody>
          <a:bodyPr>
            <a:normAutofit fontScale="90000"/>
          </a:bodyPr>
          <a:lstStyle/>
          <a:p>
            <a:r>
              <a:rPr lang="it-IT" dirty="0" err="1"/>
              <a:t>Despite</a:t>
            </a:r>
            <a:r>
              <a:rPr lang="it-IT" dirty="0"/>
              <a:t> </a:t>
            </a:r>
            <a:r>
              <a:rPr lang="it-IT" dirty="0" err="1"/>
              <a:t>their</a:t>
            </a:r>
            <a:r>
              <a:rPr lang="it-IT" dirty="0"/>
              <a:t> performance, </a:t>
            </a:r>
            <a:r>
              <a:rPr lang="it-IT" dirty="0" err="1"/>
              <a:t>those</a:t>
            </a:r>
            <a:r>
              <a:rPr lang="it-IT" dirty="0"/>
              <a:t> systems </a:t>
            </a:r>
            <a:r>
              <a:rPr lang="it-IT" dirty="0" err="1"/>
              <a:t>never</a:t>
            </a:r>
            <a:r>
              <a:rPr lang="it-IT" dirty="0"/>
              <a:t>/</a:t>
            </a:r>
            <a:r>
              <a:rPr lang="it-IT" dirty="0" err="1"/>
              <a:t>rarely</a:t>
            </a:r>
            <a:r>
              <a:rPr lang="it-IT" dirty="0"/>
              <a:t> </a:t>
            </a:r>
            <a:r>
              <a:rPr lang="it-IT" dirty="0" err="1"/>
              <a:t>entered</a:t>
            </a:r>
            <a:r>
              <a:rPr lang="it-IT" dirty="0"/>
              <a:t> the </a:t>
            </a:r>
            <a:r>
              <a:rPr lang="it-IT" dirty="0" err="1"/>
              <a:t>clinical</a:t>
            </a:r>
            <a:r>
              <a:rPr lang="it-IT" dirty="0"/>
              <a:t> routine. </a:t>
            </a:r>
            <a:r>
              <a:rPr lang="it-IT" dirty="0" err="1"/>
              <a:t>Why</a:t>
            </a:r>
            <a:r>
              <a:rPr lang="it-IT" dirty="0"/>
              <a:t>?</a:t>
            </a:r>
            <a:endParaRPr lang="en-US" dirty="0"/>
          </a:p>
        </p:txBody>
      </p:sp>
      <p:sp>
        <p:nvSpPr>
          <p:cNvPr id="6" name="Rettangolo 5"/>
          <p:cNvSpPr/>
          <p:nvPr/>
        </p:nvSpPr>
        <p:spPr>
          <a:xfrm>
            <a:off x="284481" y="1615666"/>
            <a:ext cx="6187441" cy="5122941"/>
          </a:xfrm>
          <a:prstGeom prst="rect">
            <a:avLst/>
          </a:prstGeom>
        </p:spPr>
        <p:txBody>
          <a:bodyPr wrap="square">
            <a:spAutoFit/>
          </a:bodyPr>
          <a:lstStyle/>
          <a:p>
            <a:pPr marL="342900" indent="-342900">
              <a:lnSpc>
                <a:spcPct val="150000"/>
              </a:lnSpc>
              <a:buFont typeface="+mj-lt"/>
              <a:buAutoNum type="arabicPeriod"/>
            </a:pPr>
            <a:r>
              <a:rPr lang="it-IT" sz="2000" b="1" dirty="0" err="1">
                <a:solidFill>
                  <a:schemeClr val="tx2">
                    <a:lumMod val="75000"/>
                  </a:schemeClr>
                </a:solidFill>
              </a:rPr>
              <a:t>Unclear</a:t>
            </a:r>
            <a:r>
              <a:rPr lang="it-IT" sz="2000" b="1" dirty="0">
                <a:solidFill>
                  <a:schemeClr val="tx2">
                    <a:lumMod val="75000"/>
                  </a:schemeClr>
                </a:solidFill>
              </a:rPr>
              <a:t> knowledge source (</a:t>
            </a:r>
            <a:r>
              <a:rPr lang="it-IT" sz="2000" b="1" dirty="0" err="1">
                <a:solidFill>
                  <a:schemeClr val="tx2">
                    <a:lumMod val="75000"/>
                  </a:schemeClr>
                </a:solidFill>
              </a:rPr>
              <a:t>often</a:t>
            </a:r>
            <a:r>
              <a:rPr lang="it-IT" sz="2000" b="1" dirty="0">
                <a:solidFill>
                  <a:schemeClr val="tx2">
                    <a:lumMod val="75000"/>
                  </a:schemeClr>
                </a:solidFill>
              </a:rPr>
              <a:t> a single </a:t>
            </a:r>
            <a:r>
              <a:rPr lang="it-IT" sz="2000" b="1" dirty="0" err="1">
                <a:solidFill>
                  <a:schemeClr val="tx2">
                    <a:lumMod val="75000"/>
                  </a:schemeClr>
                </a:solidFill>
              </a:rPr>
              <a:t>expert</a:t>
            </a:r>
            <a:r>
              <a:rPr lang="it-IT" sz="2000" b="1" dirty="0">
                <a:solidFill>
                  <a:schemeClr val="tx2">
                    <a:lumMod val="75000"/>
                  </a:schemeClr>
                </a:solidFill>
              </a:rPr>
              <a:t> or a single </a:t>
            </a:r>
            <a:r>
              <a:rPr lang="it-IT" sz="2000" b="1" dirty="0" err="1">
                <a:solidFill>
                  <a:schemeClr val="tx2">
                    <a:lumMod val="75000"/>
                  </a:schemeClr>
                </a:solidFill>
              </a:rPr>
              <a:t>research</a:t>
            </a:r>
            <a:r>
              <a:rPr lang="it-IT" sz="2000" b="1" dirty="0">
                <a:solidFill>
                  <a:schemeClr val="tx2">
                    <a:lumMod val="75000"/>
                  </a:schemeClr>
                </a:solidFill>
              </a:rPr>
              <a:t> group)</a:t>
            </a:r>
          </a:p>
          <a:p>
            <a:pPr marL="342900" indent="-342900">
              <a:lnSpc>
                <a:spcPct val="150000"/>
              </a:lnSpc>
              <a:buFont typeface="+mj-lt"/>
              <a:buAutoNum type="arabicPeriod"/>
            </a:pPr>
            <a:r>
              <a:rPr lang="it-IT" sz="2000" b="1" dirty="0">
                <a:solidFill>
                  <a:schemeClr val="tx2">
                    <a:lumMod val="75000"/>
                  </a:schemeClr>
                </a:solidFill>
              </a:rPr>
              <a:t> Stand-alone systems, i.e., </a:t>
            </a:r>
            <a:r>
              <a:rPr lang="it-IT" sz="2000" b="1" dirty="0" err="1">
                <a:solidFill>
                  <a:schemeClr val="tx2">
                    <a:lumMod val="75000"/>
                  </a:schemeClr>
                </a:solidFill>
              </a:rPr>
              <a:t>lack</a:t>
            </a:r>
            <a:r>
              <a:rPr lang="it-IT" sz="2000" b="1" dirty="0">
                <a:solidFill>
                  <a:schemeClr val="tx2">
                    <a:lumMod val="75000"/>
                  </a:schemeClr>
                </a:solidFill>
              </a:rPr>
              <a:t> of </a:t>
            </a:r>
            <a:r>
              <a:rPr lang="it-IT" sz="2000" b="1" dirty="0" err="1">
                <a:solidFill>
                  <a:schemeClr val="tx2">
                    <a:lumMod val="75000"/>
                  </a:schemeClr>
                </a:solidFill>
              </a:rPr>
              <a:t>integration</a:t>
            </a:r>
            <a:r>
              <a:rPr lang="it-IT" sz="2000" b="1" dirty="0">
                <a:solidFill>
                  <a:schemeClr val="tx2">
                    <a:lumMod val="75000"/>
                  </a:schemeClr>
                </a:solidFill>
              </a:rPr>
              <a:t> with the </a:t>
            </a:r>
            <a:r>
              <a:rPr lang="it-IT" sz="2000" b="1" dirty="0" err="1">
                <a:solidFill>
                  <a:schemeClr val="tx2">
                    <a:lumMod val="75000"/>
                  </a:schemeClr>
                </a:solidFill>
              </a:rPr>
              <a:t>clinical</a:t>
            </a:r>
            <a:r>
              <a:rPr lang="it-IT" sz="2000" b="1" dirty="0">
                <a:solidFill>
                  <a:schemeClr val="tx2">
                    <a:lumMod val="75000"/>
                  </a:schemeClr>
                </a:solidFill>
              </a:rPr>
              <a:t> workflow, or with the </a:t>
            </a:r>
            <a:r>
              <a:rPr lang="it-IT" sz="2000" b="1" dirty="0" err="1">
                <a:solidFill>
                  <a:schemeClr val="tx2">
                    <a:lumMod val="75000"/>
                  </a:schemeClr>
                </a:solidFill>
              </a:rPr>
              <a:t>electronic</a:t>
            </a:r>
            <a:r>
              <a:rPr lang="it-IT" sz="2000" b="1" dirty="0">
                <a:solidFill>
                  <a:schemeClr val="tx2">
                    <a:lumMod val="75000"/>
                  </a:schemeClr>
                </a:solidFill>
              </a:rPr>
              <a:t> </a:t>
            </a:r>
            <a:r>
              <a:rPr lang="it-IT" sz="2000" b="1" dirty="0" err="1">
                <a:solidFill>
                  <a:schemeClr val="tx2">
                    <a:lumMod val="75000"/>
                  </a:schemeClr>
                </a:solidFill>
              </a:rPr>
              <a:t>health</a:t>
            </a:r>
            <a:r>
              <a:rPr lang="it-IT" sz="2000" b="1" dirty="0">
                <a:solidFill>
                  <a:schemeClr val="tx2">
                    <a:lumMod val="75000"/>
                  </a:schemeClr>
                </a:solidFill>
              </a:rPr>
              <a:t> record, </a:t>
            </a:r>
            <a:r>
              <a:rPr lang="it-IT" sz="2000" b="1" dirty="0" err="1">
                <a:solidFill>
                  <a:schemeClr val="tx2">
                    <a:lumMod val="75000"/>
                  </a:schemeClr>
                </a:solidFill>
              </a:rPr>
              <a:t>when</a:t>
            </a:r>
            <a:r>
              <a:rPr lang="it-IT" sz="2000" b="1" dirty="0">
                <a:solidFill>
                  <a:schemeClr val="tx2">
                    <a:lumMod val="75000"/>
                  </a:schemeClr>
                </a:solidFill>
              </a:rPr>
              <a:t> </a:t>
            </a:r>
            <a:r>
              <a:rPr lang="it-IT" sz="2000" b="1" dirty="0" err="1">
                <a:solidFill>
                  <a:schemeClr val="tx2">
                    <a:lumMod val="75000"/>
                  </a:schemeClr>
                </a:solidFill>
              </a:rPr>
              <a:t>existing</a:t>
            </a:r>
            <a:endParaRPr lang="it-IT" sz="2000" b="1" dirty="0">
              <a:solidFill>
                <a:schemeClr val="tx2">
                  <a:lumMod val="75000"/>
                </a:schemeClr>
              </a:solidFill>
            </a:endParaRPr>
          </a:p>
          <a:p>
            <a:pPr marL="342900" indent="-342900">
              <a:lnSpc>
                <a:spcPct val="150000"/>
              </a:lnSpc>
              <a:buFont typeface="+mj-lt"/>
              <a:buAutoNum type="arabicPeriod"/>
            </a:pPr>
            <a:r>
              <a:rPr lang="it-IT" sz="2000" b="1" dirty="0" err="1">
                <a:solidFill>
                  <a:schemeClr val="tx2">
                    <a:lumMod val="75000"/>
                  </a:schemeClr>
                </a:solidFill>
              </a:rPr>
              <a:t>Lack</a:t>
            </a:r>
            <a:r>
              <a:rPr lang="it-IT" sz="2000" b="1" dirty="0">
                <a:solidFill>
                  <a:schemeClr val="tx2">
                    <a:lumMod val="75000"/>
                  </a:schemeClr>
                </a:solidFill>
              </a:rPr>
              <a:t> of </a:t>
            </a:r>
            <a:r>
              <a:rPr lang="it-IT" sz="2000" b="1" dirty="0" err="1">
                <a:solidFill>
                  <a:schemeClr val="tx2">
                    <a:lumMod val="75000"/>
                  </a:schemeClr>
                </a:solidFill>
              </a:rPr>
              <a:t>flexibility</a:t>
            </a:r>
            <a:r>
              <a:rPr lang="it-IT" sz="2000" b="1" dirty="0">
                <a:solidFill>
                  <a:schemeClr val="tx2">
                    <a:lumMod val="75000"/>
                  </a:schemeClr>
                </a:solidFill>
              </a:rPr>
              <a:t>, i.e., the system </a:t>
            </a:r>
            <a:r>
              <a:rPr lang="it-IT" sz="2000" b="1" dirty="0" err="1">
                <a:solidFill>
                  <a:schemeClr val="tx2">
                    <a:lumMod val="75000"/>
                  </a:schemeClr>
                </a:solidFill>
              </a:rPr>
              <a:t>was</a:t>
            </a:r>
            <a:r>
              <a:rPr lang="it-IT" sz="2000" b="1" dirty="0">
                <a:solidFill>
                  <a:schemeClr val="tx2">
                    <a:lumMod val="75000"/>
                  </a:schemeClr>
                </a:solidFill>
              </a:rPr>
              <a:t> </a:t>
            </a:r>
            <a:r>
              <a:rPr lang="it-IT" sz="2000" b="1" dirty="0" err="1">
                <a:solidFill>
                  <a:schemeClr val="tx2">
                    <a:lumMod val="75000"/>
                  </a:schemeClr>
                </a:solidFill>
              </a:rPr>
              <a:t>unable</a:t>
            </a:r>
            <a:r>
              <a:rPr lang="it-IT" sz="2000" b="1" dirty="0">
                <a:solidFill>
                  <a:schemeClr val="tx2">
                    <a:lumMod val="75000"/>
                  </a:schemeClr>
                </a:solidFill>
              </a:rPr>
              <a:t> to </a:t>
            </a:r>
            <a:r>
              <a:rPr lang="it-IT" sz="2000" b="1" dirty="0" err="1">
                <a:solidFill>
                  <a:schemeClr val="tx2">
                    <a:lumMod val="75000"/>
                  </a:schemeClr>
                </a:solidFill>
              </a:rPr>
              <a:t>reason</a:t>
            </a:r>
            <a:r>
              <a:rPr lang="it-IT" sz="2000" b="1" dirty="0">
                <a:solidFill>
                  <a:schemeClr val="tx2">
                    <a:lumMod val="75000"/>
                  </a:schemeClr>
                </a:solidFill>
              </a:rPr>
              <a:t> </a:t>
            </a:r>
            <a:r>
              <a:rPr lang="it-IT" sz="2000" b="1" dirty="0" err="1">
                <a:solidFill>
                  <a:schemeClr val="tx2">
                    <a:lumMod val="75000"/>
                  </a:schemeClr>
                </a:solidFill>
              </a:rPr>
              <a:t>outside</a:t>
            </a:r>
            <a:r>
              <a:rPr lang="it-IT" sz="2000" b="1" dirty="0">
                <a:solidFill>
                  <a:schemeClr val="tx2">
                    <a:lumMod val="75000"/>
                  </a:schemeClr>
                </a:solidFill>
              </a:rPr>
              <a:t> the </a:t>
            </a:r>
            <a:r>
              <a:rPr lang="it-IT" sz="2000" b="1" dirty="0" err="1">
                <a:solidFill>
                  <a:schemeClr val="tx2">
                    <a:lumMod val="75000"/>
                  </a:schemeClr>
                </a:solidFill>
              </a:rPr>
              <a:t>pre-defined</a:t>
            </a:r>
            <a:r>
              <a:rPr lang="it-IT" sz="2000" b="1" dirty="0">
                <a:solidFill>
                  <a:schemeClr val="tx2">
                    <a:lumMod val="75000"/>
                  </a:schemeClr>
                </a:solidFill>
              </a:rPr>
              <a:t> knowledge</a:t>
            </a:r>
          </a:p>
          <a:p>
            <a:pPr marL="342900" indent="-342900">
              <a:lnSpc>
                <a:spcPct val="150000"/>
              </a:lnSpc>
              <a:buFont typeface="+mj-lt"/>
              <a:buAutoNum type="arabicPeriod"/>
            </a:pPr>
            <a:r>
              <a:rPr lang="it-IT" sz="2000" b="1" dirty="0" err="1">
                <a:solidFill>
                  <a:srgbClr val="C00000"/>
                </a:solidFill>
              </a:rPr>
              <a:t>Weak</a:t>
            </a:r>
            <a:r>
              <a:rPr lang="it-IT" sz="2000" b="1" dirty="0">
                <a:solidFill>
                  <a:srgbClr val="C00000"/>
                </a:solidFill>
              </a:rPr>
              <a:t> </a:t>
            </a:r>
            <a:r>
              <a:rPr lang="it-IT" sz="2000" b="1" dirty="0" err="1">
                <a:solidFill>
                  <a:srgbClr val="C00000"/>
                </a:solidFill>
              </a:rPr>
              <a:t>involvement</a:t>
            </a:r>
            <a:r>
              <a:rPr lang="it-IT" sz="2000" b="1" dirty="0">
                <a:solidFill>
                  <a:srgbClr val="C00000"/>
                </a:solidFill>
              </a:rPr>
              <a:t> of the </a:t>
            </a:r>
            <a:r>
              <a:rPr lang="it-IT" sz="2000" b="1" dirty="0" err="1">
                <a:solidFill>
                  <a:srgbClr val="C00000"/>
                </a:solidFill>
              </a:rPr>
              <a:t>medical</a:t>
            </a:r>
            <a:r>
              <a:rPr lang="it-IT" sz="2000" b="1" dirty="0">
                <a:solidFill>
                  <a:srgbClr val="C00000"/>
                </a:solidFill>
              </a:rPr>
              <a:t> community </a:t>
            </a:r>
          </a:p>
          <a:p>
            <a:pPr lvl="2">
              <a:lnSpc>
                <a:spcPct val="150000"/>
              </a:lnSpc>
            </a:pPr>
            <a:r>
              <a:rPr lang="it-IT" sz="2000" b="1" dirty="0" err="1">
                <a:solidFill>
                  <a:srgbClr val="C00000"/>
                </a:solidFill>
              </a:rPr>
              <a:t>Often</a:t>
            </a:r>
            <a:r>
              <a:rPr lang="it-IT" sz="2000" b="1" dirty="0">
                <a:solidFill>
                  <a:srgbClr val="C00000"/>
                </a:solidFill>
              </a:rPr>
              <a:t> the systems </a:t>
            </a:r>
            <a:r>
              <a:rPr lang="it-IT" sz="2000" b="1" dirty="0" err="1">
                <a:solidFill>
                  <a:srgbClr val="C00000"/>
                </a:solidFill>
              </a:rPr>
              <a:t>were</a:t>
            </a:r>
            <a:r>
              <a:rPr lang="it-IT" sz="2000" b="1" dirty="0">
                <a:solidFill>
                  <a:srgbClr val="C00000"/>
                </a:solidFill>
              </a:rPr>
              <a:t> </a:t>
            </a:r>
            <a:r>
              <a:rPr lang="it-IT" sz="2000" b="1" dirty="0" err="1">
                <a:solidFill>
                  <a:srgbClr val="C00000"/>
                </a:solidFill>
              </a:rPr>
              <a:t>proposed</a:t>
            </a:r>
            <a:r>
              <a:rPr lang="it-IT" sz="2000" b="1" dirty="0">
                <a:solidFill>
                  <a:srgbClr val="C00000"/>
                </a:solidFill>
              </a:rPr>
              <a:t> by the computer  scientists, the </a:t>
            </a:r>
            <a:r>
              <a:rPr lang="it-IT" sz="2000" b="1" dirty="0" err="1">
                <a:solidFill>
                  <a:srgbClr val="C00000"/>
                </a:solidFill>
              </a:rPr>
              <a:t>need</a:t>
            </a:r>
            <a:r>
              <a:rPr lang="it-IT" sz="2000" b="1" dirty="0">
                <a:solidFill>
                  <a:srgbClr val="C00000"/>
                </a:solidFill>
              </a:rPr>
              <a:t> </a:t>
            </a:r>
            <a:r>
              <a:rPr lang="it-IT" sz="2000" b="1" dirty="0" err="1">
                <a:solidFill>
                  <a:srgbClr val="C00000"/>
                </a:solidFill>
              </a:rPr>
              <a:t>did</a:t>
            </a:r>
            <a:r>
              <a:rPr lang="it-IT" sz="2000" b="1" dirty="0">
                <a:solidFill>
                  <a:srgbClr val="C00000"/>
                </a:solidFill>
              </a:rPr>
              <a:t> </a:t>
            </a:r>
            <a:r>
              <a:rPr lang="it-IT" sz="2000" b="1" dirty="0" err="1">
                <a:solidFill>
                  <a:srgbClr val="C00000"/>
                </a:solidFill>
              </a:rPr>
              <a:t>not</a:t>
            </a:r>
            <a:r>
              <a:rPr lang="it-IT" sz="2000" b="1" dirty="0">
                <a:solidFill>
                  <a:srgbClr val="C00000"/>
                </a:solidFill>
              </a:rPr>
              <a:t> come from doctors</a:t>
            </a:r>
            <a:endParaRPr lang="en-US" sz="2000" b="1" dirty="0">
              <a:solidFill>
                <a:srgbClr val="C00000"/>
              </a:solidFill>
            </a:endParaRPr>
          </a:p>
        </p:txBody>
      </p:sp>
      <p:pic>
        <p:nvPicPr>
          <p:cNvPr id="3" name="Picture 2">
            <a:extLst>
              <a:ext uri="{FF2B5EF4-FFF2-40B4-BE49-F238E27FC236}">
                <a16:creationId xmlns:a16="http://schemas.microsoft.com/office/drawing/2014/main" id="{7E35845D-ACE2-4C4C-B20C-16A8B95DF25A}"/>
              </a:ext>
            </a:extLst>
          </p:cNvPr>
          <p:cNvPicPr>
            <a:picLocks noChangeAspect="1"/>
          </p:cNvPicPr>
          <p:nvPr/>
        </p:nvPicPr>
        <p:blipFill rotWithShape="1">
          <a:blip r:embed="rId3"/>
          <a:srcRect l="24688" r="11874"/>
          <a:stretch/>
        </p:blipFill>
        <p:spPr>
          <a:xfrm>
            <a:off x="6657678" y="1615666"/>
            <a:ext cx="5534321" cy="5242334"/>
          </a:xfrm>
          <a:prstGeom prst="rect">
            <a:avLst/>
          </a:prstGeom>
        </p:spPr>
      </p:pic>
      <p:sp>
        <p:nvSpPr>
          <p:cNvPr id="4" name="TextBox 3">
            <a:extLst>
              <a:ext uri="{FF2B5EF4-FFF2-40B4-BE49-F238E27FC236}">
                <a16:creationId xmlns:a16="http://schemas.microsoft.com/office/drawing/2014/main" id="{B8AB3D17-B0F4-4F2C-8477-E83DB5515853}"/>
              </a:ext>
            </a:extLst>
          </p:cNvPr>
          <p:cNvSpPr txBox="1"/>
          <p:nvPr/>
        </p:nvSpPr>
        <p:spPr>
          <a:xfrm flipH="1">
            <a:off x="9052560" y="1615666"/>
            <a:ext cx="3246121" cy="769441"/>
          </a:xfrm>
          <a:prstGeom prst="rect">
            <a:avLst/>
          </a:prstGeom>
          <a:noFill/>
        </p:spPr>
        <p:txBody>
          <a:bodyPr wrap="square" rtlCol="0">
            <a:spAutoFit/>
          </a:bodyPr>
          <a:lstStyle/>
          <a:p>
            <a:r>
              <a:rPr lang="it-IT" sz="4400" b="1" dirty="0">
                <a:solidFill>
                  <a:schemeClr val="bg1"/>
                </a:solidFill>
              </a:rPr>
              <a:t>AI </a:t>
            </a:r>
            <a:r>
              <a:rPr lang="it-IT" sz="4400" b="1" dirty="0" err="1">
                <a:solidFill>
                  <a:schemeClr val="bg1"/>
                </a:solidFill>
              </a:rPr>
              <a:t>winter</a:t>
            </a:r>
            <a:endParaRPr lang="it-IT" sz="44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C81B-80ED-452B-8E71-17CDEFDA66EB}"/>
              </a:ext>
            </a:extLst>
          </p:cNvPr>
          <p:cNvSpPr>
            <a:spLocks noGrp="1"/>
          </p:cNvSpPr>
          <p:nvPr>
            <p:ph type="title"/>
          </p:nvPr>
        </p:nvSpPr>
        <p:spPr>
          <a:xfrm>
            <a:off x="838200" y="87727"/>
            <a:ext cx="10515600" cy="1062979"/>
          </a:xfrm>
        </p:spPr>
        <p:txBody>
          <a:bodyPr/>
          <a:lstStyle/>
          <a:p>
            <a:r>
              <a:rPr lang="it-IT" dirty="0"/>
              <a:t>The </a:t>
            </a:r>
            <a:r>
              <a:rPr lang="it-IT" dirty="0" err="1"/>
              <a:t>faculty</a:t>
            </a:r>
            <a:r>
              <a:rPr lang="it-IT" dirty="0"/>
              <a:t> of engineering</a:t>
            </a:r>
          </a:p>
        </p:txBody>
      </p:sp>
      <p:pic>
        <p:nvPicPr>
          <p:cNvPr id="2050" name="Picture 2" descr="http://news.unipv.it/wp-content/uploads/2016/05/19262593431_a32139aa0e_k.jpg">
            <a:extLst>
              <a:ext uri="{FF2B5EF4-FFF2-40B4-BE49-F238E27FC236}">
                <a16:creationId xmlns:a16="http://schemas.microsoft.com/office/drawing/2014/main" id="{D89B171E-57F9-4FB5-A473-385E01A4631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3162" y="1690688"/>
            <a:ext cx="6202197" cy="4148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25E7B2-0BD0-49E5-810B-00859AE14587}"/>
              </a:ext>
            </a:extLst>
          </p:cNvPr>
          <p:cNvPicPr>
            <a:picLocks noChangeAspect="1"/>
          </p:cNvPicPr>
          <p:nvPr/>
        </p:nvPicPr>
        <p:blipFill>
          <a:blip r:embed="rId3"/>
          <a:stretch>
            <a:fillRect/>
          </a:stretch>
        </p:blipFill>
        <p:spPr>
          <a:xfrm>
            <a:off x="6902787" y="2816225"/>
            <a:ext cx="5000625" cy="3676650"/>
          </a:xfrm>
          <a:prstGeom prst="rect">
            <a:avLst/>
          </a:prstGeom>
        </p:spPr>
      </p:pic>
    </p:spTree>
    <p:extLst>
      <p:ext uri="{BB962C8B-B14F-4D97-AF65-F5344CB8AC3E}">
        <p14:creationId xmlns:p14="http://schemas.microsoft.com/office/powerpoint/2010/main" val="4129052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53065" y="2332038"/>
            <a:ext cx="8229600" cy="3069957"/>
          </a:xfrm>
        </p:spPr>
        <p:txBody>
          <a:bodyPr/>
          <a:lstStyle/>
          <a:p>
            <a:r>
              <a:rPr lang="it-IT" dirty="0" err="1">
                <a:solidFill>
                  <a:srgbClr val="C00000"/>
                </a:solidFill>
              </a:rPr>
              <a:t>What</a:t>
            </a:r>
            <a:r>
              <a:rPr lang="it-IT" dirty="0">
                <a:solidFill>
                  <a:srgbClr val="C00000"/>
                </a:solidFill>
              </a:rPr>
              <a:t> </a:t>
            </a:r>
            <a:r>
              <a:rPr lang="it-IT" dirty="0" err="1">
                <a:solidFill>
                  <a:srgbClr val="C00000"/>
                </a:solidFill>
              </a:rPr>
              <a:t>is</a:t>
            </a:r>
            <a:r>
              <a:rPr lang="it-IT" dirty="0">
                <a:solidFill>
                  <a:srgbClr val="C00000"/>
                </a:solidFill>
              </a:rPr>
              <a:t> </a:t>
            </a:r>
            <a:r>
              <a:rPr lang="it-IT" dirty="0" err="1">
                <a:solidFill>
                  <a:srgbClr val="C00000"/>
                </a:solidFill>
              </a:rPr>
              <a:t>changed</a:t>
            </a:r>
            <a:r>
              <a:rPr lang="it-IT" dirty="0">
                <a:solidFill>
                  <a:srgbClr val="C00000"/>
                </a:solidFill>
              </a:rPr>
              <a:t> </a:t>
            </a:r>
            <a:r>
              <a:rPr lang="it-IT" dirty="0" err="1">
                <a:solidFill>
                  <a:srgbClr val="C00000"/>
                </a:solidFill>
              </a:rPr>
              <a:t>around</a:t>
            </a:r>
            <a:r>
              <a:rPr lang="it-IT" dirty="0">
                <a:solidFill>
                  <a:srgbClr val="C00000"/>
                </a:solidFill>
              </a:rPr>
              <a:t> 2000’s ?</a:t>
            </a:r>
          </a:p>
          <a:p>
            <a:endParaRPr lang="it-IT" dirty="0">
              <a:solidFill>
                <a:srgbClr val="C00000"/>
              </a:solidFill>
            </a:endParaRPr>
          </a:p>
          <a:p>
            <a:r>
              <a:rPr lang="en-GB" dirty="0">
                <a:solidFill>
                  <a:srgbClr val="C00000"/>
                </a:solidFill>
              </a:rPr>
              <a:t>New conditions for decision support systems to be more successful</a:t>
            </a:r>
            <a:r>
              <a:rPr lang="it-IT" dirty="0">
                <a:solidFill>
                  <a:srgbClr val="C00000"/>
                </a:solidFill>
              </a:rPr>
              <a:t>?</a:t>
            </a:r>
            <a:endParaRPr lang="en-US" dirty="0">
              <a:solidFill>
                <a:srgbClr val="C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005450" y="2075251"/>
            <a:ext cx="4186550" cy="2888329"/>
          </a:xfrm>
        </p:spPr>
        <p:txBody>
          <a:bodyPr>
            <a:normAutofit/>
          </a:bodyPr>
          <a:lstStyle/>
          <a:p>
            <a:r>
              <a:rPr lang="it-IT" sz="3600" b="1" dirty="0"/>
              <a:t>The </a:t>
            </a:r>
            <a:r>
              <a:rPr lang="it-IT" sz="3600" b="1" dirty="0" err="1"/>
              <a:t>awarness</a:t>
            </a:r>
            <a:r>
              <a:rPr lang="it-IT" sz="3600" b="1" dirty="0"/>
              <a:t> of the </a:t>
            </a:r>
            <a:r>
              <a:rPr lang="it-IT" sz="3600" b="1" dirty="0" err="1"/>
              <a:t>medical</a:t>
            </a:r>
            <a:r>
              <a:rPr lang="it-IT" sz="3600" b="1" dirty="0"/>
              <a:t> community </a:t>
            </a:r>
            <a:r>
              <a:rPr lang="it-IT" sz="3600" b="1" dirty="0" err="1"/>
              <a:t>about</a:t>
            </a:r>
            <a:r>
              <a:rPr lang="it-IT" sz="3600" b="1" dirty="0"/>
              <a:t> the </a:t>
            </a:r>
            <a:r>
              <a:rPr lang="it-IT" sz="3600" b="1" dirty="0" err="1"/>
              <a:t>medical</a:t>
            </a:r>
            <a:r>
              <a:rPr lang="it-IT" sz="3600" b="1" dirty="0"/>
              <a:t> </a:t>
            </a:r>
            <a:r>
              <a:rPr lang="it-IT" sz="3600" b="1" dirty="0" err="1"/>
              <a:t>errors</a:t>
            </a:r>
            <a:r>
              <a:rPr lang="it-IT" sz="3600" b="1" dirty="0"/>
              <a:t> </a:t>
            </a:r>
            <a:r>
              <a:rPr lang="it-IT" sz="3600" b="1" dirty="0" err="1"/>
              <a:t>issue</a:t>
            </a:r>
            <a:endParaRPr lang="it-IT" sz="3600" b="1" dirty="0"/>
          </a:p>
        </p:txBody>
      </p:sp>
      <p:pic>
        <p:nvPicPr>
          <p:cNvPr id="17418" name="Picture 10" descr="oekonomie28"/>
          <p:cNvPicPr>
            <a:picLocks noChangeAspect="1" noChangeArrowheads="1"/>
          </p:cNvPicPr>
          <p:nvPr/>
        </p:nvPicPr>
        <p:blipFill>
          <a:blip r:embed="rId3" cstate="print"/>
          <a:srcRect/>
          <a:stretch>
            <a:fillRect/>
          </a:stretch>
        </p:blipFill>
        <p:spPr bwMode="auto">
          <a:xfrm>
            <a:off x="3698240" y="291738"/>
            <a:ext cx="4307210" cy="6455353"/>
          </a:xfrm>
          <a:prstGeom prst="rect">
            <a:avLst/>
          </a:prstGeom>
          <a:noFill/>
        </p:spPr>
      </p:pic>
      <p:sp>
        <p:nvSpPr>
          <p:cNvPr id="17419" name="Text Box 11"/>
          <p:cNvSpPr txBox="1">
            <a:spLocks noChangeArrowheads="1"/>
          </p:cNvSpPr>
          <p:nvPr/>
        </p:nvSpPr>
        <p:spPr bwMode="auto">
          <a:xfrm>
            <a:off x="568960" y="2396032"/>
            <a:ext cx="3048000" cy="2246769"/>
          </a:xfrm>
          <a:prstGeom prst="rect">
            <a:avLst/>
          </a:prstGeom>
          <a:solidFill>
            <a:schemeClr val="accent2">
              <a:lumMod val="20000"/>
              <a:lumOff val="80000"/>
            </a:schemeClr>
          </a:solidFill>
          <a:ln w="9525">
            <a:noFill/>
            <a:miter lim="800000"/>
            <a:headEnd/>
            <a:tailEnd/>
          </a:ln>
          <a:effectLst/>
        </p:spPr>
        <p:txBody>
          <a:bodyPr wrap="square">
            <a:spAutoFit/>
          </a:bodyPr>
          <a:lstStyle/>
          <a:p>
            <a:r>
              <a:rPr lang="en-US" sz="2800" b="1" dirty="0">
                <a:latin typeface="Tahoma" pitchFamily="34" charset="0"/>
              </a:rPr>
              <a:t>1999, IOM: </a:t>
            </a:r>
          </a:p>
          <a:p>
            <a:endParaRPr lang="en-US" sz="2800" b="1" dirty="0">
              <a:latin typeface="Tahoma" pitchFamily="34" charset="0"/>
            </a:endParaRPr>
          </a:p>
          <a:p>
            <a:r>
              <a:rPr lang="en-US" sz="2800" b="1" dirty="0">
                <a:latin typeface="Tahoma" pitchFamily="34" charset="0"/>
              </a:rPr>
              <a:t>98000 deaths due to medical errors in the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 y="235039"/>
            <a:ext cx="11612880" cy="755476"/>
          </a:xfrm>
        </p:spPr>
        <p:txBody>
          <a:bodyPr>
            <a:normAutofit fontScale="90000"/>
          </a:bodyPr>
          <a:lstStyle/>
          <a:p>
            <a:r>
              <a:rPr lang="it-IT" b="1" dirty="0"/>
              <a:t>Media starts </a:t>
            </a:r>
            <a:r>
              <a:rPr lang="it-IT" b="1" dirty="0" err="1"/>
              <a:t>sensitizing</a:t>
            </a:r>
            <a:r>
              <a:rPr lang="it-IT" b="1" dirty="0"/>
              <a:t> </a:t>
            </a:r>
            <a:r>
              <a:rPr lang="it-IT" b="1" dirty="0" err="1"/>
              <a:t>population</a:t>
            </a:r>
            <a:r>
              <a:rPr lang="it-IT" b="1" dirty="0"/>
              <a:t> </a:t>
            </a:r>
            <a:r>
              <a:rPr lang="it-IT" b="1" dirty="0" err="1"/>
              <a:t>about</a:t>
            </a:r>
            <a:r>
              <a:rPr lang="it-IT" b="1" dirty="0"/>
              <a:t> the </a:t>
            </a:r>
            <a:r>
              <a:rPr lang="it-IT" b="1" dirty="0" err="1"/>
              <a:t>issue</a:t>
            </a:r>
            <a:r>
              <a:rPr lang="it-IT" b="1" dirty="0"/>
              <a:t> </a:t>
            </a:r>
          </a:p>
        </p:txBody>
      </p:sp>
      <p:pic>
        <p:nvPicPr>
          <p:cNvPr id="17418" name="Picture 10" descr="oekonomie28"/>
          <p:cNvPicPr>
            <a:picLocks noChangeAspect="1" noChangeArrowheads="1"/>
          </p:cNvPicPr>
          <p:nvPr/>
        </p:nvPicPr>
        <p:blipFill>
          <a:blip r:embed="rId3" cstate="print"/>
          <a:srcRect/>
          <a:stretch>
            <a:fillRect/>
          </a:stretch>
        </p:blipFill>
        <p:spPr bwMode="auto">
          <a:xfrm>
            <a:off x="1919289" y="1935164"/>
            <a:ext cx="2400300" cy="3597275"/>
          </a:xfrm>
          <a:prstGeom prst="rect">
            <a:avLst/>
          </a:prstGeom>
          <a:noFill/>
        </p:spPr>
      </p:pic>
      <p:grpSp>
        <p:nvGrpSpPr>
          <p:cNvPr id="2" name="Group 1">
            <a:extLst>
              <a:ext uri="{FF2B5EF4-FFF2-40B4-BE49-F238E27FC236}">
                <a16:creationId xmlns:a16="http://schemas.microsoft.com/office/drawing/2014/main" id="{134C842E-1721-4192-9450-4E521DA5187C}"/>
              </a:ext>
            </a:extLst>
          </p:cNvPr>
          <p:cNvGrpSpPr/>
          <p:nvPr/>
        </p:nvGrpSpPr>
        <p:grpSpPr>
          <a:xfrm>
            <a:off x="152400" y="1634950"/>
            <a:ext cx="11887200" cy="4919662"/>
            <a:chOff x="152400" y="1634950"/>
            <a:chExt cx="11887200" cy="4919662"/>
          </a:xfrm>
        </p:grpSpPr>
        <p:pic>
          <p:nvPicPr>
            <p:cNvPr id="17420" name="Picture 12"/>
            <p:cNvPicPr>
              <a:picLocks noChangeAspect="1" noChangeArrowheads="1"/>
            </p:cNvPicPr>
            <p:nvPr/>
          </p:nvPicPr>
          <p:blipFill>
            <a:blip r:embed="rId4" cstate="print"/>
            <a:srcRect l="690" t="16237" r="19727" b="20465"/>
            <a:stretch>
              <a:fillRect/>
            </a:stretch>
          </p:blipFill>
          <p:spPr bwMode="auto">
            <a:xfrm>
              <a:off x="152400" y="1634950"/>
              <a:ext cx="8248650" cy="4919662"/>
            </a:xfrm>
            <a:prstGeom prst="rect">
              <a:avLst/>
            </a:prstGeom>
            <a:noFill/>
            <a:ln w="9525">
              <a:noFill/>
              <a:miter lim="800000"/>
              <a:headEnd/>
              <a:tailEnd/>
            </a:ln>
            <a:effectLst/>
          </p:spPr>
        </p:pic>
        <p:sp>
          <p:nvSpPr>
            <p:cNvPr id="10" name="Text Box 11">
              <a:extLst>
                <a:ext uri="{FF2B5EF4-FFF2-40B4-BE49-F238E27FC236}">
                  <a16:creationId xmlns:a16="http://schemas.microsoft.com/office/drawing/2014/main" id="{4F912EBB-CBF4-4364-8C53-88F32CD727F3}"/>
                </a:ext>
              </a:extLst>
            </p:cNvPr>
            <p:cNvSpPr txBox="1">
              <a:spLocks noChangeArrowheads="1"/>
            </p:cNvSpPr>
            <p:nvPr/>
          </p:nvSpPr>
          <p:spPr bwMode="auto">
            <a:xfrm>
              <a:off x="8503920" y="2265680"/>
              <a:ext cx="3535680" cy="2246769"/>
            </a:xfrm>
            <a:prstGeom prst="rect">
              <a:avLst/>
            </a:prstGeom>
            <a:solidFill>
              <a:schemeClr val="accent2">
                <a:lumMod val="20000"/>
                <a:lumOff val="80000"/>
              </a:schemeClr>
            </a:solidFill>
            <a:ln w="9525">
              <a:noFill/>
              <a:miter lim="800000"/>
              <a:headEnd/>
              <a:tailEnd/>
            </a:ln>
            <a:effectLst/>
          </p:spPr>
          <p:txBody>
            <a:bodyPr wrap="square">
              <a:spAutoFit/>
            </a:bodyPr>
            <a:lstStyle/>
            <a:p>
              <a:r>
                <a:rPr lang="en-US" sz="2800" b="1" dirty="0">
                  <a:latin typeface="Tahoma" pitchFamily="34" charset="0"/>
                </a:rPr>
                <a:t>2000’s: </a:t>
              </a:r>
            </a:p>
            <a:p>
              <a:endParaRPr lang="en-US" sz="2800" b="1" dirty="0">
                <a:latin typeface="Tahoma" pitchFamily="34" charset="0"/>
              </a:endParaRPr>
            </a:p>
            <a:p>
              <a:r>
                <a:rPr lang="en-US" sz="2800" b="1" dirty="0">
                  <a:latin typeface="Tahoma" pitchFamily="34" charset="0"/>
                </a:rPr>
                <a:t>80-90 deaths/day due to medical errors in Italy</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274320" y="187079"/>
            <a:ext cx="11684000" cy="930166"/>
          </a:xfrm>
        </p:spPr>
        <p:txBody>
          <a:bodyPr>
            <a:normAutofit fontScale="90000"/>
          </a:bodyPr>
          <a:lstStyle/>
          <a:p>
            <a:r>
              <a:rPr lang="it-IT" sz="3600" b="1" dirty="0">
                <a:solidFill>
                  <a:srgbClr val="C00000"/>
                </a:solidFill>
              </a:rPr>
              <a:t>The </a:t>
            </a:r>
            <a:r>
              <a:rPr lang="it-IT" sz="3600" b="1" dirty="0" err="1">
                <a:solidFill>
                  <a:srgbClr val="C00000"/>
                </a:solidFill>
              </a:rPr>
              <a:t>response</a:t>
            </a:r>
            <a:r>
              <a:rPr lang="it-IT" sz="3600" b="1" dirty="0">
                <a:solidFill>
                  <a:srgbClr val="C00000"/>
                </a:solidFill>
              </a:rPr>
              <a:t> of the </a:t>
            </a:r>
            <a:r>
              <a:rPr lang="it-IT" sz="3600" b="1" dirty="0" err="1">
                <a:solidFill>
                  <a:srgbClr val="C00000"/>
                </a:solidFill>
              </a:rPr>
              <a:t>medical</a:t>
            </a:r>
            <a:r>
              <a:rPr lang="it-IT" sz="3600" b="1" dirty="0">
                <a:solidFill>
                  <a:srgbClr val="C00000"/>
                </a:solidFill>
              </a:rPr>
              <a:t> </a:t>
            </a:r>
            <a:r>
              <a:rPr lang="it-IT" sz="3600" b="1" dirty="0" err="1">
                <a:solidFill>
                  <a:srgbClr val="C00000"/>
                </a:solidFill>
              </a:rPr>
              <a:t>scientific</a:t>
            </a:r>
            <a:r>
              <a:rPr lang="it-IT" sz="3600" b="1" dirty="0">
                <a:solidFill>
                  <a:srgbClr val="C00000"/>
                </a:solidFill>
              </a:rPr>
              <a:t> community to the </a:t>
            </a:r>
            <a:r>
              <a:rPr lang="it-IT" sz="3600" b="1" dirty="0" err="1">
                <a:solidFill>
                  <a:srgbClr val="C00000"/>
                </a:solidFill>
              </a:rPr>
              <a:t>problem</a:t>
            </a:r>
            <a:r>
              <a:rPr lang="it-IT" sz="3600" b="1" dirty="0">
                <a:solidFill>
                  <a:srgbClr val="C00000"/>
                </a:solidFill>
              </a:rPr>
              <a:t> of </a:t>
            </a:r>
            <a:r>
              <a:rPr lang="it-IT" sz="3600" b="1" dirty="0" err="1">
                <a:solidFill>
                  <a:srgbClr val="C00000"/>
                </a:solidFill>
              </a:rPr>
              <a:t>medical</a:t>
            </a:r>
            <a:r>
              <a:rPr lang="it-IT" sz="3600" b="1" dirty="0">
                <a:solidFill>
                  <a:srgbClr val="C00000"/>
                </a:solidFill>
              </a:rPr>
              <a:t> </a:t>
            </a:r>
            <a:r>
              <a:rPr lang="it-IT" sz="3600" b="1" dirty="0" err="1">
                <a:solidFill>
                  <a:srgbClr val="C00000"/>
                </a:solidFill>
              </a:rPr>
              <a:t>errors</a:t>
            </a:r>
            <a:endParaRPr lang="it-IT" sz="3600" b="1" dirty="0">
              <a:solidFill>
                <a:srgbClr val="C00000"/>
              </a:solidFill>
            </a:endParaRPr>
          </a:p>
        </p:txBody>
      </p:sp>
      <p:sp>
        <p:nvSpPr>
          <p:cNvPr id="3" name="Segnaposto contenuto 2"/>
          <p:cNvSpPr>
            <a:spLocks noGrp="1"/>
          </p:cNvSpPr>
          <p:nvPr>
            <p:ph idx="1"/>
          </p:nvPr>
        </p:nvSpPr>
        <p:spPr>
          <a:xfrm>
            <a:off x="858520" y="1428434"/>
            <a:ext cx="10515600" cy="4351336"/>
          </a:xfrm>
        </p:spPr>
        <p:txBody>
          <a:bodyPr/>
          <a:lstStyle/>
          <a:p>
            <a:r>
              <a:rPr lang="it-IT" dirty="0" err="1"/>
              <a:t>Clinical</a:t>
            </a:r>
            <a:r>
              <a:rPr lang="it-IT" dirty="0"/>
              <a:t> </a:t>
            </a:r>
            <a:r>
              <a:rPr lang="it-IT" dirty="0" err="1"/>
              <a:t>practice</a:t>
            </a:r>
            <a:r>
              <a:rPr lang="it-IT" dirty="0"/>
              <a:t> </a:t>
            </a:r>
            <a:r>
              <a:rPr lang="it-IT" dirty="0" err="1"/>
              <a:t>guidelines</a:t>
            </a:r>
            <a:endParaRPr lang="it-IT" dirty="0"/>
          </a:p>
        </p:txBody>
      </p:sp>
      <p:sp>
        <p:nvSpPr>
          <p:cNvPr id="10" name="CasellaDiTesto 9"/>
          <p:cNvSpPr txBox="1"/>
          <p:nvPr/>
        </p:nvSpPr>
        <p:spPr>
          <a:xfrm>
            <a:off x="6177280" y="2039738"/>
            <a:ext cx="5659120" cy="3903504"/>
          </a:xfrm>
          <a:prstGeom prst="rect">
            <a:avLst/>
          </a:prstGeom>
          <a:solidFill>
            <a:srgbClr val="DBF8A6"/>
          </a:solidFill>
          <a:ln w="73025">
            <a:solidFill>
              <a:schemeClr val="accent3">
                <a:lumMod val="20000"/>
                <a:lumOff val="80000"/>
              </a:schemeClr>
            </a:solidFill>
          </a:ln>
        </p:spPr>
        <p:txBody>
          <a:bodyPr wrap="square" rtlCol="0">
            <a:spAutoFit/>
          </a:bodyPr>
          <a:lstStyle/>
          <a:p>
            <a:pPr>
              <a:lnSpc>
                <a:spcPct val="150000"/>
              </a:lnSpc>
            </a:pPr>
            <a:r>
              <a:rPr lang="it-IT" sz="2800" dirty="0"/>
              <a:t>The </a:t>
            </a:r>
            <a:r>
              <a:rPr lang="it-IT" sz="2800" dirty="0" err="1"/>
              <a:t>scientific</a:t>
            </a:r>
            <a:r>
              <a:rPr lang="it-IT" sz="2800" dirty="0"/>
              <a:t> societies of the </a:t>
            </a:r>
            <a:r>
              <a:rPr lang="it-IT" sz="2800" dirty="0" err="1"/>
              <a:t>various</a:t>
            </a:r>
            <a:r>
              <a:rPr lang="it-IT" sz="2800" dirty="0"/>
              <a:t> </a:t>
            </a:r>
            <a:r>
              <a:rPr lang="it-IT" sz="2800" dirty="0" err="1"/>
              <a:t>medical</a:t>
            </a:r>
            <a:r>
              <a:rPr lang="it-IT" sz="2800" dirty="0"/>
              <a:t> </a:t>
            </a:r>
            <a:r>
              <a:rPr lang="it-IT" sz="2800" dirty="0" err="1"/>
              <a:t>areas</a:t>
            </a:r>
            <a:r>
              <a:rPr lang="it-IT" sz="2800" dirty="0"/>
              <a:t> delegate </a:t>
            </a:r>
            <a:r>
              <a:rPr lang="it-IT" sz="2800" dirty="0" err="1"/>
              <a:t>expert</a:t>
            </a:r>
            <a:r>
              <a:rPr lang="it-IT" sz="2800" dirty="0"/>
              <a:t> panels to </a:t>
            </a:r>
            <a:r>
              <a:rPr lang="it-IT" sz="2800" dirty="0" err="1"/>
              <a:t>develop</a:t>
            </a:r>
            <a:r>
              <a:rPr lang="it-IT" sz="2800" dirty="0"/>
              <a:t> </a:t>
            </a:r>
            <a:r>
              <a:rPr lang="it-IT" sz="2800" dirty="0" err="1"/>
              <a:t>clinical</a:t>
            </a:r>
            <a:r>
              <a:rPr lang="it-IT" sz="2800" dirty="0"/>
              <a:t> </a:t>
            </a:r>
            <a:r>
              <a:rPr lang="it-IT" sz="2800" dirty="0" err="1"/>
              <a:t>practice</a:t>
            </a:r>
            <a:r>
              <a:rPr lang="it-IT" sz="2800" dirty="0"/>
              <a:t> </a:t>
            </a:r>
            <a:r>
              <a:rPr lang="it-IT" sz="2800" dirty="0" err="1"/>
              <a:t>guidelines</a:t>
            </a:r>
            <a:r>
              <a:rPr lang="it-IT" sz="2800" dirty="0"/>
              <a:t> </a:t>
            </a:r>
            <a:r>
              <a:rPr lang="it-IT" sz="2800" dirty="0" err="1"/>
              <a:t>based</a:t>
            </a:r>
            <a:r>
              <a:rPr lang="it-IT" sz="2800" dirty="0"/>
              <a:t> on the best </a:t>
            </a:r>
            <a:r>
              <a:rPr lang="it-IT" sz="2800" dirty="0" err="1"/>
              <a:t>available</a:t>
            </a:r>
            <a:r>
              <a:rPr lang="it-IT" sz="2800" dirty="0"/>
              <a:t> </a:t>
            </a:r>
            <a:r>
              <a:rPr lang="it-IT" sz="2800" dirty="0" err="1"/>
              <a:t>scientific</a:t>
            </a:r>
            <a:r>
              <a:rPr lang="it-IT" sz="2800" dirty="0"/>
              <a:t> </a:t>
            </a:r>
            <a:r>
              <a:rPr lang="it-IT" sz="2800" dirty="0" err="1"/>
              <a:t>evidence</a:t>
            </a:r>
            <a:r>
              <a:rPr lang="it-IT" sz="2800" dirty="0"/>
              <a:t> (</a:t>
            </a:r>
            <a:r>
              <a:rPr lang="it-IT" sz="2800" dirty="0" err="1"/>
              <a:t>mainly</a:t>
            </a:r>
            <a:r>
              <a:rPr lang="it-IT" sz="2800" dirty="0"/>
              <a:t> </a:t>
            </a:r>
            <a:r>
              <a:rPr lang="it-IT" sz="2800" dirty="0" err="1"/>
              <a:t>based</a:t>
            </a:r>
            <a:r>
              <a:rPr lang="it-IT" sz="2800" dirty="0"/>
              <a:t> on </a:t>
            </a:r>
            <a:r>
              <a:rPr lang="it-IT" sz="2800" dirty="0" err="1"/>
              <a:t>clinical</a:t>
            </a:r>
            <a:r>
              <a:rPr lang="it-IT" sz="2800" dirty="0"/>
              <a:t> trials </a:t>
            </a:r>
            <a:r>
              <a:rPr lang="it-IT" sz="2800" dirty="0" err="1"/>
              <a:t>results</a:t>
            </a:r>
            <a:r>
              <a:rPr lang="it-IT" sz="2800" dirty="0"/>
              <a:t>)</a:t>
            </a:r>
          </a:p>
        </p:txBody>
      </p:sp>
      <p:pic>
        <p:nvPicPr>
          <p:cNvPr id="6146" name="Picture 2" descr="Image result for clinical practice guidelines">
            <a:extLst>
              <a:ext uri="{FF2B5EF4-FFF2-40B4-BE49-F238E27FC236}">
                <a16:creationId xmlns:a16="http://schemas.microsoft.com/office/drawing/2014/main" id="{83D583C6-D4C6-49D4-AE90-BFFCFEB07C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72" y="1947479"/>
            <a:ext cx="2151380" cy="30412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linical practice guidelines books">
            <a:extLst>
              <a:ext uri="{FF2B5EF4-FFF2-40B4-BE49-F238E27FC236}">
                <a16:creationId xmlns:a16="http://schemas.microsoft.com/office/drawing/2014/main" id="{220C3085-B371-4DD1-81F3-33524FF0A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198" y="2965710"/>
            <a:ext cx="1957701" cy="29248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linical practice guidelines books">
            <a:extLst>
              <a:ext uri="{FF2B5EF4-FFF2-40B4-BE49-F238E27FC236}">
                <a16:creationId xmlns:a16="http://schemas.microsoft.com/office/drawing/2014/main" id="{5064A076-38F7-4C64-88FB-ECCAF924E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362" y="3344159"/>
            <a:ext cx="2338388" cy="30003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clinical practice guidelines">
            <a:extLst>
              <a:ext uri="{FF2B5EF4-FFF2-40B4-BE49-F238E27FC236}">
                <a16:creationId xmlns:a16="http://schemas.microsoft.com/office/drawing/2014/main" id="{929F6375-122C-4319-B5EB-875FAA5987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6248" y="4586981"/>
            <a:ext cx="2875280" cy="21564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name="Slide8">
    <p:spTree>
      <p:nvGrpSpPr>
        <p:cNvPr id="1" name=""/>
        <p:cNvGrpSpPr/>
        <p:nvPr/>
      </p:nvGrpSpPr>
      <p:grpSpPr>
        <a:xfrm>
          <a:off x="0" y="0"/>
          <a:ext cx="0" cy="0"/>
          <a:chOff x="0" y="0"/>
          <a:chExt cx="0" cy="0"/>
        </a:xfrm>
      </p:grpSpPr>
      <p:sp>
        <p:nvSpPr>
          <p:cNvPr id="2" name="Titolo 1"/>
          <p:cNvSpPr txBox="1">
            <a:spLocks noGrp="1"/>
          </p:cNvSpPr>
          <p:nvPr>
            <p:ph type="title"/>
          </p:nvPr>
        </p:nvSpPr>
        <p:spPr>
          <a:xfrm>
            <a:off x="2722883" y="274640"/>
            <a:ext cx="8229600" cy="674269"/>
          </a:xfrm>
        </p:spPr>
        <p:txBody>
          <a:bodyPr/>
          <a:lstStyle/>
          <a:p>
            <a:pPr lvl="0"/>
            <a:r>
              <a:rPr lang="it-IT" sz="3600" dirty="0"/>
              <a:t>Computer-</a:t>
            </a:r>
            <a:r>
              <a:rPr lang="it-IT" sz="3600" dirty="0" err="1"/>
              <a:t>interpretable</a:t>
            </a:r>
            <a:r>
              <a:rPr lang="it-IT" sz="3600" dirty="0"/>
              <a:t> </a:t>
            </a:r>
            <a:r>
              <a:rPr lang="it-IT" sz="3600" dirty="0" err="1"/>
              <a:t>Guidelines</a:t>
            </a:r>
            <a:endParaRPr lang="it-IT" sz="3600" dirty="0"/>
          </a:p>
        </p:txBody>
      </p:sp>
      <p:sp>
        <p:nvSpPr>
          <p:cNvPr id="3" name="Segnaposto contenuto 2"/>
          <p:cNvSpPr txBox="1">
            <a:spLocks noGrp="1"/>
          </p:cNvSpPr>
          <p:nvPr>
            <p:ph idx="1"/>
          </p:nvPr>
        </p:nvSpPr>
        <p:spPr>
          <a:xfrm>
            <a:off x="365760" y="4003040"/>
            <a:ext cx="11826239" cy="2854960"/>
          </a:xfrm>
        </p:spPr>
        <p:txBody>
          <a:bodyPr>
            <a:normAutofit/>
          </a:bodyPr>
          <a:lstStyle/>
          <a:p>
            <a:pPr marL="0" lvl="0" indent="0">
              <a:lnSpc>
                <a:spcPct val="80000"/>
              </a:lnSpc>
              <a:spcBef>
                <a:spcPts val="500"/>
              </a:spcBef>
              <a:buNone/>
            </a:pPr>
            <a:r>
              <a:rPr lang="it-IT" sz="3100" b="1" dirty="0">
                <a:solidFill>
                  <a:srgbClr val="C00000"/>
                </a:solidFill>
              </a:rPr>
              <a:t>IF </a:t>
            </a:r>
            <a:r>
              <a:rPr lang="it-IT" sz="2200" b="1" dirty="0" err="1">
                <a:solidFill>
                  <a:srgbClr val="C00000"/>
                </a:solidFill>
              </a:rPr>
              <a:t>Ischemic</a:t>
            </a:r>
            <a:r>
              <a:rPr lang="it-IT" sz="2200" b="1" dirty="0">
                <a:solidFill>
                  <a:srgbClr val="C00000"/>
                </a:solidFill>
              </a:rPr>
              <a:t> </a:t>
            </a:r>
            <a:r>
              <a:rPr lang="it-IT" sz="2200" b="1" dirty="0" err="1">
                <a:solidFill>
                  <a:srgbClr val="C00000"/>
                </a:solidFill>
              </a:rPr>
              <a:t>stroke</a:t>
            </a:r>
            <a:r>
              <a:rPr lang="it-IT" sz="2200" b="1" dirty="0">
                <a:solidFill>
                  <a:srgbClr val="C00000"/>
                </a:solidFill>
              </a:rPr>
              <a:t> AND Deficit </a:t>
            </a:r>
            <a:r>
              <a:rPr lang="it-IT" sz="2200" b="1" dirty="0" err="1">
                <a:solidFill>
                  <a:srgbClr val="C00000"/>
                </a:solidFill>
              </a:rPr>
              <a:t>still</a:t>
            </a:r>
            <a:r>
              <a:rPr lang="it-IT" sz="2200" b="1" dirty="0">
                <a:solidFill>
                  <a:srgbClr val="C00000"/>
                </a:solidFill>
              </a:rPr>
              <a:t> </a:t>
            </a:r>
            <a:r>
              <a:rPr lang="it-IT" sz="2200" b="1" dirty="0" err="1">
                <a:solidFill>
                  <a:srgbClr val="C00000"/>
                </a:solidFill>
              </a:rPr>
              <a:t>present</a:t>
            </a:r>
            <a:r>
              <a:rPr lang="it-IT" sz="2200" b="1" dirty="0">
                <a:solidFill>
                  <a:srgbClr val="C00000"/>
                </a:solidFill>
              </a:rPr>
              <a:t> AND </a:t>
            </a:r>
            <a:r>
              <a:rPr lang="it-IT" sz="2200" b="1" dirty="0" err="1">
                <a:solidFill>
                  <a:srgbClr val="C00000"/>
                </a:solidFill>
              </a:rPr>
              <a:t>Symptoms</a:t>
            </a:r>
            <a:r>
              <a:rPr lang="it-IT" sz="2200" b="1" dirty="0">
                <a:solidFill>
                  <a:srgbClr val="C00000"/>
                </a:solidFill>
              </a:rPr>
              <a:t> </a:t>
            </a:r>
            <a:r>
              <a:rPr lang="it-IT" sz="2200" b="1" dirty="0" err="1">
                <a:solidFill>
                  <a:srgbClr val="C00000"/>
                </a:solidFill>
              </a:rPr>
              <a:t>onset</a:t>
            </a:r>
            <a:r>
              <a:rPr lang="it-IT" sz="2200" b="1" dirty="0">
                <a:solidFill>
                  <a:srgbClr val="C00000"/>
                </a:solidFill>
              </a:rPr>
              <a:t> &lt;=3 hours</a:t>
            </a:r>
          </a:p>
          <a:p>
            <a:pPr marL="0" lvl="0" indent="0">
              <a:lnSpc>
                <a:spcPct val="80000"/>
              </a:lnSpc>
              <a:spcBef>
                <a:spcPts val="500"/>
              </a:spcBef>
              <a:buNone/>
            </a:pPr>
            <a:endParaRPr lang="it-IT" sz="2000" b="1" dirty="0">
              <a:solidFill>
                <a:srgbClr val="C00000"/>
              </a:solidFill>
            </a:endParaRPr>
          </a:p>
          <a:p>
            <a:pPr marL="0" lvl="0" indent="0">
              <a:lnSpc>
                <a:spcPct val="80000"/>
              </a:lnSpc>
              <a:spcBef>
                <a:spcPts val="700"/>
              </a:spcBef>
              <a:buNone/>
            </a:pPr>
            <a:r>
              <a:rPr lang="it-IT" sz="3100" b="1" dirty="0">
                <a:solidFill>
                  <a:srgbClr val="C00000"/>
                </a:solidFill>
              </a:rPr>
              <a:t>THEN</a:t>
            </a:r>
            <a:r>
              <a:rPr lang="it-IT" sz="2000" b="1" dirty="0">
                <a:solidFill>
                  <a:srgbClr val="C00000"/>
                </a:solidFill>
              </a:rPr>
              <a:t> </a:t>
            </a:r>
            <a:r>
              <a:rPr lang="it-IT" sz="2200" b="1" dirty="0" err="1">
                <a:solidFill>
                  <a:srgbClr val="C00000"/>
                </a:solidFill>
              </a:rPr>
              <a:t>recommended</a:t>
            </a:r>
            <a:r>
              <a:rPr lang="it-IT" sz="2200" b="1" dirty="0">
                <a:solidFill>
                  <a:srgbClr val="C00000"/>
                </a:solidFill>
              </a:rPr>
              <a:t> treatment = </a:t>
            </a:r>
            <a:r>
              <a:rPr lang="it-IT" sz="2200" b="1" dirty="0" err="1">
                <a:solidFill>
                  <a:srgbClr val="C00000"/>
                </a:solidFill>
              </a:rPr>
              <a:t>Alteplase</a:t>
            </a:r>
            <a:r>
              <a:rPr lang="it-IT" sz="2200" b="1" dirty="0">
                <a:solidFill>
                  <a:srgbClr val="C00000"/>
                </a:solidFill>
              </a:rPr>
              <a:t> </a:t>
            </a:r>
          </a:p>
          <a:p>
            <a:pPr lvl="0">
              <a:lnSpc>
                <a:spcPct val="80000"/>
              </a:lnSpc>
              <a:spcBef>
                <a:spcPts val="500"/>
              </a:spcBef>
            </a:pPr>
            <a:endParaRPr lang="it-IT" sz="2200" dirty="0"/>
          </a:p>
          <a:p>
            <a:pPr marL="0" lvl="0" indent="0">
              <a:lnSpc>
                <a:spcPct val="80000"/>
              </a:lnSpc>
              <a:spcBef>
                <a:spcPts val="500"/>
              </a:spcBef>
              <a:buNone/>
            </a:pPr>
            <a:r>
              <a:rPr lang="it-IT" sz="2200" b="1" dirty="0" err="1"/>
              <a:t>It</a:t>
            </a:r>
            <a:r>
              <a:rPr lang="it-IT" sz="2200" b="1" dirty="0"/>
              <a:t> </a:t>
            </a:r>
            <a:r>
              <a:rPr lang="it-IT" sz="2200" b="1" dirty="0" err="1"/>
              <a:t>may</a:t>
            </a:r>
            <a:r>
              <a:rPr lang="it-IT" sz="2200" b="1" dirty="0"/>
              <a:t> be </a:t>
            </a:r>
            <a:r>
              <a:rPr lang="it-IT" sz="2200" b="1" dirty="0" err="1"/>
              <a:t>respresented</a:t>
            </a:r>
            <a:r>
              <a:rPr lang="it-IT" sz="2200" b="1" dirty="0"/>
              <a:t> </a:t>
            </a:r>
            <a:r>
              <a:rPr lang="it-IT" sz="2200" b="1" dirty="0" err="1"/>
              <a:t>using</a:t>
            </a:r>
            <a:r>
              <a:rPr lang="it-IT" sz="2200" b="1" dirty="0"/>
              <a:t> PRODUCTION RULES,  </a:t>
            </a:r>
            <a:r>
              <a:rPr lang="it-IT" sz="2200" b="1" dirty="0" err="1"/>
              <a:t>same</a:t>
            </a:r>
            <a:r>
              <a:rPr lang="it-IT" sz="2200" b="1" dirty="0"/>
              <a:t> </a:t>
            </a:r>
            <a:r>
              <a:rPr lang="it-IT" sz="2200" b="1" dirty="0" err="1"/>
              <a:t>formalisms</a:t>
            </a:r>
            <a:r>
              <a:rPr lang="it-IT" sz="2200" b="1" dirty="0"/>
              <a:t> </a:t>
            </a:r>
            <a:r>
              <a:rPr lang="it-IT" sz="2200" b="1" dirty="0" err="1"/>
              <a:t>developed</a:t>
            </a:r>
            <a:r>
              <a:rPr lang="it-IT" sz="2200" b="1" dirty="0"/>
              <a:t> in the 1970s  !!  </a:t>
            </a:r>
          </a:p>
        </p:txBody>
      </p:sp>
      <p:pic>
        <p:nvPicPr>
          <p:cNvPr id="6" name="Picture 5">
            <a:extLst>
              <a:ext uri="{FF2B5EF4-FFF2-40B4-BE49-F238E27FC236}">
                <a16:creationId xmlns:a16="http://schemas.microsoft.com/office/drawing/2014/main" id="{DB9745FD-CADA-4D16-8A73-C9623E90F21B}"/>
              </a:ext>
            </a:extLst>
          </p:cNvPr>
          <p:cNvPicPr>
            <a:picLocks noChangeAspect="1"/>
          </p:cNvPicPr>
          <p:nvPr/>
        </p:nvPicPr>
        <p:blipFill>
          <a:blip r:embed="rId3"/>
          <a:stretch>
            <a:fillRect/>
          </a:stretch>
        </p:blipFill>
        <p:spPr>
          <a:xfrm>
            <a:off x="412401" y="2052637"/>
            <a:ext cx="11367193" cy="1764665"/>
          </a:xfrm>
          <a:prstGeom prst="rect">
            <a:avLst/>
          </a:prstGeom>
        </p:spPr>
      </p:pic>
      <p:pic>
        <p:nvPicPr>
          <p:cNvPr id="7" name="Picture 6">
            <a:extLst>
              <a:ext uri="{FF2B5EF4-FFF2-40B4-BE49-F238E27FC236}">
                <a16:creationId xmlns:a16="http://schemas.microsoft.com/office/drawing/2014/main" id="{7EE14264-A416-4F05-9042-9EBA31EDB369}"/>
              </a:ext>
            </a:extLst>
          </p:cNvPr>
          <p:cNvPicPr>
            <a:picLocks noChangeAspect="1"/>
          </p:cNvPicPr>
          <p:nvPr/>
        </p:nvPicPr>
        <p:blipFill>
          <a:blip r:embed="rId4"/>
          <a:stretch>
            <a:fillRect/>
          </a:stretch>
        </p:blipFill>
        <p:spPr>
          <a:xfrm>
            <a:off x="1257298" y="0"/>
            <a:ext cx="9677400" cy="186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45E9F9-F435-4CD1-984C-83277CFAC196}"/>
              </a:ext>
            </a:extLst>
          </p:cNvPr>
          <p:cNvSpPr txBox="1"/>
          <p:nvPr/>
        </p:nvSpPr>
        <p:spPr>
          <a:xfrm>
            <a:off x="414069" y="2087592"/>
            <a:ext cx="33643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Keep</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attention</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even</a:t>
            </a:r>
            <a:r>
              <a:rPr kumimoji="0" lang="it-IT" sz="1800" b="0" i="0" u="none" strike="noStrike" kern="1200" cap="none" spc="0" normalizeH="0" baseline="0" noProof="0" dirty="0">
                <a:ln>
                  <a:noFill/>
                </a:ln>
                <a:solidFill>
                  <a:prstClr val="black"/>
                </a:solidFill>
                <a:effectLst/>
                <a:uLnTx/>
                <a:uFillTx/>
                <a:latin typeface="Calibri"/>
                <a:ea typeface="+mn-ea"/>
                <a:cs typeface="+mn-cs"/>
              </a:rPr>
              <a:t> the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most</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recent</a:t>
            </a:r>
            <a:r>
              <a:rPr kumimoji="0" lang="it-IT" sz="1800" b="0" i="0" u="none" strike="noStrike" kern="1200" cap="none" spc="0" normalizeH="0" baseline="0" noProof="0" dirty="0">
                <a:ln>
                  <a:noFill/>
                </a:ln>
                <a:solidFill>
                  <a:prstClr val="black"/>
                </a:solidFill>
                <a:effectLst/>
                <a:uLnTx/>
                <a:uFillTx/>
                <a:latin typeface="Calibri"/>
                <a:ea typeface="+mn-ea"/>
                <a:cs typeface="+mn-cs"/>
              </a:rPr>
              <a:t> systems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may</a:t>
            </a:r>
            <a:r>
              <a:rPr kumimoji="0" lang="it-IT" sz="1800" b="0" i="0" u="none" strike="noStrike" kern="1200" cap="none" spc="0" normalizeH="0" baseline="0" noProof="0" dirty="0">
                <a:ln>
                  <a:noFill/>
                </a:ln>
                <a:solidFill>
                  <a:prstClr val="black"/>
                </a:solidFill>
                <a:effectLst/>
                <a:uLnTx/>
                <a:uFillTx/>
                <a:latin typeface="Calibri"/>
                <a:ea typeface="+mn-ea"/>
                <a:cs typeface="+mn-cs"/>
              </a:rPr>
              <a:t> use knowledge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representation</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formalisms</a:t>
            </a:r>
            <a:r>
              <a:rPr kumimoji="0" lang="it-IT" sz="1800" b="0" i="0" u="none" strike="noStrike" kern="1200" cap="none" spc="0" normalizeH="0" baseline="0" noProof="0" dirty="0">
                <a:ln>
                  <a:noFill/>
                </a:ln>
                <a:solidFill>
                  <a:prstClr val="black"/>
                </a:solidFill>
                <a:effectLst/>
                <a:uLnTx/>
                <a:uFillTx/>
                <a:latin typeface="Calibri"/>
                <a:ea typeface="+mn-ea"/>
                <a:cs typeface="+mn-cs"/>
              </a:rPr>
              <a:t> back to 1970 !! </a:t>
            </a:r>
          </a:p>
        </p:txBody>
      </p:sp>
      <p:pic>
        <p:nvPicPr>
          <p:cNvPr id="3" name="Picture 2">
            <a:extLst>
              <a:ext uri="{FF2B5EF4-FFF2-40B4-BE49-F238E27FC236}">
                <a16:creationId xmlns:a16="http://schemas.microsoft.com/office/drawing/2014/main" id="{9184991B-A004-4C9D-9864-8DDFFC0903B9}"/>
              </a:ext>
            </a:extLst>
          </p:cNvPr>
          <p:cNvPicPr>
            <a:picLocks noChangeAspect="1"/>
          </p:cNvPicPr>
          <p:nvPr/>
        </p:nvPicPr>
        <p:blipFill>
          <a:blip r:embed="rId2"/>
          <a:stretch>
            <a:fillRect/>
          </a:stretch>
        </p:blipFill>
        <p:spPr>
          <a:xfrm>
            <a:off x="3613350" y="381163"/>
            <a:ext cx="4800281" cy="5648702"/>
          </a:xfrm>
          <a:prstGeom prst="rect">
            <a:avLst/>
          </a:prstGeom>
        </p:spPr>
      </p:pic>
      <p:sp>
        <p:nvSpPr>
          <p:cNvPr id="7" name="TextBox 6">
            <a:extLst>
              <a:ext uri="{FF2B5EF4-FFF2-40B4-BE49-F238E27FC236}">
                <a16:creationId xmlns:a16="http://schemas.microsoft.com/office/drawing/2014/main" id="{6D42D48C-337D-416F-BC83-CEC47F9DFE05}"/>
              </a:ext>
            </a:extLst>
          </p:cNvPr>
          <p:cNvSpPr txBox="1"/>
          <p:nvPr/>
        </p:nvSpPr>
        <p:spPr>
          <a:xfrm>
            <a:off x="8890960" y="2189852"/>
            <a:ext cx="33643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Most</a:t>
            </a:r>
            <a:r>
              <a:rPr kumimoji="0" lang="it-IT" sz="1800" b="0" i="0" u="none" strike="noStrike" kern="1200" cap="none" spc="0" normalizeH="0" baseline="0" noProof="0" dirty="0">
                <a:ln>
                  <a:noFill/>
                </a:ln>
                <a:solidFill>
                  <a:prstClr val="black"/>
                </a:solidFill>
                <a:effectLst/>
                <a:uLnTx/>
                <a:uFillTx/>
                <a:latin typeface="Calibri"/>
                <a:ea typeface="+mn-ea"/>
                <a:cs typeface="+mn-cs"/>
              </a:rPr>
              <a:t> of the knowledge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about</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oncology</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is</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represented</a:t>
            </a:r>
            <a:r>
              <a:rPr kumimoji="0" lang="it-IT" sz="1800" b="0" i="0" u="none" strike="noStrike" kern="1200" cap="none" spc="0" normalizeH="0" baseline="0" noProof="0" dirty="0">
                <a:ln>
                  <a:noFill/>
                </a:ln>
                <a:solidFill>
                  <a:prstClr val="black"/>
                </a:solidFill>
                <a:effectLst/>
                <a:uLnTx/>
                <a:uFillTx/>
                <a:latin typeface="Calibri"/>
                <a:ea typeface="+mn-ea"/>
                <a:cs typeface="+mn-cs"/>
              </a:rPr>
              <a:t> by production rules</a:t>
            </a:r>
          </a:p>
        </p:txBody>
      </p:sp>
    </p:spTree>
    <p:extLst>
      <p:ext uri="{BB962C8B-B14F-4D97-AF65-F5344CB8AC3E}">
        <p14:creationId xmlns:p14="http://schemas.microsoft.com/office/powerpoint/2010/main" val="41866586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name="Slide3">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408544" y="1422400"/>
            <a:ext cx="11539616" cy="4795520"/>
          </a:xfrm>
        </p:spPr>
        <p:txBody>
          <a:bodyPr>
            <a:normAutofit/>
          </a:bodyPr>
          <a:lstStyle/>
          <a:p>
            <a:pPr marL="0" lvl="0" indent="0" algn="ctr">
              <a:buNone/>
            </a:pPr>
            <a:r>
              <a:rPr lang="en-GB" sz="4000" dirty="0"/>
              <a:t>From “Expert Systems” </a:t>
            </a:r>
          </a:p>
          <a:p>
            <a:pPr marL="0" lvl="0" indent="0" algn="ctr">
              <a:buNone/>
            </a:pPr>
            <a:r>
              <a:rPr lang="en-GB" sz="4000" dirty="0"/>
              <a:t>to </a:t>
            </a:r>
          </a:p>
          <a:p>
            <a:pPr marL="0" lvl="0" indent="0" algn="ctr">
              <a:buNone/>
            </a:pPr>
            <a:r>
              <a:rPr lang="en-GB" sz="4000" dirty="0"/>
              <a:t>“Computer-interpretable guidelines (CIGs)”</a:t>
            </a:r>
          </a:p>
          <a:p>
            <a:pPr marL="0" lvl="0" indent="0" algn="ctr">
              <a:buNone/>
            </a:pPr>
            <a:endParaRPr lang="en-GB" sz="4000" dirty="0"/>
          </a:p>
          <a:p>
            <a:pPr marL="0" lvl="0" indent="0" algn="ctr">
              <a:buNone/>
            </a:pPr>
            <a:r>
              <a:rPr lang="en-GB" sz="4000" dirty="0">
                <a:solidFill>
                  <a:srgbClr val="C00000"/>
                </a:solidFill>
              </a:rPr>
              <a:t>Is it only a label change  ?</a:t>
            </a:r>
            <a:endParaRPr lang="it-IT" sz="4000" dirty="0">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name="Slide10">
    <p:spTree>
      <p:nvGrpSpPr>
        <p:cNvPr id="1" name=""/>
        <p:cNvGrpSpPr/>
        <p:nvPr/>
      </p:nvGrpSpPr>
      <p:grpSpPr>
        <a:xfrm>
          <a:off x="0" y="0"/>
          <a:ext cx="0" cy="0"/>
          <a:chOff x="0" y="0"/>
          <a:chExt cx="0" cy="0"/>
        </a:xfrm>
      </p:grpSpPr>
      <p:sp>
        <p:nvSpPr>
          <p:cNvPr id="2" name="Titolo 1"/>
          <p:cNvSpPr txBox="1">
            <a:spLocks noGrp="1"/>
          </p:cNvSpPr>
          <p:nvPr>
            <p:ph type="title"/>
          </p:nvPr>
        </p:nvSpPr>
        <p:spPr>
          <a:xfrm>
            <a:off x="1981200" y="49193"/>
            <a:ext cx="8229600" cy="674269"/>
          </a:xfrm>
        </p:spPr>
        <p:txBody>
          <a:bodyPr/>
          <a:lstStyle/>
          <a:p>
            <a:pPr lvl="0"/>
            <a:r>
              <a:rPr lang="en-GB" sz="3600" dirty="0"/>
              <a:t>What has changed since the 70s?</a:t>
            </a:r>
            <a:endParaRPr lang="it-IT" sz="3600" dirty="0"/>
          </a:p>
        </p:txBody>
      </p:sp>
      <p:sp>
        <p:nvSpPr>
          <p:cNvPr id="3" name="Segnaposto contenuto 2"/>
          <p:cNvSpPr txBox="1">
            <a:spLocks noGrp="1"/>
          </p:cNvSpPr>
          <p:nvPr>
            <p:ph idx="1"/>
          </p:nvPr>
        </p:nvSpPr>
        <p:spPr>
          <a:xfrm>
            <a:off x="95663" y="711743"/>
            <a:ext cx="11862657" cy="5260186"/>
          </a:xfrm>
        </p:spPr>
        <p:txBody>
          <a:bodyPr>
            <a:normAutofit/>
          </a:bodyPr>
          <a:lstStyle/>
          <a:p>
            <a:pPr lvl="0">
              <a:spcBef>
                <a:spcPts val="700"/>
              </a:spcBef>
              <a:buChar char="-"/>
            </a:pPr>
            <a:r>
              <a:rPr lang="en-GB" sz="2800" dirty="0"/>
              <a:t>Recommendations are (as much as possible) evidence-based</a:t>
            </a:r>
          </a:p>
          <a:p>
            <a:pPr lvl="1">
              <a:buChar char="-"/>
            </a:pPr>
            <a:r>
              <a:rPr lang="en-GB" sz="2400" dirty="0"/>
              <a:t>There is a sound methodology for developing recommendations (e.g., NICE, AHRQ) </a:t>
            </a:r>
          </a:p>
          <a:p>
            <a:pPr lvl="1">
              <a:buChar char="-"/>
            </a:pPr>
            <a:r>
              <a:rPr lang="en-GB" sz="2400" dirty="0"/>
              <a:t>There are sound methodologies for literature revisions (Cochrane Collaboration)</a:t>
            </a:r>
          </a:p>
          <a:p>
            <a:pPr lvl="0">
              <a:spcBef>
                <a:spcPts val="700"/>
              </a:spcBef>
              <a:buChar char="-"/>
            </a:pPr>
            <a:r>
              <a:rPr lang="en-GB" sz="2800" dirty="0"/>
              <a:t>Their reliability is made explicit</a:t>
            </a:r>
          </a:p>
          <a:p>
            <a:pPr lvl="0">
              <a:spcBef>
                <a:spcPts val="700"/>
              </a:spcBef>
              <a:buChar char="-"/>
            </a:pPr>
            <a:r>
              <a:rPr lang="en-GB" sz="2800" dirty="0"/>
              <a:t>There is a “consensus” about the knowledge reported in GLs</a:t>
            </a:r>
          </a:p>
          <a:p>
            <a:pPr lvl="0">
              <a:spcBef>
                <a:spcPts val="700"/>
              </a:spcBef>
              <a:buChar char="-"/>
            </a:pPr>
            <a:r>
              <a:rPr lang="en-GB" sz="2800" dirty="0"/>
              <a:t>There is a community taking care for a guideline updates</a:t>
            </a:r>
            <a:endParaRPr lang="it-IT" sz="2800" dirty="0"/>
          </a:p>
          <a:p>
            <a:pPr marL="0" lvl="0" indent="0">
              <a:buNone/>
            </a:pPr>
            <a:endParaRPr lang="it-IT" dirty="0"/>
          </a:p>
          <a:p>
            <a:pPr marL="0" lvl="0" indent="0">
              <a:buNone/>
            </a:pPr>
            <a:endParaRPr lang="it-IT" dirty="0"/>
          </a:p>
          <a:p>
            <a:pPr lvl="0"/>
            <a:endParaRPr lang="it-IT" dirty="0"/>
          </a:p>
          <a:p>
            <a:pPr marL="0" lvl="0" indent="0">
              <a:buNone/>
            </a:pPr>
            <a:endParaRPr lang="it-IT" dirty="0"/>
          </a:p>
          <a:p>
            <a:pPr marL="0" lvl="0" indent="0">
              <a:buNone/>
            </a:pPr>
            <a:endParaRPr lang="it-IT" dirty="0"/>
          </a:p>
        </p:txBody>
      </p:sp>
      <p:pic>
        <p:nvPicPr>
          <p:cNvPr id="7" name="Picture 6">
            <a:extLst>
              <a:ext uri="{FF2B5EF4-FFF2-40B4-BE49-F238E27FC236}">
                <a16:creationId xmlns:a16="http://schemas.microsoft.com/office/drawing/2014/main" id="{8E3E26DC-297B-479C-8636-B9A4D67FFC1C}"/>
              </a:ext>
            </a:extLst>
          </p:cNvPr>
          <p:cNvPicPr>
            <a:picLocks noChangeAspect="1"/>
          </p:cNvPicPr>
          <p:nvPr/>
        </p:nvPicPr>
        <p:blipFill>
          <a:blip r:embed="rId3"/>
          <a:stretch>
            <a:fillRect/>
          </a:stretch>
        </p:blipFill>
        <p:spPr>
          <a:xfrm>
            <a:off x="95663" y="4602480"/>
            <a:ext cx="11958251" cy="2031999"/>
          </a:xfrm>
          <a:prstGeom prst="rect">
            <a:avLst/>
          </a:prstGeom>
        </p:spPr>
      </p:pic>
      <p:pic>
        <p:nvPicPr>
          <p:cNvPr id="5" name="Immagine 3"/>
          <p:cNvPicPr>
            <a:picLocks noChangeAspect="1"/>
          </p:cNvPicPr>
          <p:nvPr/>
        </p:nvPicPr>
        <p:blipFill>
          <a:blip r:embed="rId4"/>
          <a:stretch>
            <a:fillRect/>
          </a:stretch>
        </p:blipFill>
        <p:spPr>
          <a:xfrm>
            <a:off x="5588001" y="4389924"/>
            <a:ext cx="3017520" cy="841321"/>
          </a:xfrm>
          <a:prstGeom prst="rect">
            <a:avLst/>
          </a:prstGeom>
          <a:noFill/>
          <a:ln cap="flat">
            <a:noFill/>
          </a:ln>
        </p:spPr>
      </p:pic>
      <p:sp>
        <p:nvSpPr>
          <p:cNvPr id="9" name="Oval 8">
            <a:extLst>
              <a:ext uri="{FF2B5EF4-FFF2-40B4-BE49-F238E27FC236}">
                <a16:creationId xmlns:a16="http://schemas.microsoft.com/office/drawing/2014/main" id="{39585160-EE75-4DBE-ACCB-55015FDE57AF}"/>
              </a:ext>
            </a:extLst>
          </p:cNvPr>
          <p:cNvSpPr/>
          <p:nvPr/>
        </p:nvSpPr>
        <p:spPr>
          <a:xfrm>
            <a:off x="8605521" y="4379764"/>
            <a:ext cx="3261359" cy="8413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3ACF-B0E4-4A09-B980-FE65A4A473E8}"/>
              </a:ext>
            </a:extLst>
          </p:cNvPr>
          <p:cNvSpPr>
            <a:spLocks noGrp="1"/>
          </p:cNvSpPr>
          <p:nvPr>
            <p:ph type="title"/>
          </p:nvPr>
        </p:nvSpPr>
        <p:spPr/>
        <p:txBody>
          <a:bodyPr>
            <a:normAutofit fontScale="90000"/>
          </a:bodyPr>
          <a:lstStyle/>
          <a:p>
            <a:r>
              <a:rPr lang="it-IT" dirty="0" err="1"/>
              <a:t>Formalisms</a:t>
            </a:r>
            <a:r>
              <a:rPr lang="it-IT" dirty="0"/>
              <a:t> for </a:t>
            </a:r>
            <a:r>
              <a:rPr lang="it-IT" dirty="0" err="1"/>
              <a:t>guideline</a:t>
            </a:r>
            <a:r>
              <a:rPr lang="it-IT" dirty="0"/>
              <a:t> </a:t>
            </a:r>
            <a:r>
              <a:rPr lang="it-IT" dirty="0" err="1"/>
              <a:t>representation</a:t>
            </a:r>
            <a:br>
              <a:rPr lang="it-IT" dirty="0"/>
            </a:br>
            <a:r>
              <a:rPr lang="it-IT" dirty="0"/>
              <a:t>must take </a:t>
            </a:r>
            <a:r>
              <a:rPr lang="it-IT" dirty="0" err="1"/>
              <a:t>into</a:t>
            </a:r>
            <a:r>
              <a:rPr lang="it-IT" dirty="0"/>
              <a:t> account </a:t>
            </a:r>
            <a:r>
              <a:rPr lang="it-IT" dirty="0" err="1"/>
              <a:t>those</a:t>
            </a:r>
            <a:r>
              <a:rPr lang="it-IT" dirty="0"/>
              <a:t> new features</a:t>
            </a:r>
            <a:br>
              <a:rPr lang="it-IT" dirty="0"/>
            </a:br>
            <a:r>
              <a:rPr lang="it-IT" dirty="0"/>
              <a:t>(late 90’s -2000’s)</a:t>
            </a:r>
          </a:p>
        </p:txBody>
      </p:sp>
      <p:sp>
        <p:nvSpPr>
          <p:cNvPr id="3" name="Content Placeholder 2">
            <a:extLst>
              <a:ext uri="{FF2B5EF4-FFF2-40B4-BE49-F238E27FC236}">
                <a16:creationId xmlns:a16="http://schemas.microsoft.com/office/drawing/2014/main" id="{7E0C7C62-77CC-4F44-8D1B-8C1B17053179}"/>
              </a:ext>
            </a:extLst>
          </p:cNvPr>
          <p:cNvSpPr>
            <a:spLocks noGrp="1"/>
          </p:cNvSpPr>
          <p:nvPr>
            <p:ph idx="1"/>
          </p:nvPr>
        </p:nvSpPr>
        <p:spPr>
          <a:xfrm>
            <a:off x="609600" y="1793240"/>
            <a:ext cx="11440160" cy="4525959"/>
          </a:xfrm>
        </p:spPr>
        <p:txBody>
          <a:bodyPr>
            <a:normAutofit/>
          </a:bodyPr>
          <a:lstStyle/>
          <a:p>
            <a:r>
              <a:rPr lang="it-IT" dirty="0">
                <a:solidFill>
                  <a:srgbClr val="0070C0"/>
                </a:solidFill>
              </a:rPr>
              <a:t>GLIF – </a:t>
            </a:r>
            <a:r>
              <a:rPr lang="it-IT" dirty="0" err="1">
                <a:solidFill>
                  <a:srgbClr val="0070C0"/>
                </a:solidFill>
              </a:rPr>
              <a:t>Guideline</a:t>
            </a:r>
            <a:r>
              <a:rPr lang="it-IT" dirty="0">
                <a:solidFill>
                  <a:srgbClr val="0070C0"/>
                </a:solidFill>
              </a:rPr>
              <a:t> </a:t>
            </a:r>
            <a:r>
              <a:rPr lang="it-IT" dirty="0" err="1">
                <a:solidFill>
                  <a:srgbClr val="0070C0"/>
                </a:solidFill>
              </a:rPr>
              <a:t>Interchange</a:t>
            </a:r>
            <a:r>
              <a:rPr lang="it-IT" dirty="0">
                <a:solidFill>
                  <a:srgbClr val="0070C0"/>
                </a:solidFill>
              </a:rPr>
              <a:t> Format (M. </a:t>
            </a:r>
            <a:r>
              <a:rPr lang="it-IT" dirty="0" err="1">
                <a:solidFill>
                  <a:srgbClr val="0070C0"/>
                </a:solidFill>
              </a:rPr>
              <a:t>Peleg</a:t>
            </a:r>
            <a:r>
              <a:rPr lang="it-IT" dirty="0">
                <a:solidFill>
                  <a:srgbClr val="0070C0"/>
                </a:solidFill>
              </a:rPr>
              <a:t>, Haifa, Stanford)</a:t>
            </a:r>
          </a:p>
          <a:p>
            <a:r>
              <a:rPr lang="it-IT" dirty="0">
                <a:solidFill>
                  <a:srgbClr val="0070C0"/>
                </a:solidFill>
              </a:rPr>
              <a:t>Arden </a:t>
            </a:r>
            <a:r>
              <a:rPr lang="it-IT" dirty="0" err="1">
                <a:solidFill>
                  <a:srgbClr val="0070C0"/>
                </a:solidFill>
              </a:rPr>
              <a:t>syntax</a:t>
            </a:r>
            <a:r>
              <a:rPr lang="it-IT" dirty="0">
                <a:solidFill>
                  <a:srgbClr val="0070C0"/>
                </a:solidFill>
              </a:rPr>
              <a:t> MLM- </a:t>
            </a:r>
            <a:r>
              <a:rPr lang="it-IT" dirty="0" err="1">
                <a:solidFill>
                  <a:srgbClr val="0070C0"/>
                </a:solidFill>
              </a:rPr>
              <a:t>medical</a:t>
            </a:r>
            <a:r>
              <a:rPr lang="it-IT" dirty="0">
                <a:solidFill>
                  <a:srgbClr val="0070C0"/>
                </a:solidFill>
              </a:rPr>
              <a:t> </a:t>
            </a:r>
            <a:r>
              <a:rPr lang="it-IT" dirty="0" err="1">
                <a:solidFill>
                  <a:srgbClr val="0070C0"/>
                </a:solidFill>
              </a:rPr>
              <a:t>logic</a:t>
            </a:r>
            <a:r>
              <a:rPr lang="it-IT" dirty="0">
                <a:solidFill>
                  <a:srgbClr val="0070C0"/>
                </a:solidFill>
              </a:rPr>
              <a:t> </a:t>
            </a:r>
            <a:r>
              <a:rPr lang="it-IT" dirty="0" err="1">
                <a:solidFill>
                  <a:srgbClr val="0070C0"/>
                </a:solidFill>
              </a:rPr>
              <a:t>module</a:t>
            </a:r>
            <a:r>
              <a:rPr lang="it-IT" dirty="0">
                <a:solidFill>
                  <a:srgbClr val="0070C0"/>
                </a:solidFill>
              </a:rPr>
              <a:t> (HL7, US)  </a:t>
            </a:r>
          </a:p>
          <a:p>
            <a:r>
              <a:rPr lang="it-IT" dirty="0">
                <a:solidFill>
                  <a:srgbClr val="0070C0"/>
                </a:solidFill>
              </a:rPr>
              <a:t>GEM – </a:t>
            </a:r>
            <a:r>
              <a:rPr lang="it-IT" dirty="0" err="1">
                <a:solidFill>
                  <a:srgbClr val="0070C0"/>
                </a:solidFill>
              </a:rPr>
              <a:t>Guideline</a:t>
            </a:r>
            <a:r>
              <a:rPr lang="it-IT" dirty="0">
                <a:solidFill>
                  <a:srgbClr val="0070C0"/>
                </a:solidFill>
              </a:rPr>
              <a:t> </a:t>
            </a:r>
            <a:r>
              <a:rPr lang="it-IT" dirty="0" err="1">
                <a:solidFill>
                  <a:srgbClr val="0070C0"/>
                </a:solidFill>
              </a:rPr>
              <a:t>Element</a:t>
            </a:r>
            <a:r>
              <a:rPr lang="it-IT" dirty="0">
                <a:solidFill>
                  <a:srgbClr val="0070C0"/>
                </a:solidFill>
              </a:rPr>
              <a:t> Model (</a:t>
            </a:r>
            <a:r>
              <a:rPr lang="it-IT" dirty="0" err="1">
                <a:solidFill>
                  <a:srgbClr val="0070C0"/>
                </a:solidFill>
              </a:rPr>
              <a:t>Shiffman</a:t>
            </a:r>
            <a:r>
              <a:rPr lang="it-IT" dirty="0">
                <a:solidFill>
                  <a:srgbClr val="0070C0"/>
                </a:solidFill>
              </a:rPr>
              <a:t>, US)</a:t>
            </a:r>
          </a:p>
          <a:p>
            <a:r>
              <a:rPr lang="it-IT" dirty="0">
                <a:solidFill>
                  <a:srgbClr val="0070C0"/>
                </a:solidFill>
              </a:rPr>
              <a:t>GUIDE – (Ciccarese, </a:t>
            </a:r>
            <a:r>
              <a:rPr lang="it-IT" dirty="0" err="1">
                <a:solidFill>
                  <a:srgbClr val="0070C0"/>
                </a:solidFill>
              </a:rPr>
              <a:t>Italy</a:t>
            </a:r>
            <a:r>
              <a:rPr lang="it-IT" dirty="0">
                <a:solidFill>
                  <a:srgbClr val="0070C0"/>
                </a:solidFill>
              </a:rPr>
              <a:t>)</a:t>
            </a:r>
          </a:p>
          <a:p>
            <a:r>
              <a:rPr lang="it-IT" dirty="0">
                <a:solidFill>
                  <a:srgbClr val="0070C0"/>
                </a:solidFill>
              </a:rPr>
              <a:t>GLARE – (Terenziani, </a:t>
            </a:r>
            <a:r>
              <a:rPr lang="it-IT" dirty="0" err="1">
                <a:solidFill>
                  <a:srgbClr val="0070C0"/>
                </a:solidFill>
              </a:rPr>
              <a:t>Italy</a:t>
            </a:r>
            <a:r>
              <a:rPr lang="it-IT" dirty="0">
                <a:solidFill>
                  <a:srgbClr val="0070C0"/>
                </a:solidFill>
              </a:rPr>
              <a:t>)</a:t>
            </a:r>
          </a:p>
          <a:p>
            <a:r>
              <a:rPr lang="it-IT" dirty="0">
                <a:solidFill>
                  <a:srgbClr val="0070C0"/>
                </a:solidFill>
              </a:rPr>
              <a:t>PROFORMA - (Fox, UK)</a:t>
            </a:r>
          </a:p>
          <a:p>
            <a:r>
              <a:rPr lang="it-IT" dirty="0">
                <a:solidFill>
                  <a:srgbClr val="0070C0"/>
                </a:solidFill>
              </a:rPr>
              <a:t>….   </a:t>
            </a:r>
          </a:p>
          <a:p>
            <a:pPr marL="0" indent="0">
              <a:buNone/>
            </a:pPr>
            <a:endParaRPr lang="it-IT" dirty="0"/>
          </a:p>
          <a:p>
            <a:endParaRPr lang="it-IT" dirty="0"/>
          </a:p>
        </p:txBody>
      </p:sp>
      <p:sp>
        <p:nvSpPr>
          <p:cNvPr id="4" name="Rectangle 3">
            <a:extLst>
              <a:ext uri="{FF2B5EF4-FFF2-40B4-BE49-F238E27FC236}">
                <a16:creationId xmlns:a16="http://schemas.microsoft.com/office/drawing/2014/main" id="{4FB845D3-BC85-4C9E-B831-423DBFEC2BDC}"/>
              </a:ext>
            </a:extLst>
          </p:cNvPr>
          <p:cNvSpPr/>
          <p:nvPr/>
        </p:nvSpPr>
        <p:spPr>
          <a:xfrm>
            <a:off x="233680" y="5857534"/>
            <a:ext cx="11724640" cy="923330"/>
          </a:xfrm>
          <a:prstGeom prst="rect">
            <a:avLst/>
          </a:prstGeom>
          <a:solidFill>
            <a:schemeClr val="accent2">
              <a:lumMod val="20000"/>
              <a:lumOff val="80000"/>
            </a:schemeClr>
          </a:solidFill>
        </p:spPr>
        <p:txBody>
          <a:bodyPr wrap="square">
            <a:spAutoFit/>
          </a:bodyPr>
          <a:lstStyle/>
          <a:p>
            <a:r>
              <a:rPr lang="it-IT" dirty="0"/>
              <a:t> </a:t>
            </a:r>
            <a:r>
              <a:rPr lang="it-IT" dirty="0" err="1"/>
              <a:t>Peleg</a:t>
            </a:r>
            <a:r>
              <a:rPr lang="it-IT" dirty="0"/>
              <a:t> M, Tu S, Bury J, Ciccarese P, Fox J, </a:t>
            </a:r>
            <a:r>
              <a:rPr lang="it-IT" dirty="0" err="1"/>
              <a:t>Greenes</a:t>
            </a:r>
            <a:r>
              <a:rPr lang="it-IT" dirty="0"/>
              <a:t> RA, Hall R, Johnson PD, Jones N, Kumar A, </a:t>
            </a:r>
            <a:r>
              <a:rPr lang="it-IT" dirty="0" err="1"/>
              <a:t>Miksch</a:t>
            </a:r>
            <a:r>
              <a:rPr lang="it-IT" dirty="0"/>
              <a:t> S, Quaglini S, </a:t>
            </a:r>
            <a:r>
              <a:rPr lang="it-IT" dirty="0" err="1"/>
              <a:t>Seyfang</a:t>
            </a:r>
            <a:r>
              <a:rPr lang="it-IT" dirty="0"/>
              <a:t> A, </a:t>
            </a:r>
            <a:r>
              <a:rPr lang="it-IT" dirty="0" err="1"/>
              <a:t>Shortliffe</a:t>
            </a:r>
            <a:r>
              <a:rPr lang="it-IT" dirty="0"/>
              <a:t> EH, Stefanelli M. </a:t>
            </a:r>
            <a:r>
              <a:rPr lang="it-IT" dirty="0" err="1"/>
              <a:t>Comparing</a:t>
            </a:r>
            <a:r>
              <a:rPr lang="it-IT" dirty="0"/>
              <a:t> computer-</a:t>
            </a:r>
            <a:r>
              <a:rPr lang="it-IT" dirty="0" err="1"/>
              <a:t>interpretable</a:t>
            </a:r>
            <a:r>
              <a:rPr lang="it-IT" dirty="0"/>
              <a:t> </a:t>
            </a:r>
            <a:r>
              <a:rPr lang="it-IT" dirty="0" err="1"/>
              <a:t>guideline</a:t>
            </a:r>
            <a:r>
              <a:rPr lang="it-IT" dirty="0"/>
              <a:t> models: a case-study </a:t>
            </a:r>
            <a:r>
              <a:rPr lang="it-IT" dirty="0" err="1"/>
              <a:t>approach</a:t>
            </a:r>
            <a:r>
              <a:rPr lang="it-IT" dirty="0"/>
              <a:t>. J </a:t>
            </a:r>
            <a:r>
              <a:rPr lang="it-IT" dirty="0" err="1"/>
              <a:t>Am</a:t>
            </a:r>
            <a:r>
              <a:rPr lang="it-IT" dirty="0"/>
              <a:t> </a:t>
            </a:r>
            <a:r>
              <a:rPr lang="it-IT" dirty="0" err="1"/>
              <a:t>Med</a:t>
            </a:r>
            <a:r>
              <a:rPr lang="it-IT" dirty="0"/>
              <a:t> </a:t>
            </a:r>
            <a:r>
              <a:rPr lang="it-IT" dirty="0" err="1"/>
              <a:t>Inform</a:t>
            </a:r>
            <a:r>
              <a:rPr lang="it-IT" dirty="0"/>
              <a:t> </a:t>
            </a:r>
            <a:r>
              <a:rPr lang="it-IT" dirty="0" err="1"/>
              <a:t>Assoc</a:t>
            </a:r>
            <a:r>
              <a:rPr lang="it-IT" dirty="0"/>
              <a:t>. 2003 Jan-Feb;10(1):52-68</a:t>
            </a:r>
          </a:p>
        </p:txBody>
      </p:sp>
    </p:spTree>
    <p:extLst>
      <p:ext uri="{BB962C8B-B14F-4D97-AF65-F5344CB8AC3E}">
        <p14:creationId xmlns:p14="http://schemas.microsoft.com/office/powerpoint/2010/main" val="1131498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4C9F-D4A7-4B2B-B212-394DEB5E1386}"/>
              </a:ext>
            </a:extLst>
          </p:cNvPr>
          <p:cNvSpPr>
            <a:spLocks noGrp="1"/>
          </p:cNvSpPr>
          <p:nvPr>
            <p:ph type="title"/>
          </p:nvPr>
        </p:nvSpPr>
        <p:spPr>
          <a:xfrm>
            <a:off x="609603" y="0"/>
            <a:ext cx="10972800" cy="995680"/>
          </a:xfrm>
        </p:spPr>
        <p:txBody>
          <a:bodyPr/>
          <a:lstStyle/>
          <a:p>
            <a:r>
              <a:rPr lang="it-IT" dirty="0" err="1"/>
              <a:t>Currently</a:t>
            </a:r>
            <a:r>
              <a:rPr lang="it-IT" dirty="0"/>
              <a:t> </a:t>
            </a:r>
            <a:r>
              <a:rPr lang="it-IT" dirty="0" err="1"/>
              <a:t>used</a:t>
            </a:r>
            <a:r>
              <a:rPr lang="it-IT" dirty="0"/>
              <a:t> in the </a:t>
            </a:r>
            <a:r>
              <a:rPr lang="it-IT" dirty="0" err="1"/>
              <a:t>practice</a:t>
            </a:r>
            <a:endParaRPr lang="it-IT" dirty="0"/>
          </a:p>
        </p:txBody>
      </p:sp>
      <p:sp>
        <p:nvSpPr>
          <p:cNvPr id="3" name="Content Placeholder 2">
            <a:extLst>
              <a:ext uri="{FF2B5EF4-FFF2-40B4-BE49-F238E27FC236}">
                <a16:creationId xmlns:a16="http://schemas.microsoft.com/office/drawing/2014/main" id="{8642EE48-D108-4AE8-AD70-7EB10036EC7C}"/>
              </a:ext>
            </a:extLst>
          </p:cNvPr>
          <p:cNvSpPr>
            <a:spLocks noGrp="1"/>
          </p:cNvSpPr>
          <p:nvPr>
            <p:ph idx="1"/>
          </p:nvPr>
        </p:nvSpPr>
        <p:spPr>
          <a:xfrm>
            <a:off x="406403" y="2631440"/>
            <a:ext cx="10972800" cy="2966399"/>
          </a:xfrm>
        </p:spPr>
        <p:txBody>
          <a:bodyPr/>
          <a:lstStyle/>
          <a:p>
            <a:r>
              <a:rPr lang="it-IT" dirty="0">
                <a:solidFill>
                  <a:schemeClr val="tx1"/>
                </a:solidFill>
              </a:rPr>
              <a:t>MLM</a:t>
            </a:r>
          </a:p>
          <a:p>
            <a:r>
              <a:rPr lang="it-IT" dirty="0">
                <a:solidFill>
                  <a:schemeClr val="tx1"/>
                </a:solidFill>
              </a:rPr>
              <a:t>PROFORMA    </a:t>
            </a:r>
          </a:p>
          <a:p>
            <a:pPr lvl="1"/>
            <a:r>
              <a:rPr lang="it-IT" b="1" dirty="0">
                <a:solidFill>
                  <a:schemeClr val="tx1"/>
                </a:solidFill>
              </a:rPr>
              <a:t>Commercial </a:t>
            </a:r>
            <a:r>
              <a:rPr lang="it-IT" b="1" dirty="0" err="1">
                <a:solidFill>
                  <a:schemeClr val="tx1"/>
                </a:solidFill>
              </a:rPr>
              <a:t>platform</a:t>
            </a:r>
            <a:r>
              <a:rPr lang="it-IT" b="1" dirty="0">
                <a:solidFill>
                  <a:schemeClr val="tx1"/>
                </a:solidFill>
              </a:rPr>
              <a:t>  ALIUM  (</a:t>
            </a:r>
            <a:r>
              <a:rPr lang="it-IT" b="1" dirty="0" err="1">
                <a:solidFill>
                  <a:schemeClr val="tx1"/>
                </a:solidFill>
              </a:rPr>
              <a:t>Deontics</a:t>
            </a:r>
            <a:r>
              <a:rPr lang="it-IT" b="1" dirty="0">
                <a:solidFill>
                  <a:schemeClr val="tx1"/>
                </a:solidFill>
              </a:rPr>
              <a:t>, London)</a:t>
            </a:r>
          </a:p>
          <a:p>
            <a:endParaRPr lang="it-IT" dirty="0">
              <a:solidFill>
                <a:schemeClr val="tx1"/>
              </a:solidFill>
            </a:endParaRPr>
          </a:p>
        </p:txBody>
      </p:sp>
    </p:spTree>
    <p:extLst>
      <p:ext uri="{BB962C8B-B14F-4D97-AF65-F5344CB8AC3E}">
        <p14:creationId xmlns:p14="http://schemas.microsoft.com/office/powerpoint/2010/main" val="1709005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068511" y="44804"/>
            <a:ext cx="9678256" cy="1143000"/>
          </a:xfrm>
        </p:spPr>
        <p:txBody>
          <a:bodyPr>
            <a:normAutofit fontScale="90000"/>
          </a:bodyPr>
          <a:lstStyle/>
          <a:p>
            <a:r>
              <a:rPr lang="it-IT" sz="4800" dirty="0"/>
              <a:t>Pavia: the </a:t>
            </a:r>
            <a:r>
              <a:rPr lang="it-IT" sz="4800" dirty="0" err="1"/>
              <a:t>biomedical</a:t>
            </a:r>
            <a:r>
              <a:rPr lang="it-IT" sz="4800" dirty="0"/>
              <a:t> </a:t>
            </a:r>
            <a:r>
              <a:rPr lang="it-IT" sz="4800" dirty="0" err="1"/>
              <a:t>research</a:t>
            </a:r>
            <a:r>
              <a:rPr lang="it-IT" sz="4800" dirty="0"/>
              <a:t> </a:t>
            </a:r>
            <a:r>
              <a:rPr lang="it-IT" sz="4800" dirty="0" err="1"/>
              <a:t>square</a:t>
            </a:r>
            <a:r>
              <a:rPr lang="it-IT" sz="4800" dirty="0"/>
              <a:t> </a:t>
            </a:r>
            <a:r>
              <a:rPr lang="it-IT" sz="4800" dirty="0" err="1"/>
              <a:t>mile</a:t>
            </a:r>
            <a:endParaRPr lang="en-US" sz="4800" dirty="0"/>
          </a:p>
        </p:txBody>
      </p:sp>
      <p:pic>
        <p:nvPicPr>
          <p:cNvPr id="31748" name="Picture 4" descr="Image result for mondino pavia"/>
          <p:cNvPicPr>
            <a:picLocks noChangeAspect="1" noChangeArrowheads="1"/>
          </p:cNvPicPr>
          <p:nvPr/>
        </p:nvPicPr>
        <p:blipFill>
          <a:blip r:embed="rId3" cstate="print"/>
          <a:srcRect/>
          <a:stretch>
            <a:fillRect/>
          </a:stretch>
        </p:blipFill>
        <p:spPr bwMode="auto">
          <a:xfrm>
            <a:off x="1068511" y="1397659"/>
            <a:ext cx="2902745" cy="1738745"/>
          </a:xfrm>
          <a:prstGeom prst="rect">
            <a:avLst/>
          </a:prstGeom>
          <a:noFill/>
        </p:spPr>
      </p:pic>
      <p:pic>
        <p:nvPicPr>
          <p:cNvPr id="31750" name="Picture 6" descr="Image result for maugeri pavia"/>
          <p:cNvPicPr>
            <a:picLocks noChangeAspect="1" noChangeArrowheads="1"/>
          </p:cNvPicPr>
          <p:nvPr/>
        </p:nvPicPr>
        <p:blipFill>
          <a:blip r:embed="rId4" cstate="print"/>
          <a:srcRect/>
          <a:stretch>
            <a:fillRect/>
          </a:stretch>
        </p:blipFill>
        <p:spPr bwMode="auto">
          <a:xfrm>
            <a:off x="8279684" y="1003549"/>
            <a:ext cx="2843805" cy="2132854"/>
          </a:xfrm>
          <a:prstGeom prst="rect">
            <a:avLst/>
          </a:prstGeom>
          <a:noFill/>
        </p:spPr>
      </p:pic>
      <p:pic>
        <p:nvPicPr>
          <p:cNvPr id="31752" name="Picture 8" descr="Image result for san matteo pavia"/>
          <p:cNvPicPr>
            <a:picLocks noChangeAspect="1" noChangeArrowheads="1"/>
          </p:cNvPicPr>
          <p:nvPr/>
        </p:nvPicPr>
        <p:blipFill>
          <a:blip r:embed="rId5" cstate="print"/>
          <a:srcRect/>
          <a:stretch>
            <a:fillRect/>
          </a:stretch>
        </p:blipFill>
        <p:spPr bwMode="auto">
          <a:xfrm>
            <a:off x="8184233" y="4928758"/>
            <a:ext cx="2850212" cy="1895034"/>
          </a:xfrm>
          <a:prstGeom prst="rect">
            <a:avLst/>
          </a:prstGeom>
          <a:noFill/>
        </p:spPr>
      </p:pic>
      <p:pic>
        <p:nvPicPr>
          <p:cNvPr id="31754" name="Picture 10" descr="Image result for cnao pavia"/>
          <p:cNvPicPr>
            <a:picLocks noChangeAspect="1" noChangeArrowheads="1"/>
          </p:cNvPicPr>
          <p:nvPr/>
        </p:nvPicPr>
        <p:blipFill>
          <a:blip r:embed="rId6" cstate="print"/>
          <a:srcRect/>
          <a:stretch>
            <a:fillRect/>
          </a:stretch>
        </p:blipFill>
        <p:spPr bwMode="auto">
          <a:xfrm>
            <a:off x="1112847" y="5027933"/>
            <a:ext cx="2902745" cy="1749941"/>
          </a:xfrm>
          <a:prstGeom prst="rect">
            <a:avLst/>
          </a:prstGeom>
          <a:noFill/>
        </p:spPr>
      </p:pic>
      <p:pic>
        <p:nvPicPr>
          <p:cNvPr id="3" name="Immagine 2"/>
          <p:cNvPicPr>
            <a:picLocks noChangeAspect="1"/>
          </p:cNvPicPr>
          <p:nvPr/>
        </p:nvPicPr>
        <p:blipFill rotWithShape="1">
          <a:blip r:embed="rId7"/>
          <a:srcRect r="26834" b="38884"/>
          <a:stretch/>
        </p:blipFill>
        <p:spPr>
          <a:xfrm>
            <a:off x="4090930" y="3040995"/>
            <a:ext cx="4104456" cy="2494431"/>
          </a:xfrm>
          <a:prstGeom prst="rect">
            <a:avLst/>
          </a:prstGeom>
        </p:spPr>
      </p:pic>
      <p:sp>
        <p:nvSpPr>
          <p:cNvPr id="4" name="Ovale 3"/>
          <p:cNvSpPr/>
          <p:nvPr/>
        </p:nvSpPr>
        <p:spPr>
          <a:xfrm>
            <a:off x="4777483" y="3755905"/>
            <a:ext cx="1695235" cy="7669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campus</a:t>
            </a:r>
          </a:p>
        </p:txBody>
      </p:sp>
      <p:sp>
        <p:nvSpPr>
          <p:cNvPr id="5" name="Freccia a destra 4"/>
          <p:cNvSpPr/>
          <p:nvPr/>
        </p:nvSpPr>
        <p:spPr>
          <a:xfrm rot="8461326" flipV="1">
            <a:off x="6342571" y="2698569"/>
            <a:ext cx="2147187" cy="6345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8781769" y="3158430"/>
            <a:ext cx="2506053" cy="369332"/>
          </a:xfrm>
          <a:prstGeom prst="rect">
            <a:avLst/>
          </a:prstGeom>
          <a:noFill/>
        </p:spPr>
        <p:txBody>
          <a:bodyPr wrap="square" rtlCol="0">
            <a:spAutoFit/>
          </a:bodyPr>
          <a:lstStyle/>
          <a:p>
            <a:r>
              <a:rPr lang="de-CH" dirty="0" err="1"/>
              <a:t>Maugeri</a:t>
            </a:r>
            <a:r>
              <a:rPr lang="de-CH" dirty="0"/>
              <a:t> (Rehabilitation)</a:t>
            </a:r>
            <a:endParaRPr lang="it-IT" dirty="0"/>
          </a:p>
        </p:txBody>
      </p:sp>
      <p:sp>
        <p:nvSpPr>
          <p:cNvPr id="11" name="CasellaDiTesto 10"/>
          <p:cNvSpPr txBox="1"/>
          <p:nvPr/>
        </p:nvSpPr>
        <p:spPr>
          <a:xfrm>
            <a:off x="1325366" y="3109576"/>
            <a:ext cx="2476071" cy="369332"/>
          </a:xfrm>
          <a:prstGeom prst="rect">
            <a:avLst/>
          </a:prstGeom>
          <a:noFill/>
        </p:spPr>
        <p:txBody>
          <a:bodyPr wrap="square" rtlCol="0">
            <a:spAutoFit/>
          </a:bodyPr>
          <a:lstStyle/>
          <a:p>
            <a:r>
              <a:rPr lang="de-CH" dirty="0"/>
              <a:t> </a:t>
            </a:r>
            <a:r>
              <a:rPr lang="de-CH" dirty="0" err="1"/>
              <a:t>Mondino</a:t>
            </a:r>
            <a:r>
              <a:rPr lang="de-CH" dirty="0"/>
              <a:t> (</a:t>
            </a:r>
            <a:r>
              <a:rPr lang="de-CH" dirty="0" err="1"/>
              <a:t>Neurology</a:t>
            </a:r>
            <a:r>
              <a:rPr lang="de-CH" dirty="0"/>
              <a:t>)</a:t>
            </a:r>
            <a:endParaRPr lang="it-IT" dirty="0"/>
          </a:p>
        </p:txBody>
      </p:sp>
      <p:sp>
        <p:nvSpPr>
          <p:cNvPr id="12" name="CasellaDiTesto 11"/>
          <p:cNvSpPr txBox="1"/>
          <p:nvPr/>
        </p:nvSpPr>
        <p:spPr>
          <a:xfrm>
            <a:off x="8646334" y="4462482"/>
            <a:ext cx="3294748" cy="369332"/>
          </a:xfrm>
          <a:prstGeom prst="rect">
            <a:avLst/>
          </a:prstGeom>
          <a:noFill/>
        </p:spPr>
        <p:txBody>
          <a:bodyPr wrap="none" rtlCol="0">
            <a:spAutoFit/>
          </a:bodyPr>
          <a:lstStyle/>
          <a:p>
            <a:r>
              <a:rPr lang="de-CH" dirty="0"/>
              <a:t>San Matteo (</a:t>
            </a:r>
            <a:r>
              <a:rPr lang="de-CH" dirty="0" err="1"/>
              <a:t>big</a:t>
            </a:r>
            <a:r>
              <a:rPr lang="de-CH" dirty="0"/>
              <a:t> </a:t>
            </a:r>
            <a:r>
              <a:rPr lang="de-CH" dirty="0" err="1"/>
              <a:t>general</a:t>
            </a:r>
            <a:r>
              <a:rPr lang="de-CH" dirty="0"/>
              <a:t> </a:t>
            </a:r>
            <a:r>
              <a:rPr lang="de-CH" dirty="0" err="1"/>
              <a:t>hospital</a:t>
            </a:r>
            <a:r>
              <a:rPr lang="de-CH" dirty="0"/>
              <a:t>)</a:t>
            </a:r>
            <a:endParaRPr lang="it-IT" dirty="0"/>
          </a:p>
        </p:txBody>
      </p:sp>
      <p:sp>
        <p:nvSpPr>
          <p:cNvPr id="13" name="CasellaDiTesto 12"/>
          <p:cNvSpPr txBox="1"/>
          <p:nvPr/>
        </p:nvSpPr>
        <p:spPr>
          <a:xfrm>
            <a:off x="1157555" y="4593324"/>
            <a:ext cx="2553951" cy="369332"/>
          </a:xfrm>
          <a:prstGeom prst="rect">
            <a:avLst/>
          </a:prstGeom>
          <a:noFill/>
        </p:spPr>
        <p:txBody>
          <a:bodyPr wrap="square" rtlCol="0">
            <a:spAutoFit/>
          </a:bodyPr>
          <a:lstStyle/>
          <a:p>
            <a:r>
              <a:rPr lang="de-CH" dirty="0"/>
              <a:t>CNAO (</a:t>
            </a:r>
            <a:r>
              <a:rPr lang="de-CH" dirty="0" err="1"/>
              <a:t>Adrotherapy</a:t>
            </a:r>
            <a:r>
              <a:rPr lang="de-CH" dirty="0"/>
              <a:t>)</a:t>
            </a:r>
            <a:endParaRPr lang="it-IT" dirty="0"/>
          </a:p>
        </p:txBody>
      </p:sp>
      <p:sp>
        <p:nvSpPr>
          <p:cNvPr id="14" name="Freccia a destra 13"/>
          <p:cNvSpPr/>
          <p:nvPr/>
        </p:nvSpPr>
        <p:spPr>
          <a:xfrm rot="12939595" flipV="1">
            <a:off x="7461898" y="4954964"/>
            <a:ext cx="1253282" cy="9869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rot="20084543" flipV="1">
            <a:off x="3825726" y="5358963"/>
            <a:ext cx="3607638" cy="81644"/>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rot="1891957" flipV="1">
            <a:off x="3844850" y="2907433"/>
            <a:ext cx="2025404" cy="8111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name="Slide16">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0" y="154665"/>
            <a:ext cx="8964055" cy="4525959"/>
          </a:xfrm>
        </p:spPr>
        <p:txBody>
          <a:bodyPr anchorCtr="1"/>
          <a:lstStyle/>
          <a:p>
            <a:pPr marL="0" lvl="0" indent="0">
              <a:buNone/>
            </a:pPr>
            <a:r>
              <a:rPr lang="it-IT" b="1" dirty="0">
                <a:solidFill>
                  <a:srgbClr val="C00000"/>
                </a:solidFill>
              </a:rPr>
              <a:t>- </a:t>
            </a:r>
            <a:r>
              <a:rPr lang="it-IT" b="1" dirty="0" err="1">
                <a:solidFill>
                  <a:srgbClr val="C00000"/>
                </a:solidFill>
              </a:rPr>
              <a:t>Interoperability</a:t>
            </a:r>
            <a:r>
              <a:rPr lang="it-IT" b="1" dirty="0">
                <a:solidFill>
                  <a:srgbClr val="C00000"/>
                </a:solidFill>
              </a:rPr>
              <a:t>: </a:t>
            </a:r>
            <a:r>
              <a:rPr lang="it-IT" b="1" dirty="0" err="1">
                <a:solidFill>
                  <a:srgbClr val="C00000"/>
                </a:solidFill>
              </a:rPr>
              <a:t>guidelines</a:t>
            </a:r>
            <a:r>
              <a:rPr lang="it-IT" b="1" dirty="0">
                <a:solidFill>
                  <a:srgbClr val="C00000"/>
                </a:solidFill>
              </a:rPr>
              <a:t> can be </a:t>
            </a:r>
            <a:r>
              <a:rPr lang="it-IT" b="1" dirty="0" err="1">
                <a:solidFill>
                  <a:srgbClr val="C00000"/>
                </a:solidFill>
              </a:rPr>
              <a:t>integrated</a:t>
            </a:r>
            <a:r>
              <a:rPr lang="it-IT" b="1" dirty="0">
                <a:solidFill>
                  <a:srgbClr val="C00000"/>
                </a:solidFill>
              </a:rPr>
              <a:t> </a:t>
            </a:r>
            <a:r>
              <a:rPr lang="it-IT" b="1" dirty="0" err="1">
                <a:solidFill>
                  <a:srgbClr val="C00000"/>
                </a:solidFill>
              </a:rPr>
              <a:t>into</a:t>
            </a:r>
            <a:r>
              <a:rPr lang="it-IT" b="1" dirty="0">
                <a:solidFill>
                  <a:srgbClr val="C00000"/>
                </a:solidFill>
              </a:rPr>
              <a:t> the EHR </a:t>
            </a:r>
            <a:r>
              <a:rPr lang="it-IT" b="1" dirty="0" err="1">
                <a:solidFill>
                  <a:srgbClr val="C00000"/>
                </a:solidFill>
              </a:rPr>
              <a:t>interface</a:t>
            </a:r>
            <a:r>
              <a:rPr lang="it-IT" b="1" dirty="0">
                <a:solidFill>
                  <a:srgbClr val="C00000"/>
                </a:solidFill>
              </a:rPr>
              <a:t> </a:t>
            </a:r>
          </a:p>
        </p:txBody>
      </p:sp>
      <p:pic>
        <p:nvPicPr>
          <p:cNvPr id="3" name="Immagine 5"/>
          <p:cNvPicPr>
            <a:picLocks noChangeAspect="1"/>
          </p:cNvPicPr>
          <p:nvPr/>
        </p:nvPicPr>
        <p:blipFill>
          <a:blip r:embed="rId2"/>
          <a:stretch>
            <a:fillRect/>
          </a:stretch>
        </p:blipFill>
        <p:spPr>
          <a:xfrm>
            <a:off x="178486" y="2255084"/>
            <a:ext cx="3354997" cy="2522957"/>
          </a:xfrm>
          <a:prstGeom prst="rect">
            <a:avLst/>
          </a:prstGeom>
          <a:noFill/>
          <a:ln cap="flat">
            <a:noFill/>
          </a:ln>
        </p:spPr>
      </p:pic>
      <p:pic>
        <p:nvPicPr>
          <p:cNvPr id="4" name="Picture 2">
            <a:extLst>
              <a:ext uri="{FF2B5EF4-FFF2-40B4-BE49-F238E27FC236}">
                <a16:creationId xmlns:a16="http://schemas.microsoft.com/office/drawing/2014/main" id="{D393690B-DDBA-4401-8E88-3D25819DB6A1}"/>
              </a:ext>
            </a:extLst>
          </p:cNvPr>
          <p:cNvPicPr>
            <a:picLocks noChangeAspect="1" noChangeArrowheads="1"/>
          </p:cNvPicPr>
          <p:nvPr/>
        </p:nvPicPr>
        <p:blipFill rotWithShape="1">
          <a:blip r:embed="rId3" cstate="print"/>
          <a:srcRect l="1232" t="11486" r="4311" b="10319"/>
          <a:stretch/>
        </p:blipFill>
        <p:spPr bwMode="auto">
          <a:xfrm>
            <a:off x="4885080" y="1169973"/>
            <a:ext cx="6987209" cy="3389243"/>
          </a:xfrm>
          <a:prstGeom prst="rect">
            <a:avLst/>
          </a:prstGeom>
          <a:noFill/>
          <a:ln w="9525">
            <a:noFill/>
            <a:miter lim="800000"/>
            <a:headEnd/>
            <a:tailEnd/>
          </a:ln>
        </p:spPr>
      </p:pic>
      <p:pic>
        <p:nvPicPr>
          <p:cNvPr id="5" name="Picture 4">
            <a:extLst>
              <a:ext uri="{FF2B5EF4-FFF2-40B4-BE49-F238E27FC236}">
                <a16:creationId xmlns:a16="http://schemas.microsoft.com/office/drawing/2014/main" id="{A72A8A29-76BF-4EE6-8E15-F45D33F0F7EE}"/>
              </a:ext>
            </a:extLst>
          </p:cNvPr>
          <p:cNvPicPr>
            <a:picLocks noChangeAspect="1"/>
          </p:cNvPicPr>
          <p:nvPr/>
        </p:nvPicPr>
        <p:blipFill>
          <a:blip r:embed="rId4"/>
          <a:stretch>
            <a:fillRect/>
          </a:stretch>
        </p:blipFill>
        <p:spPr>
          <a:xfrm>
            <a:off x="3711969" y="4134595"/>
            <a:ext cx="6868876" cy="19480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1351280" y="489944"/>
            <a:ext cx="8964055" cy="4525959"/>
          </a:xfrm>
        </p:spPr>
        <p:txBody>
          <a:bodyPr anchorCtr="1"/>
          <a:lstStyle/>
          <a:p>
            <a:pPr marL="0" lvl="0" indent="0" algn="ctr">
              <a:buNone/>
            </a:pPr>
            <a:r>
              <a:rPr lang="en-GB" dirty="0"/>
              <a:t>How a computer-interpretable guideline can enhance the doctor’s interface, </a:t>
            </a:r>
          </a:p>
          <a:p>
            <a:pPr marL="0" lvl="0" indent="0" algn="ctr">
              <a:buNone/>
            </a:pPr>
            <a:r>
              <a:rPr lang="en-GB" dirty="0"/>
              <a:t>adding decision support ?</a:t>
            </a:r>
            <a:endParaRPr lang="it-IT" dirty="0"/>
          </a:p>
        </p:txBody>
      </p:sp>
      <p:pic>
        <p:nvPicPr>
          <p:cNvPr id="3" name="Immagine 5"/>
          <p:cNvPicPr>
            <a:picLocks noChangeAspect="1"/>
          </p:cNvPicPr>
          <p:nvPr/>
        </p:nvPicPr>
        <p:blipFill>
          <a:blip r:embed="rId2"/>
          <a:stretch>
            <a:fillRect/>
          </a:stretch>
        </p:blipFill>
        <p:spPr>
          <a:xfrm>
            <a:off x="3902560" y="2752924"/>
            <a:ext cx="3354997" cy="2522957"/>
          </a:xfrm>
          <a:prstGeom prst="rect">
            <a:avLst/>
          </a:prstGeom>
          <a:noFill/>
          <a:ln cap="flat">
            <a:noFill/>
          </a:ln>
        </p:spPr>
      </p:pic>
    </p:spTree>
    <p:extLst>
      <p:ext uri="{BB962C8B-B14F-4D97-AF65-F5344CB8AC3E}">
        <p14:creationId xmlns:p14="http://schemas.microsoft.com/office/powerpoint/2010/main" val="3536932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name="Slide12">
    <p:spTree>
      <p:nvGrpSpPr>
        <p:cNvPr id="1" name=""/>
        <p:cNvGrpSpPr/>
        <p:nvPr/>
      </p:nvGrpSpPr>
      <p:grpSpPr>
        <a:xfrm>
          <a:off x="0" y="0"/>
          <a:ext cx="0" cy="0"/>
          <a:chOff x="0" y="0"/>
          <a:chExt cx="0" cy="0"/>
        </a:xfrm>
      </p:grpSpPr>
      <p:graphicFrame>
        <p:nvGraphicFramePr>
          <p:cNvPr id="2" name="Object 2"/>
          <p:cNvGraphicFramePr/>
          <p:nvPr/>
        </p:nvGraphicFramePr>
        <p:xfrm>
          <a:off x="1607771" y="999430"/>
          <a:ext cx="8893545" cy="5813947"/>
        </p:xfrm>
        <a:graphic>
          <a:graphicData uri="http://schemas.openxmlformats.org/presentationml/2006/ole">
            <mc:AlternateContent xmlns:mc="http://schemas.openxmlformats.org/markup-compatibility/2006">
              <mc:Choice xmlns:v="urn:schemas-microsoft-com:vml" Requires="v">
                <p:oleObj spid="_x0000_s1086" r:id="rId3" imgW="9561905" imgH="5514286" progId="">
                  <p:embed/>
                </p:oleObj>
              </mc:Choice>
              <mc:Fallback>
                <p:oleObj r:id="rId3" imgW="9561905" imgH="5514286" progId="">
                  <p:embed/>
                  <p:pic>
                    <p:nvPicPr>
                      <p:cNvPr id="0" name=""/>
                      <p:cNvPicPr/>
                      <p:nvPr/>
                    </p:nvPicPr>
                    <p:blipFill>
                      <a:blip r:embed="rId4"/>
                      <a:stretch>
                        <a:fillRect/>
                      </a:stretch>
                    </p:blipFill>
                    <p:spPr>
                      <a:xfrm>
                        <a:off x="1607771" y="999430"/>
                        <a:ext cx="8893545" cy="5813947"/>
                      </a:xfrm>
                      <a:prstGeom prst="rect">
                        <a:avLst/>
                      </a:prstGeom>
                      <a:noFill/>
                      <a:ln cap="flat">
                        <a:noFill/>
                      </a:ln>
                    </p:spPr>
                  </p:pic>
                </p:oleObj>
              </mc:Fallback>
            </mc:AlternateContent>
          </a:graphicData>
        </a:graphic>
      </p:graphicFrame>
      <p:sp>
        <p:nvSpPr>
          <p:cNvPr id="3" name="Freccia in giù 3"/>
          <p:cNvSpPr/>
          <p:nvPr/>
        </p:nvSpPr>
        <p:spPr>
          <a:xfrm>
            <a:off x="3633212" y="4924007"/>
            <a:ext cx="256032" cy="1097280"/>
          </a:xfrm>
          <a:custGeom>
            <a:avLst>
              <a:gd name="f0" fmla="val 1908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00000"/>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 name="Rectangle 11"/>
          <p:cNvSpPr txBox="1"/>
          <p:nvPr/>
        </p:nvSpPr>
        <p:spPr>
          <a:xfrm>
            <a:off x="1981203" y="0"/>
            <a:ext cx="8229600" cy="781400"/>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000" b="0" i="0" u="none" strike="noStrike" kern="1200" cap="none" spc="0" baseline="0">
              <a:solidFill>
                <a:srgbClr val="000000"/>
              </a:solidFill>
              <a:uFillTx/>
              <a:latin typeface="Calibri"/>
              <a:cs typeface="Arial" pitchFamily="34"/>
            </a:endParaRPr>
          </a:p>
        </p:txBody>
      </p:sp>
      <p:sp>
        <p:nvSpPr>
          <p:cNvPr id="5" name="Rectangle 11"/>
          <p:cNvSpPr txBox="1"/>
          <p:nvPr/>
        </p:nvSpPr>
        <p:spPr>
          <a:xfrm>
            <a:off x="2026923" y="152403"/>
            <a:ext cx="8229600" cy="781400"/>
          </a:xfrm>
          <a:prstGeom prst="rect">
            <a:avLst/>
          </a:prstGeom>
          <a:noFill/>
          <a:ln cap="flat">
            <a:noFill/>
          </a:ln>
        </p:spPr>
        <p:txBody>
          <a:bodyPr vert="horz" wrap="square" lIns="91440" tIns="45720" rIns="91440" bIns="45720" anchor="t" anchorCtr="1" compatLnSpc="1">
            <a:normAutofit fontScale="85000" lnSpcReduction="10000"/>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dirty="0" err="1">
                <a:solidFill>
                  <a:srgbClr val="000000"/>
                </a:solidFill>
                <a:uFillTx/>
                <a:latin typeface="Calibri"/>
                <a:cs typeface="Arial" pitchFamily="34"/>
              </a:rPr>
              <a:t>Showing</a:t>
            </a:r>
            <a:r>
              <a:rPr lang="it-IT" sz="4000" b="0" i="0" u="none" strike="noStrike" kern="1200" cap="none" spc="0" baseline="0" dirty="0">
                <a:solidFill>
                  <a:srgbClr val="000000"/>
                </a:solidFill>
                <a:uFillTx/>
                <a:latin typeface="Calibri"/>
                <a:cs typeface="Arial" pitchFamily="34"/>
              </a:rPr>
              <a:t> the </a:t>
            </a:r>
            <a:r>
              <a:rPr lang="it-IT" sz="4000" b="0" i="0" u="none" strike="noStrike" kern="1200" cap="none" spc="0" baseline="0" dirty="0" err="1">
                <a:solidFill>
                  <a:srgbClr val="000000"/>
                </a:solidFill>
                <a:uFillTx/>
                <a:latin typeface="Calibri"/>
                <a:cs typeface="Arial" pitchFamily="34"/>
              </a:rPr>
              <a:t>most</a:t>
            </a:r>
            <a:r>
              <a:rPr lang="it-IT" sz="4000" b="0" i="0" u="none" strike="noStrike" kern="1200" cap="none" spc="0" baseline="0" dirty="0">
                <a:solidFill>
                  <a:srgbClr val="000000"/>
                </a:solidFill>
                <a:uFillTx/>
                <a:latin typeface="Calibri"/>
                <a:cs typeface="Arial" pitchFamily="34"/>
              </a:rPr>
              <a:t> </a:t>
            </a:r>
            <a:r>
              <a:rPr lang="it-IT" sz="4000" b="0" i="0" u="none" strike="noStrike" kern="1200" cap="none" spc="0" baseline="0" dirty="0" err="1">
                <a:solidFill>
                  <a:srgbClr val="000000"/>
                </a:solidFill>
                <a:uFillTx/>
                <a:latin typeface="Calibri"/>
                <a:cs typeface="Arial" pitchFamily="34"/>
              </a:rPr>
              <a:t>urgent</a:t>
            </a:r>
            <a:r>
              <a:rPr lang="it-IT" sz="4000" b="0" i="0" u="none" strike="noStrike" kern="1200" cap="none" spc="0" baseline="0" dirty="0">
                <a:solidFill>
                  <a:srgbClr val="000000"/>
                </a:solidFill>
                <a:uFillTx/>
                <a:latin typeface="Calibri"/>
                <a:cs typeface="Arial" pitchFamily="34"/>
              </a:rPr>
              <a:t> </a:t>
            </a:r>
            <a:r>
              <a:rPr lang="it-IT" sz="4000" b="0" i="0" u="none" strike="noStrike" kern="1200" cap="none" spc="0" baseline="0" dirty="0" err="1">
                <a:solidFill>
                  <a:srgbClr val="000000"/>
                </a:solidFill>
                <a:uFillTx/>
                <a:latin typeface="Calibri"/>
                <a:cs typeface="Arial" pitchFamily="34"/>
              </a:rPr>
              <a:t>recommendations</a:t>
            </a:r>
            <a:endParaRPr lang="en-US" sz="4000" b="0" i="0" u="none" strike="noStrike" kern="1200" cap="none" spc="0" baseline="0" dirty="0">
              <a:solidFill>
                <a:srgbClr val="000000"/>
              </a:solidFill>
              <a:uFillTx/>
              <a:latin typeface="Calibri"/>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name="Slide11">
    <p:spTree>
      <p:nvGrpSpPr>
        <p:cNvPr id="1" name=""/>
        <p:cNvGrpSpPr/>
        <p:nvPr/>
      </p:nvGrpSpPr>
      <p:grpSpPr>
        <a:xfrm>
          <a:off x="0" y="0"/>
          <a:ext cx="0" cy="0"/>
          <a:chOff x="0" y="0"/>
          <a:chExt cx="0" cy="0"/>
        </a:xfrm>
      </p:grpSpPr>
      <p:sp>
        <p:nvSpPr>
          <p:cNvPr id="2" name="Text Box 4"/>
          <p:cNvSpPr txBox="1"/>
          <p:nvPr/>
        </p:nvSpPr>
        <p:spPr>
          <a:xfrm>
            <a:off x="2279654" y="2924178"/>
            <a:ext cx="6480179" cy="35083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endParaRPr lang="en-US" sz="1700" b="1" i="1" u="none" strike="noStrike" kern="1200" cap="none" spc="0" baseline="0">
              <a:solidFill>
                <a:srgbClr val="000099"/>
              </a:solidFill>
              <a:effectLst>
                <a:outerShdw dist="38096" dir="2700000">
                  <a:srgbClr val="C0C0C0"/>
                </a:outerShdw>
              </a:effectLst>
              <a:uFillTx/>
              <a:latin typeface="Century Gothic" pitchFamily="34"/>
              <a:cs typeface="Arial" pitchFamily="34"/>
            </a:endParaRPr>
          </a:p>
        </p:txBody>
      </p:sp>
      <p:sp>
        <p:nvSpPr>
          <p:cNvPr id="4" name="Rectangle 11"/>
          <p:cNvSpPr txBox="1">
            <a:spLocks noGrp="1"/>
          </p:cNvSpPr>
          <p:nvPr>
            <p:ph type="title"/>
          </p:nvPr>
        </p:nvSpPr>
        <p:spPr>
          <a:xfrm>
            <a:off x="1981203" y="0"/>
            <a:ext cx="8229600" cy="781400"/>
          </a:xfrm>
        </p:spPr>
        <p:txBody>
          <a:bodyPr/>
          <a:lstStyle/>
          <a:p>
            <a:pPr lvl="0"/>
            <a:r>
              <a:rPr lang="it-IT" sz="4000" dirty="0"/>
              <a:t>Patient-</a:t>
            </a:r>
            <a:r>
              <a:rPr lang="it-IT" sz="4000" dirty="0" err="1"/>
              <a:t>specific</a:t>
            </a:r>
            <a:r>
              <a:rPr lang="it-IT" sz="4000" dirty="0"/>
              <a:t> To-Do List</a:t>
            </a:r>
            <a:endParaRPr lang="en-US" sz="4000" dirty="0"/>
          </a:p>
        </p:txBody>
      </p:sp>
      <p:grpSp>
        <p:nvGrpSpPr>
          <p:cNvPr id="5" name="Group 17"/>
          <p:cNvGrpSpPr/>
          <p:nvPr/>
        </p:nvGrpSpPr>
        <p:grpSpPr>
          <a:xfrm>
            <a:off x="455926" y="1910080"/>
            <a:ext cx="5568954" cy="3534247"/>
            <a:chOff x="1847846" y="2384426"/>
            <a:chExt cx="5207006" cy="3094036"/>
          </a:xfrm>
        </p:grpSpPr>
        <p:sp>
          <p:nvSpPr>
            <p:cNvPr id="6" name="Text Box 5"/>
            <p:cNvSpPr txBox="1"/>
            <p:nvPr/>
          </p:nvSpPr>
          <p:spPr>
            <a:xfrm>
              <a:off x="1847846" y="2611434"/>
              <a:ext cx="3384551" cy="148245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100"/>
                </a:spcBef>
                <a:spcAft>
                  <a:spcPts val="0"/>
                </a:spcAft>
                <a:buNone/>
                <a:tabLst/>
                <a:defRPr sz="1800" b="0" i="0" u="none" strike="noStrike" kern="0" cap="none" spc="0" baseline="0">
                  <a:solidFill>
                    <a:srgbClr val="000000"/>
                  </a:solidFill>
                  <a:uFillTx/>
                </a:defRPr>
              </a:pPr>
              <a:r>
                <a:rPr lang="it-IT" sz="1800" b="1" i="0" u="none" strike="noStrike" kern="1200" cap="none" spc="0" baseline="0" dirty="0" err="1">
                  <a:solidFill>
                    <a:srgbClr val="FF9900"/>
                  </a:solidFill>
                  <a:uFillTx/>
                  <a:latin typeface="Century Gothic" pitchFamily="34"/>
                  <a:cs typeface="Times New Roman" pitchFamily="18"/>
                </a:rPr>
                <a:t>Procedurer</a:t>
              </a:r>
              <a:r>
                <a:rPr lang="it-IT" sz="1800" b="1" i="0" u="none" strike="noStrike" kern="1200" cap="none" spc="0" baseline="0" dirty="0">
                  <a:solidFill>
                    <a:srgbClr val="FF9900"/>
                  </a:solidFill>
                  <a:uFillTx/>
                  <a:latin typeface="Century Gothic" pitchFamily="34"/>
                  <a:cs typeface="Times New Roman" pitchFamily="18"/>
                </a:rPr>
                <a:t> </a:t>
              </a:r>
              <a:r>
                <a:rPr lang="it-IT" sz="1800" b="1" i="0" u="none" strike="noStrike" kern="1200" cap="none" spc="0" baseline="0" dirty="0" err="1">
                  <a:solidFill>
                    <a:srgbClr val="FF9900"/>
                  </a:solidFill>
                  <a:uFillTx/>
                  <a:latin typeface="Century Gothic" pitchFamily="34"/>
                  <a:cs typeface="Times New Roman" pitchFamily="18"/>
                </a:rPr>
                <a:t>that</a:t>
              </a:r>
              <a:r>
                <a:rPr lang="it-IT" sz="1800" b="1" i="0" u="none" strike="noStrike" kern="1200" cap="none" spc="0" baseline="0" dirty="0">
                  <a:solidFill>
                    <a:srgbClr val="FF9900"/>
                  </a:solidFill>
                  <a:uFillTx/>
                  <a:latin typeface="Century Gothic" pitchFamily="34"/>
                  <a:cs typeface="Times New Roman" pitchFamily="18"/>
                </a:rPr>
                <a:t> </a:t>
              </a:r>
              <a:r>
                <a:rPr lang="it-IT" sz="1800" b="1" i="0" u="none" strike="noStrike" kern="1200" cap="none" spc="0" baseline="0" dirty="0" err="1">
                  <a:solidFill>
                    <a:srgbClr val="FF9900"/>
                  </a:solidFill>
                  <a:uFillTx/>
                  <a:latin typeface="Century Gothic" pitchFamily="34"/>
                  <a:cs typeface="Times New Roman" pitchFamily="18"/>
                </a:rPr>
                <a:t>should</a:t>
              </a:r>
              <a:r>
                <a:rPr lang="it-IT" sz="1800" b="1" i="0" u="none" strike="noStrike" kern="1200" cap="none" spc="0" baseline="0" dirty="0">
                  <a:solidFill>
                    <a:srgbClr val="FF9900"/>
                  </a:solidFill>
                  <a:uFillTx/>
                  <a:latin typeface="Century Gothic" pitchFamily="34"/>
                  <a:cs typeface="Times New Roman" pitchFamily="18"/>
                </a:rPr>
                <a:t> be </a:t>
              </a:r>
              <a:r>
                <a:rPr lang="it-IT" sz="1800" b="1" i="0" u="none" strike="noStrike" kern="1200" cap="none" spc="0" baseline="0" dirty="0" err="1">
                  <a:solidFill>
                    <a:srgbClr val="FF9900"/>
                  </a:solidFill>
                  <a:uFillTx/>
                  <a:latin typeface="Century Gothic" pitchFamily="34"/>
                  <a:cs typeface="Times New Roman" pitchFamily="18"/>
                </a:rPr>
                <a:t>executed</a:t>
              </a:r>
              <a:endParaRPr lang="it-IT" sz="1800" b="1" i="0" u="none" strike="noStrike" kern="1200" cap="none" spc="0" baseline="0" dirty="0">
                <a:solidFill>
                  <a:srgbClr val="FF9900"/>
                </a:solidFill>
                <a:uFillTx/>
                <a:latin typeface="Century Gothic" pitchFamily="34"/>
                <a:cs typeface="Times New Roman" pitchFamily="18"/>
              </a:endParaRPr>
            </a:p>
            <a:p>
              <a:pPr marL="0" marR="0" lvl="0" indent="0" algn="ctr" defTabSz="914400" rtl="0" fontAlgn="auto" hangingPunct="0">
                <a:lnSpc>
                  <a:spcPct val="100000"/>
                </a:lnSpc>
                <a:spcBef>
                  <a:spcPts val="1100"/>
                </a:spcBef>
                <a:spcAft>
                  <a:spcPts val="0"/>
                </a:spcAft>
                <a:buNone/>
                <a:tabLst/>
                <a:defRPr sz="1800" b="0" i="0" u="none" strike="noStrike" kern="0" cap="none" spc="0" baseline="0">
                  <a:solidFill>
                    <a:srgbClr val="000000"/>
                  </a:solidFill>
                  <a:uFillTx/>
                </a:defRPr>
              </a:pPr>
              <a:r>
                <a:rPr lang="it-IT" sz="1800" b="1" i="0" u="none" strike="noStrike" kern="1200" cap="none" spc="0" baseline="0" dirty="0">
                  <a:solidFill>
                    <a:srgbClr val="009900"/>
                  </a:solidFill>
                  <a:uFillTx/>
                  <a:latin typeface="Century Gothic" pitchFamily="34"/>
                  <a:cs typeface="Times New Roman" pitchFamily="18"/>
                </a:rPr>
                <a:t>Procedure </a:t>
              </a:r>
              <a:r>
                <a:rPr lang="it-IT" sz="1800" b="1" i="0" u="none" strike="noStrike" kern="1200" cap="none" spc="0" baseline="0" dirty="0" err="1">
                  <a:solidFill>
                    <a:srgbClr val="009900"/>
                  </a:solidFill>
                  <a:uFillTx/>
                  <a:latin typeface="Century Gothic" pitchFamily="34"/>
                  <a:cs typeface="Times New Roman" pitchFamily="18"/>
                </a:rPr>
                <a:t>completed</a:t>
              </a:r>
              <a:endParaRPr lang="it-IT" sz="1800" b="1" i="0" u="none" strike="noStrike" kern="1200" cap="none" spc="0" baseline="0" dirty="0">
                <a:solidFill>
                  <a:srgbClr val="009900"/>
                </a:solidFill>
                <a:uFillTx/>
                <a:latin typeface="Century Gothic" pitchFamily="34"/>
                <a:cs typeface="Times New Roman" pitchFamily="18"/>
              </a:endParaRPr>
            </a:p>
            <a:p>
              <a:pPr marL="0" marR="0" lvl="0" indent="0" algn="ctr" defTabSz="914400" rtl="0" fontAlgn="auto" hangingPunct="0">
                <a:lnSpc>
                  <a:spcPct val="100000"/>
                </a:lnSpc>
                <a:spcBef>
                  <a:spcPts val="1100"/>
                </a:spcBef>
                <a:spcAft>
                  <a:spcPts val="0"/>
                </a:spcAft>
                <a:buNone/>
                <a:tabLst/>
                <a:defRPr sz="1800" b="0" i="0" u="none" strike="noStrike" kern="0" cap="none" spc="0" baseline="0">
                  <a:solidFill>
                    <a:srgbClr val="000000"/>
                  </a:solidFill>
                  <a:uFillTx/>
                </a:defRPr>
              </a:pPr>
              <a:r>
                <a:rPr lang="it-IT" sz="1800" b="1" i="0" u="none" strike="noStrike" kern="1200" cap="none" spc="0" baseline="0" dirty="0" err="1">
                  <a:solidFill>
                    <a:srgbClr val="FF0000"/>
                  </a:solidFill>
                  <a:uFillTx/>
                  <a:latin typeface="Century Gothic" pitchFamily="34"/>
                  <a:cs typeface="Times New Roman" pitchFamily="18"/>
                </a:rPr>
                <a:t>Procedures</a:t>
              </a:r>
              <a:r>
                <a:rPr lang="it-IT" sz="1800" b="1" i="0" u="none" strike="noStrike" kern="1200" cap="none" spc="0" baseline="0" dirty="0">
                  <a:solidFill>
                    <a:srgbClr val="FF0000"/>
                  </a:solidFill>
                  <a:uFillTx/>
                  <a:latin typeface="Century Gothic" pitchFamily="34"/>
                  <a:cs typeface="Times New Roman" pitchFamily="18"/>
                </a:rPr>
                <a:t> to be </a:t>
              </a:r>
              <a:r>
                <a:rPr lang="it-IT" sz="1800" b="1" i="0" u="none" strike="noStrike" kern="1200" cap="none" spc="0" baseline="0" dirty="0" err="1">
                  <a:solidFill>
                    <a:srgbClr val="FF0000"/>
                  </a:solidFill>
                  <a:uFillTx/>
                  <a:latin typeface="Century Gothic" pitchFamily="34"/>
                  <a:cs typeface="Times New Roman" pitchFamily="18"/>
                </a:rPr>
                <a:t>avoided</a:t>
              </a:r>
              <a:endParaRPr lang="it-IT" sz="1800" b="1" i="0" u="none" strike="noStrike" kern="1200" cap="none" spc="0" baseline="0" dirty="0">
                <a:solidFill>
                  <a:srgbClr val="EEECE1"/>
                </a:solidFill>
                <a:uFillTx/>
                <a:latin typeface="Century Gothic" pitchFamily="34"/>
                <a:cs typeface="Times New Roman" pitchFamily="18"/>
              </a:endParaRPr>
            </a:p>
          </p:txBody>
        </p:sp>
        <p:pic>
          <p:nvPicPr>
            <p:cNvPr id="7" name="Picture 12" descr="figure2bis"/>
            <p:cNvPicPr>
              <a:picLocks noChangeAspect="1"/>
            </p:cNvPicPr>
            <p:nvPr/>
          </p:nvPicPr>
          <p:blipFill>
            <a:blip r:embed="rId3"/>
            <a:srcRect t="29013" r="87320" b="43111"/>
            <a:stretch>
              <a:fillRect/>
            </a:stretch>
          </p:blipFill>
          <p:spPr>
            <a:xfrm>
              <a:off x="5135563" y="2384426"/>
              <a:ext cx="1919289" cy="3094036"/>
            </a:xfrm>
            <a:prstGeom prst="rect">
              <a:avLst/>
            </a:prstGeom>
            <a:noFill/>
            <a:ln cap="flat">
              <a:noFill/>
            </a:ln>
          </p:spPr>
        </p:pic>
      </p:grpSp>
      <p:grpSp>
        <p:nvGrpSpPr>
          <p:cNvPr id="8" name="Gruppo 3"/>
          <p:cNvGrpSpPr/>
          <p:nvPr/>
        </p:nvGrpSpPr>
        <p:grpSpPr>
          <a:xfrm>
            <a:off x="6780210" y="2423637"/>
            <a:ext cx="4253549" cy="3534246"/>
            <a:chOff x="6780211" y="2889247"/>
            <a:chExt cx="3751912" cy="3068635"/>
          </a:xfrm>
        </p:grpSpPr>
        <p:sp>
          <p:nvSpPr>
            <p:cNvPr id="9" name="Text Box 9"/>
            <p:cNvSpPr txBox="1"/>
            <p:nvPr/>
          </p:nvSpPr>
          <p:spPr>
            <a:xfrm>
              <a:off x="7175497" y="3897309"/>
              <a:ext cx="1485900" cy="8771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it-IT" sz="1700" b="1" i="0" u="none" strike="noStrike" kern="1200" cap="none" spc="0" baseline="0" dirty="0">
                  <a:solidFill>
                    <a:srgbClr val="000000"/>
                  </a:solidFill>
                  <a:uFillTx/>
                  <a:latin typeface="Tahoma" pitchFamily="34"/>
                  <a:cs typeface="Arial" pitchFamily="34"/>
                </a:rPr>
                <a:t>Time over for </a:t>
              </a:r>
              <a:r>
                <a:rPr lang="it-IT" sz="1700" b="1" i="0" u="none" strike="noStrike" kern="1200" cap="none" spc="0" baseline="0" dirty="0" err="1">
                  <a:solidFill>
                    <a:srgbClr val="000000"/>
                  </a:solidFill>
                  <a:uFillTx/>
                  <a:latin typeface="Tahoma" pitchFamily="34"/>
                  <a:cs typeface="Arial" pitchFamily="34"/>
                </a:rPr>
                <a:t>Alteplase</a:t>
              </a:r>
              <a:endParaRPr lang="it-IT" sz="1700" b="1" i="0" u="none" strike="noStrike" kern="1200" cap="none" spc="0" baseline="0" dirty="0">
                <a:solidFill>
                  <a:srgbClr val="000000"/>
                </a:solidFill>
                <a:uFillTx/>
                <a:latin typeface="Tahoma" pitchFamily="34"/>
                <a:cs typeface="Arial" pitchFamily="34"/>
              </a:endParaRPr>
            </a:p>
          </p:txBody>
        </p:sp>
        <p:pic>
          <p:nvPicPr>
            <p:cNvPr id="10" name="Picture 13" descr="figure2bis"/>
            <p:cNvPicPr>
              <a:picLocks noChangeAspect="1"/>
            </p:cNvPicPr>
            <p:nvPr/>
          </p:nvPicPr>
          <p:blipFill>
            <a:blip r:embed="rId3"/>
            <a:srcRect l="12509" t="50075" r="74886" b="22733"/>
            <a:stretch>
              <a:fillRect/>
            </a:stretch>
          </p:blipFill>
          <p:spPr>
            <a:xfrm>
              <a:off x="8651879" y="3095737"/>
              <a:ext cx="1880244" cy="2862145"/>
            </a:xfrm>
            <a:prstGeom prst="rect">
              <a:avLst/>
            </a:prstGeom>
            <a:noFill/>
            <a:ln cap="flat">
              <a:noFill/>
            </a:ln>
          </p:spPr>
        </p:pic>
        <p:sp>
          <p:nvSpPr>
            <p:cNvPr id="11" name="Line 8"/>
            <p:cNvSpPr/>
            <p:nvPr/>
          </p:nvSpPr>
          <p:spPr>
            <a:xfrm>
              <a:off x="6780211" y="2889247"/>
              <a:ext cx="2016123" cy="68262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000000"/>
              </a:solidFill>
              <a:prstDash val="solid"/>
              <a:round/>
              <a:tailEnd type="arrow"/>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cs typeface="Arial" pitchFamily="3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name="Slide15">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t="8968" r="47845" b="40636"/>
          <a:stretch>
            <a:fillRect/>
          </a:stretch>
        </p:blipFill>
        <p:spPr>
          <a:xfrm>
            <a:off x="4745827" y="1196181"/>
            <a:ext cx="6954834" cy="5040309"/>
          </a:xfrm>
          <a:prstGeom prst="rect">
            <a:avLst/>
          </a:prstGeom>
          <a:noFill/>
          <a:ln cap="flat">
            <a:noFill/>
          </a:ln>
        </p:spPr>
      </p:pic>
      <p:sp>
        <p:nvSpPr>
          <p:cNvPr id="3" name="Text Box 4"/>
          <p:cNvSpPr txBox="1"/>
          <p:nvPr/>
        </p:nvSpPr>
        <p:spPr>
          <a:xfrm>
            <a:off x="144612" y="1242907"/>
            <a:ext cx="4541239" cy="769440"/>
          </a:xfrm>
          <a:prstGeom prst="rect">
            <a:avLst/>
          </a:prstGeom>
          <a:solidFill>
            <a:srgbClr val="FFFFCC"/>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0" i="0" u="none" strike="noStrike" kern="1200" cap="none" spc="0" baseline="0" dirty="0" err="1">
                <a:solidFill>
                  <a:srgbClr val="C0504D"/>
                </a:solidFill>
                <a:uFillTx/>
                <a:latin typeface="Tahoma" pitchFamily="34"/>
                <a:cs typeface="Arial" pitchFamily="34"/>
              </a:rPr>
              <a:t>Clicking</a:t>
            </a:r>
            <a:r>
              <a:rPr lang="it-IT" sz="2200" b="0" i="0" u="none" strike="noStrike" kern="1200" cap="none" spc="0" baseline="0" dirty="0">
                <a:solidFill>
                  <a:srgbClr val="C0504D"/>
                </a:solidFill>
                <a:uFillTx/>
                <a:latin typeface="Tahoma" pitchFamily="34"/>
                <a:cs typeface="Arial" pitchFamily="34"/>
              </a:rPr>
              <a:t> on the red </a:t>
            </a:r>
            <a:r>
              <a:rPr lang="it-IT" sz="2200" b="0" i="0" u="none" strike="noStrike" kern="1200" cap="none" spc="0" baseline="0" dirty="0" err="1">
                <a:solidFill>
                  <a:srgbClr val="C0504D"/>
                </a:solidFill>
                <a:uFillTx/>
                <a:latin typeface="Tahoma" pitchFamily="34"/>
                <a:cs typeface="Arial" pitchFamily="34"/>
              </a:rPr>
              <a:t>icon</a:t>
            </a:r>
            <a:br>
              <a:rPr lang="it-IT" sz="2200" b="0" i="0" u="none" strike="noStrike" kern="1200" cap="none" spc="0" baseline="0" dirty="0">
                <a:solidFill>
                  <a:srgbClr val="C0504D"/>
                </a:solidFill>
                <a:uFillTx/>
                <a:latin typeface="Tahoma" pitchFamily="34"/>
                <a:cs typeface="Arial" pitchFamily="34"/>
              </a:rPr>
            </a:br>
            <a:r>
              <a:rPr lang="it-IT" sz="2200" b="0" i="0" u="none" strike="noStrike" kern="1200" cap="none" spc="0" baseline="0" dirty="0">
                <a:solidFill>
                  <a:srgbClr val="C0504D"/>
                </a:solidFill>
                <a:uFillTx/>
                <a:latin typeface="Tahoma" pitchFamily="34"/>
                <a:cs typeface="Arial" pitchFamily="34"/>
              </a:rPr>
              <a:t>the </a:t>
            </a:r>
            <a:r>
              <a:rPr lang="it-IT" sz="2200" b="0" i="0" u="none" strike="noStrike" kern="1200" cap="none" spc="0" baseline="0" dirty="0" err="1">
                <a:solidFill>
                  <a:srgbClr val="C0504D"/>
                </a:solidFill>
                <a:uFillTx/>
                <a:latin typeface="Tahoma" pitchFamily="34"/>
                <a:cs typeface="Arial" pitchFamily="34"/>
              </a:rPr>
              <a:t>motivation</a:t>
            </a:r>
            <a:r>
              <a:rPr lang="it-IT" sz="2200" b="0" i="0" u="none" strike="noStrike" kern="1200" cap="none" spc="0" baseline="0" dirty="0">
                <a:solidFill>
                  <a:srgbClr val="C0504D"/>
                </a:solidFill>
                <a:uFillTx/>
                <a:latin typeface="Tahoma" pitchFamily="34"/>
                <a:cs typeface="Arial" pitchFamily="34"/>
              </a:rPr>
              <a:t> </a:t>
            </a:r>
            <a:r>
              <a:rPr lang="it-IT" sz="2200" b="0" i="0" u="none" strike="noStrike" kern="1200" cap="none" spc="0" baseline="0" dirty="0" err="1">
                <a:solidFill>
                  <a:srgbClr val="C0504D"/>
                </a:solidFill>
                <a:uFillTx/>
                <a:latin typeface="Tahoma" pitchFamily="34"/>
                <a:cs typeface="Arial" pitchFamily="34"/>
              </a:rPr>
              <a:t>is</a:t>
            </a:r>
            <a:r>
              <a:rPr lang="it-IT" sz="2200" b="0" i="0" u="none" strike="noStrike" kern="1200" cap="none" spc="0" baseline="0" dirty="0">
                <a:solidFill>
                  <a:srgbClr val="C0504D"/>
                </a:solidFill>
                <a:uFillTx/>
                <a:latin typeface="Tahoma" pitchFamily="34"/>
                <a:cs typeface="Arial" pitchFamily="34"/>
              </a:rPr>
              <a:t> </a:t>
            </a:r>
            <a:r>
              <a:rPr lang="it-IT" sz="2200" b="0" i="0" u="none" strike="noStrike" kern="1200" cap="none" spc="0" baseline="0" dirty="0" err="1">
                <a:solidFill>
                  <a:srgbClr val="C0504D"/>
                </a:solidFill>
                <a:uFillTx/>
                <a:latin typeface="Tahoma" pitchFamily="34"/>
                <a:cs typeface="Arial" pitchFamily="34"/>
              </a:rPr>
              <a:t>shown</a:t>
            </a:r>
            <a:endParaRPr lang="it-IT" sz="2200" b="0" i="0" u="none" strike="noStrike" kern="1200" cap="none" spc="0" baseline="0" dirty="0">
              <a:solidFill>
                <a:srgbClr val="C0504D"/>
              </a:solidFill>
              <a:uFillTx/>
              <a:latin typeface="Tahoma" pitchFamily="34"/>
              <a:cs typeface="Arial" pitchFamily="34"/>
            </a:endParaRPr>
          </a:p>
        </p:txBody>
      </p:sp>
      <p:sp>
        <p:nvSpPr>
          <p:cNvPr id="4" name="Rectangle 8"/>
          <p:cNvSpPr txBox="1">
            <a:spLocks noGrp="1"/>
          </p:cNvSpPr>
          <p:nvPr>
            <p:ph type="title"/>
          </p:nvPr>
        </p:nvSpPr>
        <p:spPr>
          <a:xfrm>
            <a:off x="1965960" y="0"/>
            <a:ext cx="8229600" cy="807716"/>
          </a:xfrm>
        </p:spPr>
        <p:txBody>
          <a:bodyPr/>
          <a:lstStyle/>
          <a:p>
            <a:pPr lvl="0"/>
            <a:r>
              <a:rPr lang="it-IT" sz="4000"/>
              <a:t>Explanations</a:t>
            </a:r>
            <a:endParaRPr lang="en-US" sz="4000"/>
          </a:p>
        </p:txBody>
      </p:sp>
      <p:sp>
        <p:nvSpPr>
          <p:cNvPr id="5" name="Text Box 9"/>
          <p:cNvSpPr txBox="1"/>
          <p:nvPr/>
        </p:nvSpPr>
        <p:spPr>
          <a:xfrm>
            <a:off x="6554611" y="1894170"/>
            <a:ext cx="5035125" cy="64633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a:solidFill>
                  <a:srgbClr val="5F5F5F"/>
                </a:solidFill>
                <a:latin typeface="Arial" pitchFamily="34"/>
                <a:cs typeface="Arial" pitchFamily="34"/>
              </a:rPr>
              <a:t>Thrombolysis no more indicated: therapeutic window (3 hours for this patient) is over</a:t>
            </a:r>
            <a:endParaRPr lang="en-US" sz="1800" b="0" i="0" u="none" strike="noStrike" kern="1200" cap="none" spc="0" baseline="0" dirty="0">
              <a:solidFill>
                <a:srgbClr val="5F5F5F"/>
              </a:solidFill>
              <a:uFillTx/>
              <a:latin typeface="Arial" pitchFamily="34"/>
              <a:cs typeface="Arial" pitchFamily="34"/>
            </a:endParaRPr>
          </a:p>
        </p:txBody>
      </p:sp>
      <p:sp>
        <p:nvSpPr>
          <p:cNvPr id="6" name="Line 10"/>
          <p:cNvSpPr/>
          <p:nvPr/>
        </p:nvSpPr>
        <p:spPr>
          <a:xfrm flipV="1">
            <a:off x="5210973" y="2535521"/>
            <a:ext cx="1806762" cy="10669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cap="flat">
            <a:solidFill>
              <a:srgbClr val="00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cs typeface="Arial" pitchFamily="34"/>
            </a:endParaRPr>
          </a:p>
        </p:txBody>
      </p:sp>
      <p:sp>
        <p:nvSpPr>
          <p:cNvPr id="7" name="TextBox 6">
            <a:extLst>
              <a:ext uri="{FF2B5EF4-FFF2-40B4-BE49-F238E27FC236}">
                <a16:creationId xmlns:a16="http://schemas.microsoft.com/office/drawing/2014/main" id="{04A2FCFB-EA25-4CEB-92F4-68EDF968674E}"/>
              </a:ext>
            </a:extLst>
          </p:cNvPr>
          <p:cNvSpPr txBox="1"/>
          <p:nvPr/>
        </p:nvSpPr>
        <p:spPr>
          <a:xfrm>
            <a:off x="638972" y="3117773"/>
            <a:ext cx="3183881" cy="1200329"/>
          </a:xfrm>
          <a:prstGeom prst="rect">
            <a:avLst/>
          </a:prstGeom>
          <a:noFill/>
        </p:spPr>
        <p:txBody>
          <a:bodyPr wrap="square" rtlCol="0">
            <a:spAutoFit/>
          </a:bodyPr>
          <a:lstStyle/>
          <a:p>
            <a:r>
              <a:rPr lang="it-IT" sz="2400" dirty="0" err="1"/>
              <a:t>Explanation</a:t>
            </a:r>
            <a:r>
              <a:rPr lang="it-IT" sz="2400" dirty="0"/>
              <a:t> capability </a:t>
            </a:r>
            <a:r>
              <a:rPr lang="it-IT" sz="2400" dirty="0" err="1"/>
              <a:t>is</a:t>
            </a:r>
            <a:r>
              <a:rPr lang="it-IT" sz="2400" dirty="0"/>
              <a:t> </a:t>
            </a:r>
            <a:r>
              <a:rPr lang="it-IT" sz="2400" dirty="0" err="1"/>
              <a:t>important</a:t>
            </a:r>
            <a:r>
              <a:rPr lang="it-IT" sz="2400" dirty="0"/>
              <a:t> </a:t>
            </a:r>
            <a:r>
              <a:rPr lang="it-IT" sz="2400" dirty="0" err="1"/>
              <a:t>also</a:t>
            </a:r>
            <a:r>
              <a:rPr lang="it-IT" sz="2400" dirty="0"/>
              <a:t> for  </a:t>
            </a:r>
            <a:r>
              <a:rPr lang="it-IT" sz="2400" i="1" dirty="0" err="1"/>
              <a:t>shared</a:t>
            </a:r>
            <a:r>
              <a:rPr lang="it-IT" sz="2400" i="1" dirty="0"/>
              <a:t> </a:t>
            </a:r>
            <a:r>
              <a:rPr lang="it-IT" sz="2400" i="1" dirty="0" err="1"/>
              <a:t>decision</a:t>
            </a:r>
            <a:r>
              <a:rPr lang="it-IT" sz="2400" i="1" dirty="0"/>
              <a:t> making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name="Slide17">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1597447" y="722878"/>
            <a:ext cx="8824508" cy="6001911"/>
          </a:xfrm>
          <a:prstGeom prst="rect">
            <a:avLst/>
          </a:prstGeom>
          <a:noFill/>
          <a:ln cap="flat">
            <a:noFill/>
          </a:ln>
        </p:spPr>
      </p:pic>
      <p:sp>
        <p:nvSpPr>
          <p:cNvPr id="3" name="Rectangle 11"/>
          <p:cNvSpPr txBox="1"/>
          <p:nvPr/>
        </p:nvSpPr>
        <p:spPr>
          <a:xfrm>
            <a:off x="1399141" y="132203"/>
            <a:ext cx="8945511" cy="495760"/>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lnSpc>
                <a:spcPct val="80000"/>
              </a:lnSpc>
              <a:spcBef>
                <a:spcPts val="0"/>
              </a:spcBef>
              <a:spcAft>
                <a:spcPts val="0"/>
              </a:spcAft>
              <a:buNone/>
              <a:tabLst/>
              <a:defRPr sz="1300" b="0" i="0" u="none" strike="noStrike" kern="0" cap="none" spc="0" baseline="0">
                <a:solidFill>
                  <a:srgbClr val="000000"/>
                </a:solidFill>
                <a:uFillTx/>
              </a:defRPr>
            </a:pPr>
            <a:r>
              <a:rPr lang="it-IT" sz="2800" b="0" i="0" u="none" strike="noStrike" kern="1200" cap="none" spc="0" baseline="0">
                <a:solidFill>
                  <a:srgbClr val="000000"/>
                </a:solidFill>
                <a:uFillTx/>
                <a:latin typeface="Calibri"/>
                <a:cs typeface="Arial" pitchFamily="34"/>
              </a:rPr>
              <a:t>Highlighting the most urgent information to be provided</a:t>
            </a:r>
            <a:endParaRPr lang="en-US" sz="2800" b="0" i="0" u="none" strike="noStrike" kern="1200" cap="none" spc="0" baseline="0">
              <a:solidFill>
                <a:srgbClr val="000000"/>
              </a:solidFill>
              <a:uFillTx/>
              <a:latin typeface="Calibri"/>
              <a:cs typeface="Arial" pitchFamily="3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D20A0CE-0175-4810-8818-931DCE5E0B43}"/>
              </a:ext>
            </a:extLst>
          </p:cNvPr>
          <p:cNvSpPr>
            <a:spLocks noGrp="1" noChangeArrowheads="1"/>
          </p:cNvSpPr>
          <p:nvPr>
            <p:ph type="title"/>
          </p:nvPr>
        </p:nvSpPr>
        <p:spPr>
          <a:xfrm>
            <a:off x="1524000" y="1"/>
            <a:ext cx="9144000" cy="765175"/>
          </a:xfrm>
        </p:spPr>
        <p:txBody>
          <a:bodyPr/>
          <a:lstStyle/>
          <a:p>
            <a:pPr eaLnBrk="1" hangingPunct="1"/>
            <a:r>
              <a:rPr lang="it-IT" altLang="it-IT" sz="4000" dirty="0">
                <a:latin typeface="Comic Sans MS" panose="030F0702030302020204" pitchFamily="66" charset="0"/>
              </a:rPr>
              <a:t>Non-compliance </a:t>
            </a:r>
            <a:r>
              <a:rPr lang="it-IT" altLang="it-IT" sz="4000" dirty="0" err="1">
                <a:latin typeface="Comic Sans MS" panose="030F0702030302020204" pitchFamily="66" charset="0"/>
              </a:rPr>
              <a:t>detection</a:t>
            </a:r>
            <a:endParaRPr lang="it-IT" altLang="it-IT" sz="3200" dirty="0">
              <a:latin typeface="Comic Sans MS" panose="030F0702030302020204" pitchFamily="66" charset="0"/>
            </a:endParaRPr>
          </a:p>
        </p:txBody>
      </p:sp>
      <p:pic>
        <p:nvPicPr>
          <p:cNvPr id="48132" name="Picture 4" descr="RoMA_MOD">
            <a:extLst>
              <a:ext uri="{FF2B5EF4-FFF2-40B4-BE49-F238E27FC236}">
                <a16:creationId xmlns:a16="http://schemas.microsoft.com/office/drawing/2014/main" id="{12229C07-FEF5-4376-9160-2C0CE091C0B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18597"/>
          <a:stretch>
            <a:fillRect/>
          </a:stretch>
        </p:blipFill>
        <p:spPr>
          <a:xfrm>
            <a:off x="1847851" y="949326"/>
            <a:ext cx="8469313" cy="565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3" name="Picture 5" descr="termecaracallafrigidarium">
            <a:extLst>
              <a:ext uri="{FF2B5EF4-FFF2-40B4-BE49-F238E27FC236}">
                <a16:creationId xmlns:a16="http://schemas.microsoft.com/office/drawing/2014/main" id="{5C70BBCA-FCEF-4A94-9D8C-736194540E7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409114" y="1268413"/>
            <a:ext cx="841375" cy="728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7494" name="Oval 6">
            <a:extLst>
              <a:ext uri="{FF2B5EF4-FFF2-40B4-BE49-F238E27FC236}">
                <a16:creationId xmlns:a16="http://schemas.microsoft.com/office/drawing/2014/main" id="{621E3CB7-19AA-4AD6-ABB8-F98993359551}"/>
              </a:ext>
            </a:extLst>
          </p:cNvPr>
          <p:cNvSpPr>
            <a:spLocks noChangeArrowheads="1"/>
          </p:cNvSpPr>
          <p:nvPr/>
        </p:nvSpPr>
        <p:spPr bwMode="auto">
          <a:xfrm>
            <a:off x="1717994" y="3649664"/>
            <a:ext cx="7991475" cy="2663825"/>
          </a:xfrm>
          <a:prstGeom prst="ellipse">
            <a:avLst/>
          </a:prstGeom>
          <a:noFill/>
          <a:ln w="2857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50000"/>
              </a:spcBef>
              <a:defRPr/>
            </a:pPr>
            <a:endParaRPr lang="it-IT">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47494"/>
                                        </p:tgtEl>
                                        <p:attrNameLst>
                                          <p:attrName>style.visibility</p:attrName>
                                        </p:attrNameLst>
                                      </p:cBhvr>
                                      <p:to>
                                        <p:strVal val="visible"/>
                                      </p:to>
                                    </p:set>
                                    <p:animEffect transition="in" filter="slide(fromBottom)">
                                      <p:cBhvr>
                                        <p:cTn id="7" dur="500"/>
                                        <p:tgtEl>
                                          <p:spTgt spid="447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olo 1">
            <a:extLst>
              <a:ext uri="{FF2B5EF4-FFF2-40B4-BE49-F238E27FC236}">
                <a16:creationId xmlns:a16="http://schemas.microsoft.com/office/drawing/2014/main" id="{4D082D92-0084-4D25-AD27-B857D5CDB670}"/>
              </a:ext>
            </a:extLst>
          </p:cNvPr>
          <p:cNvSpPr>
            <a:spLocks noGrp="1" noChangeArrowheads="1"/>
          </p:cNvSpPr>
          <p:nvPr>
            <p:ph type="title"/>
          </p:nvPr>
        </p:nvSpPr>
        <p:spPr>
          <a:xfrm>
            <a:off x="1524000" y="0"/>
            <a:ext cx="9144000" cy="922338"/>
          </a:xfrm>
        </p:spPr>
        <p:txBody>
          <a:bodyPr/>
          <a:lstStyle/>
          <a:p>
            <a:r>
              <a:rPr lang="en-GB" altLang="it-IT" sz="2400" dirty="0"/>
              <a:t> Motivations for non-compliance</a:t>
            </a:r>
          </a:p>
        </p:txBody>
      </p:sp>
      <p:pic>
        <p:nvPicPr>
          <p:cNvPr id="49155" name="Picture 2">
            <a:extLst>
              <a:ext uri="{FF2B5EF4-FFF2-40B4-BE49-F238E27FC236}">
                <a16:creationId xmlns:a16="http://schemas.microsoft.com/office/drawing/2014/main" id="{D0D7ACD3-8DCD-4A48-B486-BED6F1F16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4" y="731520"/>
            <a:ext cx="11664567" cy="612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a:extLst>
              <a:ext uri="{FF2B5EF4-FFF2-40B4-BE49-F238E27FC236}">
                <a16:creationId xmlns:a16="http://schemas.microsoft.com/office/drawing/2014/main" id="{FC2B0F0C-6E8F-496A-9961-FD6BA8918B03}"/>
              </a:ext>
            </a:extLst>
          </p:cNvPr>
          <p:cNvSpPr>
            <a:spLocks noChangeArrowheads="1"/>
          </p:cNvSpPr>
          <p:nvPr/>
        </p:nvSpPr>
        <p:spPr bwMode="auto">
          <a:xfrm>
            <a:off x="9452929" y="5857876"/>
            <a:ext cx="1704975" cy="866775"/>
          </a:xfrm>
          <a:prstGeom prst="ellipse">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GB" altLang="it-IT" sz="2400">
              <a:solidFill>
                <a:srgbClr val="000000"/>
              </a:solidFill>
              <a:cs typeface="Arial" panose="020B0604020202020204" pitchFamily="34" charset="0"/>
            </a:endParaRPr>
          </a:p>
        </p:txBody>
      </p:sp>
      <p:sp>
        <p:nvSpPr>
          <p:cNvPr id="5" name="Fumetto 2 4">
            <a:extLst>
              <a:ext uri="{FF2B5EF4-FFF2-40B4-BE49-F238E27FC236}">
                <a16:creationId xmlns:a16="http://schemas.microsoft.com/office/drawing/2014/main" id="{EA753862-187F-46CF-A43C-DC386A88D0BD}"/>
              </a:ext>
            </a:extLst>
          </p:cNvPr>
          <p:cNvSpPr>
            <a:spLocks noChangeArrowheads="1"/>
          </p:cNvSpPr>
          <p:nvPr/>
        </p:nvSpPr>
        <p:spPr bwMode="auto">
          <a:xfrm>
            <a:off x="3373120" y="4063049"/>
            <a:ext cx="4250057" cy="2185351"/>
          </a:xfrm>
          <a:prstGeom prst="wedgeRoundRectCallout">
            <a:avLst>
              <a:gd name="adj1" fmla="val 90853"/>
              <a:gd name="adj2" fmla="val 54160"/>
              <a:gd name="adj3" fmla="val 16667"/>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it-IT" b="1" i="1" dirty="0">
                <a:solidFill>
                  <a:srgbClr val="000099"/>
                </a:solidFill>
                <a:latin typeface="Bradley Hand ITC" panose="03070402050302030203" pitchFamily="66" charset="0"/>
              </a:rPr>
              <a:t>Mr. Rossi is obese, but he’s always walking around, in his room and in the ward</a:t>
            </a:r>
            <a:endParaRPr lang="en-GB" altLang="it-IT" b="1" dirty="0">
              <a:solidFill>
                <a:srgbClr val="000000"/>
              </a:solidFill>
              <a:latin typeface="Bradley Hand ITC" panose="03070402050302030203" pitchFamily="66"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0BBC62F-748F-4855-8B9E-BA6232A8E9AA}"/>
              </a:ext>
            </a:extLst>
          </p:cNvPr>
          <p:cNvSpPr>
            <a:spLocks noGrp="1" noChangeArrowheads="1"/>
          </p:cNvSpPr>
          <p:nvPr>
            <p:ph type="title"/>
          </p:nvPr>
        </p:nvSpPr>
        <p:spPr>
          <a:xfrm>
            <a:off x="1524000" y="1"/>
            <a:ext cx="9144000" cy="447675"/>
          </a:xfrm>
        </p:spPr>
        <p:txBody>
          <a:bodyPr/>
          <a:lstStyle/>
          <a:p>
            <a:pPr eaLnBrk="1" hangingPunct="1"/>
            <a:r>
              <a:rPr lang="it-IT" altLang="it-IT" sz="3200" dirty="0" err="1">
                <a:latin typeface="Comic Sans MS" panose="030F0702030302020204" pitchFamily="66" charset="0"/>
              </a:rPr>
              <a:t>Taxonomy</a:t>
            </a:r>
            <a:r>
              <a:rPr lang="it-IT" altLang="it-IT" sz="3200" dirty="0">
                <a:latin typeface="Comic Sans MS" panose="030F0702030302020204" pitchFamily="66" charset="0"/>
              </a:rPr>
              <a:t> of </a:t>
            </a:r>
            <a:r>
              <a:rPr lang="it-IT" altLang="it-IT" sz="3200" dirty="0" err="1">
                <a:latin typeface="Comic Sans MS" panose="030F0702030302020204" pitchFamily="66" charset="0"/>
              </a:rPr>
              <a:t>motivations</a:t>
            </a:r>
            <a:r>
              <a:rPr lang="it-IT" altLang="it-IT" sz="3200" dirty="0">
                <a:latin typeface="Comic Sans MS" panose="030F0702030302020204" pitchFamily="66" charset="0"/>
              </a:rPr>
              <a:t> for non compliance</a:t>
            </a:r>
          </a:p>
        </p:txBody>
      </p:sp>
      <p:pic>
        <p:nvPicPr>
          <p:cNvPr id="54275" name="Picture 3" descr="motivations">
            <a:extLst>
              <a:ext uri="{FF2B5EF4-FFF2-40B4-BE49-F238E27FC236}">
                <a16:creationId xmlns:a16="http://schemas.microsoft.com/office/drawing/2014/main" id="{86939186-39A4-403B-AF91-382B86C6BEA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1557338"/>
            <a:ext cx="9144000" cy="5040312"/>
          </a:xfrm>
          <a:noFill/>
          <a:ln>
            <a:solidFill>
              <a:srgbClr val="04080C"/>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4" descr="RoMA_MOD">
            <a:extLst>
              <a:ext uri="{FF2B5EF4-FFF2-40B4-BE49-F238E27FC236}">
                <a16:creationId xmlns:a16="http://schemas.microsoft.com/office/drawing/2014/main" id="{F56C1692-10F9-40F8-91F8-31A45A5ACA8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31450" t="68848" b="20862"/>
          <a:stretch>
            <a:fillRect/>
          </a:stretch>
        </p:blipFill>
        <p:spPr>
          <a:xfrm>
            <a:off x="2640013" y="549275"/>
            <a:ext cx="5257800" cy="877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1589" name="AutoShape 5">
            <a:extLst>
              <a:ext uri="{FF2B5EF4-FFF2-40B4-BE49-F238E27FC236}">
                <a16:creationId xmlns:a16="http://schemas.microsoft.com/office/drawing/2014/main" id="{F2382B97-660D-43F0-8D22-C2D7EE36A38F}"/>
              </a:ext>
            </a:extLst>
          </p:cNvPr>
          <p:cNvSpPr>
            <a:spLocks noChangeArrowheads="1"/>
          </p:cNvSpPr>
          <p:nvPr/>
        </p:nvSpPr>
        <p:spPr bwMode="auto">
          <a:xfrm rot="10800000">
            <a:off x="5591176" y="1196975"/>
            <a:ext cx="576263" cy="647700"/>
          </a:xfrm>
          <a:custGeom>
            <a:avLst/>
            <a:gdLst>
              <a:gd name="G0" fmla="+- 9283 0 0"/>
              <a:gd name="G1" fmla="+- 18514 0 0"/>
              <a:gd name="G2" fmla="+- 7200 0 0"/>
              <a:gd name="G3" fmla="*/ 9283 1 2"/>
              <a:gd name="G4" fmla="+- G3 10800 0"/>
              <a:gd name="G5" fmla="+- 21600 9283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42 w 21600"/>
              <a:gd name="T1" fmla="*/ 0 h 21600"/>
              <a:gd name="T2" fmla="*/ 9283 w 21600"/>
              <a:gd name="T3" fmla="*/ 7200 h 21600"/>
              <a:gd name="T4" fmla="*/ 0 w 21600"/>
              <a:gd name="T5" fmla="*/ 18016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42" y="0"/>
                </a:moveTo>
                <a:lnTo>
                  <a:pt x="9283" y="7200"/>
                </a:lnTo>
                <a:lnTo>
                  <a:pt x="12369" y="7200"/>
                </a:lnTo>
                <a:lnTo>
                  <a:pt x="12369" y="14431"/>
                </a:lnTo>
                <a:lnTo>
                  <a:pt x="0" y="14431"/>
                </a:lnTo>
                <a:lnTo>
                  <a:pt x="0" y="21600"/>
                </a:lnTo>
                <a:lnTo>
                  <a:pt x="18514" y="21600"/>
                </a:lnTo>
                <a:lnTo>
                  <a:pt x="18514" y="7200"/>
                </a:lnTo>
                <a:lnTo>
                  <a:pt x="21600" y="7200"/>
                </a:lnTo>
                <a:close/>
              </a:path>
            </a:pathLst>
          </a:custGeom>
          <a:solidFill>
            <a:srgbClr val="99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defRPr/>
            </a:pPr>
            <a:endParaRPr lang="it-IT" sz="1500" b="1" i="1">
              <a:solidFill>
                <a:srgbClr val="000099"/>
              </a:solidFill>
              <a:effectLst>
                <a:outerShdw blurRad="38100" dist="38100" dir="2700000" algn="tl">
                  <a:srgbClr val="000000">
                    <a:alpha val="43137"/>
                  </a:srgbClr>
                </a:outerShdw>
              </a:effectLst>
              <a:latin typeface="Franklin Gothic Medium" panose="020B0603020102020204" pitchFamily="34" charset="0"/>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tivations">
            <a:extLst>
              <a:ext uri="{FF2B5EF4-FFF2-40B4-BE49-F238E27FC236}">
                <a16:creationId xmlns:a16="http://schemas.microsoft.com/office/drawing/2014/main" id="{F4F64805-31BA-4267-AF1F-A18CAC43C278}"/>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56348" r="56010" b="1547"/>
          <a:stretch>
            <a:fillRect/>
          </a:stretch>
        </p:blipFill>
        <p:spPr>
          <a:xfrm>
            <a:off x="1847851" y="1125539"/>
            <a:ext cx="5040313" cy="1946275"/>
          </a:xfrm>
          <a:noFill/>
          <a:ln>
            <a:solidFill>
              <a:srgbClr val="04080C"/>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35" name="Picture 4">
            <a:extLst>
              <a:ext uri="{FF2B5EF4-FFF2-40B4-BE49-F238E27FC236}">
                <a16:creationId xmlns:a16="http://schemas.microsoft.com/office/drawing/2014/main" id="{FEBDECD6-081A-4680-82A8-9FD75E8CDE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51" t="43805" r="77711" b="46911"/>
          <a:stretch/>
        </p:blipFill>
        <p:spPr bwMode="auto">
          <a:xfrm>
            <a:off x="7319964" y="5300663"/>
            <a:ext cx="2441575" cy="968057"/>
          </a:xfrm>
          <a:prstGeom prst="rect">
            <a:avLst/>
          </a:prstGeom>
          <a:noFill/>
          <a:ln w="9525">
            <a:solidFill>
              <a:srgbClr val="04080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13" name="Rectangle 5">
            <a:extLst>
              <a:ext uri="{FF2B5EF4-FFF2-40B4-BE49-F238E27FC236}">
                <a16:creationId xmlns:a16="http://schemas.microsoft.com/office/drawing/2014/main" id="{AB6C42E5-AE29-4C8B-A36B-100E31DE3F47}"/>
              </a:ext>
            </a:extLst>
          </p:cNvPr>
          <p:cNvSpPr>
            <a:spLocks noChangeArrowheads="1"/>
          </p:cNvSpPr>
          <p:nvPr/>
        </p:nvSpPr>
        <p:spPr bwMode="auto">
          <a:xfrm>
            <a:off x="8448062" y="5300663"/>
            <a:ext cx="406929" cy="3340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defRPr/>
            </a:pPr>
            <a:endParaRPr lang="it-IT" sz="1500" b="1" i="1">
              <a:solidFill>
                <a:srgbClr val="000099"/>
              </a:solidFill>
              <a:effectLst>
                <a:outerShdw blurRad="38100" dist="38100" dir="2700000" algn="tl">
                  <a:srgbClr val="000000">
                    <a:alpha val="43137"/>
                  </a:srgbClr>
                </a:outerShdw>
              </a:effectLst>
              <a:latin typeface="Franklin Gothic Medium" panose="020B0603020102020204" pitchFamily="34" charset="0"/>
            </a:endParaRPr>
          </a:p>
        </p:txBody>
      </p:sp>
      <p:sp>
        <p:nvSpPr>
          <p:cNvPr id="56324" name="Text Box 6">
            <a:extLst>
              <a:ext uri="{FF2B5EF4-FFF2-40B4-BE49-F238E27FC236}">
                <a16:creationId xmlns:a16="http://schemas.microsoft.com/office/drawing/2014/main" id="{0CF774F0-D10D-47FF-94D0-41CE8F9E450E}"/>
              </a:ext>
            </a:extLst>
          </p:cNvPr>
          <p:cNvSpPr txBox="1">
            <a:spLocks noChangeArrowheads="1"/>
          </p:cNvSpPr>
          <p:nvPr/>
        </p:nvSpPr>
        <p:spPr bwMode="auto">
          <a:xfrm>
            <a:off x="2063750" y="260351"/>
            <a:ext cx="87607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it-IT" altLang="it-IT" sz="2800" b="1" dirty="0">
                <a:solidFill>
                  <a:srgbClr val="000000"/>
                </a:solidFill>
                <a:latin typeface="Comic Sans MS" panose="030F0702030302020204" pitchFamily="66" charset="0"/>
              </a:rPr>
              <a:t>Feedbacks to </a:t>
            </a:r>
            <a:r>
              <a:rPr lang="it-IT" altLang="it-IT" sz="2800" b="1" dirty="0" err="1">
                <a:solidFill>
                  <a:srgbClr val="000000"/>
                </a:solidFill>
                <a:latin typeface="Comic Sans MS" panose="030F0702030302020204" pitchFamily="66" charset="0"/>
              </a:rPr>
              <a:t>responsibles</a:t>
            </a:r>
            <a:r>
              <a:rPr lang="it-IT" altLang="it-IT" sz="2800" b="1" dirty="0">
                <a:solidFill>
                  <a:srgbClr val="000000"/>
                </a:solidFill>
                <a:latin typeface="Comic Sans MS" panose="030F0702030302020204" pitchFamily="66" charset="0"/>
              </a:rPr>
              <a:t> for </a:t>
            </a:r>
            <a:r>
              <a:rPr lang="it-IT" altLang="it-IT" sz="2800" b="1" dirty="0" err="1">
                <a:solidFill>
                  <a:srgbClr val="000000"/>
                </a:solidFill>
                <a:latin typeface="Comic Sans MS" panose="030F0702030302020204" pitchFamily="66" charset="0"/>
              </a:rPr>
              <a:t>GLs</a:t>
            </a:r>
            <a:r>
              <a:rPr lang="it-IT" altLang="it-IT" sz="2800" b="1" dirty="0">
                <a:solidFill>
                  <a:srgbClr val="000000"/>
                </a:solidFill>
                <a:latin typeface="Comic Sans MS" panose="030F0702030302020204" pitchFamily="66" charset="0"/>
              </a:rPr>
              <a:t>, services, </a:t>
            </a:r>
            <a:r>
              <a:rPr lang="it-IT" altLang="it-IT" sz="2800" b="1" dirty="0" err="1">
                <a:solidFill>
                  <a:srgbClr val="000000"/>
                </a:solidFill>
                <a:latin typeface="Comic Sans MS" panose="030F0702030302020204" pitchFamily="66" charset="0"/>
              </a:rPr>
              <a:t>etc</a:t>
            </a:r>
            <a:endParaRPr lang="it-IT" altLang="it-IT" sz="2800" b="1" dirty="0">
              <a:solidFill>
                <a:srgbClr val="000000"/>
              </a:solidFill>
              <a:latin typeface="Comic Sans MS" panose="030F0702030302020204" pitchFamily="66" charset="0"/>
            </a:endParaRPr>
          </a:p>
        </p:txBody>
      </p:sp>
      <p:sp>
        <p:nvSpPr>
          <p:cNvPr id="56325" name="Text Box 7">
            <a:extLst>
              <a:ext uri="{FF2B5EF4-FFF2-40B4-BE49-F238E27FC236}">
                <a16:creationId xmlns:a16="http://schemas.microsoft.com/office/drawing/2014/main" id="{8AE35A06-BFC6-43AB-8B10-A10A7DDF00C1}"/>
              </a:ext>
            </a:extLst>
          </p:cNvPr>
          <p:cNvSpPr txBox="1">
            <a:spLocks noChangeArrowheads="1"/>
          </p:cNvSpPr>
          <p:nvPr/>
        </p:nvSpPr>
        <p:spPr bwMode="auto">
          <a:xfrm>
            <a:off x="1992313" y="4941888"/>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it-IT" sz="2400">
              <a:solidFill>
                <a:srgbClr val="000000"/>
              </a:solidFill>
              <a:latin typeface="Times New Roman" panose="02020603050405020304" pitchFamily="18" charset="0"/>
            </a:endParaRPr>
          </a:p>
        </p:txBody>
      </p:sp>
      <p:pic>
        <p:nvPicPr>
          <p:cNvPr id="56326" name="Picture 8" descr="Persone_02_103x131">
            <a:extLst>
              <a:ext uri="{FF2B5EF4-FFF2-40B4-BE49-F238E27FC236}">
                <a16:creationId xmlns:a16="http://schemas.microsoft.com/office/drawing/2014/main" id="{B253F0F6-1E6C-49AD-8682-D244383E5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4508501"/>
            <a:ext cx="14716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9">
            <a:extLst>
              <a:ext uri="{FF2B5EF4-FFF2-40B4-BE49-F238E27FC236}">
                <a16:creationId xmlns:a16="http://schemas.microsoft.com/office/drawing/2014/main" id="{3DCD0543-0C1E-4D7A-88DF-FA207AC6F4EF}"/>
              </a:ext>
            </a:extLst>
          </p:cNvPr>
          <p:cNvSpPr txBox="1">
            <a:spLocks noChangeArrowheads="1"/>
          </p:cNvSpPr>
          <p:nvPr/>
        </p:nvSpPr>
        <p:spPr bwMode="auto">
          <a:xfrm>
            <a:off x="4367213" y="6461126"/>
            <a:ext cx="7393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it-IT" altLang="it-IT" sz="2000" dirty="0">
                <a:solidFill>
                  <a:srgbClr val="990000"/>
                </a:solidFill>
                <a:latin typeface="Comic Sans MS" panose="030F0702030302020204" pitchFamily="66" charset="0"/>
              </a:rPr>
              <a:t> EDP</a:t>
            </a:r>
          </a:p>
        </p:txBody>
      </p:sp>
      <p:sp>
        <p:nvSpPr>
          <p:cNvPr id="56328" name="Text Box 10">
            <a:extLst>
              <a:ext uri="{FF2B5EF4-FFF2-40B4-BE49-F238E27FC236}">
                <a16:creationId xmlns:a16="http://schemas.microsoft.com/office/drawing/2014/main" id="{C62BADC9-0D20-45C8-93BE-2C0D4E4D3DC3}"/>
              </a:ext>
            </a:extLst>
          </p:cNvPr>
          <p:cNvSpPr txBox="1">
            <a:spLocks noChangeArrowheads="1"/>
          </p:cNvSpPr>
          <p:nvPr/>
        </p:nvSpPr>
        <p:spPr bwMode="auto">
          <a:xfrm>
            <a:off x="3863975" y="4868863"/>
            <a:ext cx="1511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it-IT" sz="2400">
              <a:solidFill>
                <a:srgbClr val="000000"/>
              </a:solidFill>
              <a:latin typeface="Times New Roman" panose="02020603050405020304" pitchFamily="18" charset="0"/>
            </a:endParaRPr>
          </a:p>
        </p:txBody>
      </p:sp>
      <p:pic>
        <p:nvPicPr>
          <p:cNvPr id="56329" name="Picture 11" descr="SERVIZIO%20INGENIERIA%20CLINICA">
            <a:extLst>
              <a:ext uri="{FF2B5EF4-FFF2-40B4-BE49-F238E27FC236}">
                <a16:creationId xmlns:a16="http://schemas.microsoft.com/office/drawing/2014/main" id="{2F7E2F38-8723-4DBF-9079-379092A23F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4825" y="461645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2">
            <a:extLst>
              <a:ext uri="{FF2B5EF4-FFF2-40B4-BE49-F238E27FC236}">
                <a16:creationId xmlns:a16="http://schemas.microsoft.com/office/drawing/2014/main" id="{D68A41E3-321F-4DC4-A43D-E155300A2B31}"/>
              </a:ext>
            </a:extLst>
          </p:cNvPr>
          <p:cNvSpPr txBox="1">
            <a:spLocks noChangeArrowheads="1"/>
          </p:cNvSpPr>
          <p:nvPr/>
        </p:nvSpPr>
        <p:spPr bwMode="auto">
          <a:xfrm>
            <a:off x="1703389" y="6461126"/>
            <a:ext cx="24657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it-IT" altLang="it-IT" sz="2000" dirty="0" err="1">
                <a:solidFill>
                  <a:srgbClr val="990000"/>
                </a:solidFill>
                <a:latin typeface="Comic Sans MS" panose="030F0702030302020204" pitchFamily="66" charset="0"/>
              </a:rPr>
              <a:t>Clinical</a:t>
            </a:r>
            <a:r>
              <a:rPr lang="it-IT" altLang="it-IT" sz="2000" dirty="0">
                <a:solidFill>
                  <a:srgbClr val="990000"/>
                </a:solidFill>
                <a:latin typeface="Comic Sans MS" panose="030F0702030302020204" pitchFamily="66" charset="0"/>
              </a:rPr>
              <a:t> engineering</a:t>
            </a:r>
          </a:p>
        </p:txBody>
      </p:sp>
      <p:sp>
        <p:nvSpPr>
          <p:cNvPr id="452621" name="Line 13">
            <a:extLst>
              <a:ext uri="{FF2B5EF4-FFF2-40B4-BE49-F238E27FC236}">
                <a16:creationId xmlns:a16="http://schemas.microsoft.com/office/drawing/2014/main" id="{AA771530-DB0E-4FFD-9DF3-6C193D0D1807}"/>
              </a:ext>
            </a:extLst>
          </p:cNvPr>
          <p:cNvSpPr>
            <a:spLocks noChangeShapeType="1"/>
          </p:cNvSpPr>
          <p:nvPr/>
        </p:nvSpPr>
        <p:spPr bwMode="auto">
          <a:xfrm flipH="1">
            <a:off x="1992313" y="1628775"/>
            <a:ext cx="431800" cy="3024188"/>
          </a:xfrm>
          <a:prstGeom prst="line">
            <a:avLst/>
          </a:prstGeom>
          <a:noFill/>
          <a:ln w="5715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defRPr/>
            </a:pPr>
            <a:endParaRPr lang="it-IT" sz="1500" b="1" i="1">
              <a:solidFill>
                <a:srgbClr val="000099"/>
              </a:solidFill>
              <a:effectLst>
                <a:outerShdw blurRad="38100" dist="38100" dir="2700000" algn="tl">
                  <a:srgbClr val="000000">
                    <a:alpha val="43137"/>
                  </a:srgbClr>
                </a:outerShdw>
              </a:effectLst>
              <a:latin typeface="Franklin Gothic Medium" panose="020B0603020102020204" pitchFamily="34" charset="0"/>
            </a:endParaRPr>
          </a:p>
        </p:txBody>
      </p:sp>
      <p:pic>
        <p:nvPicPr>
          <p:cNvPr id="56332" name="Picture 14" descr="motivations">
            <a:extLst>
              <a:ext uri="{FF2B5EF4-FFF2-40B4-BE49-F238E27FC236}">
                <a16:creationId xmlns:a16="http://schemas.microsoft.com/office/drawing/2014/main" id="{70C9E6A9-DAB5-40BD-8915-DE1D3E84914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l="49167" b="67183"/>
          <a:stretch>
            <a:fillRect/>
          </a:stretch>
        </p:blipFill>
        <p:spPr>
          <a:xfrm>
            <a:off x="6348414" y="3141663"/>
            <a:ext cx="4319587" cy="1517650"/>
          </a:xfrm>
          <a:noFill/>
          <a:ln>
            <a:solidFill>
              <a:srgbClr val="04080C"/>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2623" name="Line 15">
            <a:extLst>
              <a:ext uri="{FF2B5EF4-FFF2-40B4-BE49-F238E27FC236}">
                <a16:creationId xmlns:a16="http://schemas.microsoft.com/office/drawing/2014/main" id="{15C17555-96D5-4400-A209-4BD46B8AA70B}"/>
              </a:ext>
            </a:extLst>
          </p:cNvPr>
          <p:cNvSpPr>
            <a:spLocks noChangeShapeType="1"/>
          </p:cNvSpPr>
          <p:nvPr/>
        </p:nvSpPr>
        <p:spPr bwMode="auto">
          <a:xfrm>
            <a:off x="2711451" y="2276476"/>
            <a:ext cx="2016125" cy="2447925"/>
          </a:xfrm>
          <a:prstGeom prst="line">
            <a:avLst/>
          </a:prstGeom>
          <a:noFill/>
          <a:ln w="5715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defRPr/>
            </a:pPr>
            <a:endParaRPr lang="it-IT" sz="1500" b="1" i="1">
              <a:solidFill>
                <a:srgbClr val="000099"/>
              </a:solidFill>
              <a:effectLst>
                <a:outerShdw blurRad="38100" dist="38100" dir="2700000" algn="tl">
                  <a:srgbClr val="000000">
                    <a:alpha val="43137"/>
                  </a:srgbClr>
                </a:outerShdw>
              </a:effectLst>
              <a:latin typeface="Franklin Gothic Medium" panose="020B0603020102020204" pitchFamily="34" charset="0"/>
            </a:endParaRPr>
          </a:p>
        </p:txBody>
      </p:sp>
      <p:sp>
        <p:nvSpPr>
          <p:cNvPr id="452624" name="Line 16">
            <a:extLst>
              <a:ext uri="{FF2B5EF4-FFF2-40B4-BE49-F238E27FC236}">
                <a16:creationId xmlns:a16="http://schemas.microsoft.com/office/drawing/2014/main" id="{104B1B12-D2A5-426D-98C4-A8CD9469A827}"/>
              </a:ext>
            </a:extLst>
          </p:cNvPr>
          <p:cNvSpPr>
            <a:spLocks noChangeShapeType="1"/>
          </p:cNvSpPr>
          <p:nvPr/>
        </p:nvSpPr>
        <p:spPr bwMode="auto">
          <a:xfrm>
            <a:off x="7032626" y="3789363"/>
            <a:ext cx="576263" cy="1727200"/>
          </a:xfrm>
          <a:prstGeom prst="line">
            <a:avLst/>
          </a:prstGeom>
          <a:noFill/>
          <a:ln w="5715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defRPr/>
            </a:pPr>
            <a:endParaRPr lang="it-IT" sz="1500" b="1" i="1">
              <a:solidFill>
                <a:srgbClr val="000099"/>
              </a:solidFill>
              <a:effectLst>
                <a:outerShdw blurRad="38100" dist="38100" dir="2700000" algn="tl">
                  <a:srgbClr val="000000">
                    <a:alpha val="43137"/>
                  </a:srgbClr>
                </a:outerShdw>
              </a:effectLst>
              <a:latin typeface="Franklin Gothic Medium" panose="020B0603020102020204" pitchFamily="34" charset="0"/>
            </a:endParaRPr>
          </a:p>
        </p:txBody>
      </p:sp>
      <p:sp>
        <p:nvSpPr>
          <p:cNvPr id="17" name="Text Box 12">
            <a:extLst>
              <a:ext uri="{FF2B5EF4-FFF2-40B4-BE49-F238E27FC236}">
                <a16:creationId xmlns:a16="http://schemas.microsoft.com/office/drawing/2014/main" id="{D9669DD7-FCA2-4FF0-9FFE-C8F2C0BADC5D}"/>
              </a:ext>
            </a:extLst>
          </p:cNvPr>
          <p:cNvSpPr txBox="1">
            <a:spLocks noChangeArrowheads="1"/>
          </p:cNvSpPr>
          <p:nvPr/>
        </p:nvSpPr>
        <p:spPr bwMode="auto">
          <a:xfrm>
            <a:off x="7311709" y="6329046"/>
            <a:ext cx="27414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it-IT" altLang="it-IT" sz="2000" dirty="0">
                <a:solidFill>
                  <a:srgbClr val="990000"/>
                </a:solidFill>
                <a:latin typeface="Comic Sans MS" panose="030F0702030302020204" pitchFamily="66" charset="0"/>
              </a:rPr>
              <a:t>GL </a:t>
            </a:r>
            <a:r>
              <a:rPr lang="it-IT" altLang="it-IT" sz="2000" dirty="0" err="1">
                <a:solidFill>
                  <a:srgbClr val="990000"/>
                </a:solidFill>
                <a:latin typeface="Comic Sans MS" panose="030F0702030302020204" pitchFamily="66" charset="0"/>
              </a:rPr>
              <a:t>development</a:t>
            </a:r>
            <a:r>
              <a:rPr lang="it-IT" altLang="it-IT" sz="2000" dirty="0">
                <a:solidFill>
                  <a:srgbClr val="990000"/>
                </a:solidFill>
                <a:latin typeface="Comic Sans MS" panose="030F0702030302020204" pitchFamily="66" charset="0"/>
              </a:rPr>
              <a:t> team</a:t>
            </a: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showMasterSp="0">
  <p:cSld name="Slide2">
    <p:spTree>
      <p:nvGrpSpPr>
        <p:cNvPr id="1" name=""/>
        <p:cNvGrpSpPr/>
        <p:nvPr/>
      </p:nvGrpSpPr>
      <p:grpSpPr>
        <a:xfrm>
          <a:off x="0" y="0"/>
          <a:ext cx="0" cy="0"/>
          <a:chOff x="0" y="0"/>
          <a:chExt cx="0" cy="0"/>
        </a:xfrm>
      </p:grpSpPr>
      <p:sp>
        <p:nvSpPr>
          <p:cNvPr id="4" name="Rettangolo 8"/>
          <p:cNvSpPr/>
          <p:nvPr/>
        </p:nvSpPr>
        <p:spPr>
          <a:xfrm>
            <a:off x="0" y="1493525"/>
            <a:ext cx="4310746" cy="5333996"/>
          </a:xfrm>
          <a:prstGeom prst="rect">
            <a:avLst/>
          </a:prstGeom>
          <a:solidFill>
            <a:srgbClr val="FFF2CC"/>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5" name="Titolo 1"/>
          <p:cNvSpPr txBox="1">
            <a:spLocks noGrp="1"/>
          </p:cNvSpPr>
          <p:nvPr>
            <p:ph type="title"/>
          </p:nvPr>
        </p:nvSpPr>
        <p:spPr>
          <a:xfrm>
            <a:off x="816431" y="-8467"/>
            <a:ext cx="10515600" cy="1132109"/>
          </a:xfrm>
        </p:spPr>
        <p:txBody>
          <a:bodyPr/>
          <a:lstStyle/>
          <a:p>
            <a:pPr lvl="0"/>
            <a:r>
              <a:rPr lang="en-GB" dirty="0"/>
              <a:t>AI for</a:t>
            </a:r>
            <a:r>
              <a:rPr lang="en-GB" dirty="0">
                <a:sym typeface="Wingdings" panose="05000000000000000000" pitchFamily="2" charset="2"/>
              </a:rPr>
              <a:t>  </a:t>
            </a:r>
            <a:r>
              <a:rPr lang="en-GB" dirty="0"/>
              <a:t>Decision support systems (DSS)</a:t>
            </a:r>
            <a:endParaRPr lang="it-IT" dirty="0"/>
          </a:p>
        </p:txBody>
      </p:sp>
      <p:sp>
        <p:nvSpPr>
          <p:cNvPr id="6" name="Segnaposto contenuto 2"/>
          <p:cNvSpPr txBox="1"/>
          <p:nvPr/>
        </p:nvSpPr>
        <p:spPr>
          <a:xfrm>
            <a:off x="163019" y="1719392"/>
            <a:ext cx="4070735" cy="3776371"/>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a:rPr>
              <a:t>Knowledge-</a:t>
            </a:r>
            <a:r>
              <a:rPr lang="it-IT" sz="3200" b="0" i="0" u="none" strike="noStrike" kern="1200" cap="none" spc="0" baseline="0" dirty="0" err="1">
                <a:solidFill>
                  <a:srgbClr val="000000"/>
                </a:solidFill>
                <a:uFillTx/>
                <a:latin typeface="Calibri"/>
              </a:rPr>
              <a:t>driven</a:t>
            </a:r>
            <a:endParaRPr lang="it-IT" sz="3200" b="0" i="0" u="none" strike="noStrike" kern="1200" cap="none" spc="0" baseline="0" dirty="0">
              <a:solidFill>
                <a:srgbClr val="000000"/>
              </a:solidFill>
              <a:uFillTx/>
              <a:latin typeface="Calibri"/>
            </a:endParaRP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a:rPr>
              <a:t>Knowledge-based systems</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000000"/>
                </a:solidFill>
                <a:uFillTx/>
                <a:latin typeface="Calibri"/>
              </a:rPr>
              <a:t>Knowldege</a:t>
            </a:r>
            <a:r>
              <a:rPr lang="en-GB" sz="2000" b="0" i="0" u="none" strike="noStrike" kern="1200" cap="none" spc="0" baseline="0" dirty="0">
                <a:solidFill>
                  <a:srgbClr val="000000"/>
                </a:solidFill>
                <a:uFillTx/>
                <a:latin typeface="Calibri"/>
              </a:rPr>
              <a:t> engineering</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a:rPr>
              <a:t>Rule-based systems</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000000"/>
                </a:solidFill>
                <a:uFillTx/>
                <a:latin typeface="Calibri"/>
              </a:rPr>
              <a:t>Ontolgy</a:t>
            </a:r>
            <a:r>
              <a:rPr lang="en-GB" sz="2000" b="0" i="0" u="none" strike="noStrike" kern="1200" cap="none" spc="0" baseline="0" dirty="0">
                <a:solidFill>
                  <a:srgbClr val="000000"/>
                </a:solidFill>
                <a:uFillTx/>
                <a:latin typeface="Calibri"/>
              </a:rPr>
              <a:t>-based system</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a:rPr>
              <a:t>Symbolic AI</a:t>
            </a:r>
            <a:endParaRPr lang="it-IT" sz="2000" b="0" i="0" u="none" strike="noStrike" kern="1200" cap="none" spc="0" baseline="0" dirty="0">
              <a:solidFill>
                <a:srgbClr val="000000"/>
              </a:solidFill>
              <a:uFillTx/>
              <a:latin typeface="Calibri"/>
            </a:endParaRPr>
          </a:p>
        </p:txBody>
      </p:sp>
      <p:pic>
        <p:nvPicPr>
          <p:cNvPr id="8" name="Immagine 8"/>
          <p:cNvPicPr>
            <a:picLocks noChangeAspect="1"/>
          </p:cNvPicPr>
          <p:nvPr/>
        </p:nvPicPr>
        <p:blipFill>
          <a:blip r:embed="rId3"/>
          <a:srcRect t="37443" b="6001"/>
          <a:stretch>
            <a:fillRect/>
          </a:stretch>
        </p:blipFill>
        <p:spPr>
          <a:xfrm>
            <a:off x="0" y="4781324"/>
            <a:ext cx="2546027" cy="2076675"/>
          </a:xfrm>
          <a:prstGeom prst="rect">
            <a:avLst/>
          </a:prstGeom>
          <a:noFill/>
          <a:ln cap="flat">
            <a:noFill/>
          </a:ln>
        </p:spPr>
      </p:pic>
      <p:pic>
        <p:nvPicPr>
          <p:cNvPr id="9" name="Immagine 9"/>
          <p:cNvPicPr>
            <a:picLocks noChangeAspect="1"/>
          </p:cNvPicPr>
          <p:nvPr/>
        </p:nvPicPr>
        <p:blipFill>
          <a:blip r:embed="rId4"/>
          <a:srcRect t="49868" b="1"/>
          <a:stretch>
            <a:fillRect/>
          </a:stretch>
        </p:blipFill>
        <p:spPr>
          <a:xfrm>
            <a:off x="1843988" y="4323292"/>
            <a:ext cx="1579251" cy="916064"/>
          </a:xfrm>
          <a:prstGeom prst="rect">
            <a:avLst/>
          </a:prstGeom>
          <a:noFill/>
          <a:ln cap="flat">
            <a:noFill/>
          </a:ln>
        </p:spPr>
      </p:pic>
      <p:sp>
        <p:nvSpPr>
          <p:cNvPr id="10" name="CasellaDiTesto 10"/>
          <p:cNvSpPr txBox="1"/>
          <p:nvPr/>
        </p:nvSpPr>
        <p:spPr>
          <a:xfrm>
            <a:off x="2594692" y="5357990"/>
            <a:ext cx="1639062"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0000"/>
                </a:solidFill>
                <a:uFillTx/>
                <a:latin typeface="Calibri"/>
              </a:rPr>
              <a:t>Explicit representation of knowledge </a:t>
            </a:r>
            <a:endParaRPr lang="it-IT" sz="1800" b="1" i="0" u="none" strike="noStrike" kern="1200" cap="none" spc="0" baseline="0">
              <a:solidFill>
                <a:srgbClr val="FF0000"/>
              </a:solidFill>
              <a:uFillTx/>
              <a:latin typeface="Calibri"/>
            </a:endParaRPr>
          </a:p>
        </p:txBody>
      </p:sp>
      <p:grpSp>
        <p:nvGrpSpPr>
          <p:cNvPr id="14" name="Group 13">
            <a:extLst>
              <a:ext uri="{FF2B5EF4-FFF2-40B4-BE49-F238E27FC236}">
                <a16:creationId xmlns:a16="http://schemas.microsoft.com/office/drawing/2014/main" id="{F2CDADE8-ECFF-446E-A348-8B4728E95089}"/>
              </a:ext>
            </a:extLst>
          </p:cNvPr>
          <p:cNvGrpSpPr/>
          <p:nvPr/>
        </p:nvGrpSpPr>
        <p:grpSpPr>
          <a:xfrm>
            <a:off x="8274816" y="1501993"/>
            <a:ext cx="4146392" cy="5333996"/>
            <a:chOff x="4310746" y="1583270"/>
            <a:chExt cx="4146392" cy="5333996"/>
          </a:xfrm>
        </p:grpSpPr>
        <p:sp>
          <p:nvSpPr>
            <p:cNvPr id="3" name="Rettangolo 9"/>
            <p:cNvSpPr/>
            <p:nvPr/>
          </p:nvSpPr>
          <p:spPr>
            <a:xfrm>
              <a:off x="4310746" y="1583270"/>
              <a:ext cx="3951515" cy="5333996"/>
            </a:xfrm>
            <a:prstGeom prst="rect">
              <a:avLst/>
            </a:prstGeom>
            <a:solidFill>
              <a:srgbClr val="DAE3F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Segnaposto contenuto 2"/>
            <p:cNvSpPr txBox="1"/>
            <p:nvPr/>
          </p:nvSpPr>
          <p:spPr>
            <a:xfrm>
              <a:off x="4396773" y="1719392"/>
              <a:ext cx="4060365" cy="2802901"/>
            </a:xfrm>
            <a:prstGeom prst="rect">
              <a:avLst/>
            </a:prstGeom>
            <a:noFill/>
            <a:ln cap="flat">
              <a:noFill/>
            </a:ln>
          </p:spPr>
          <p:txBody>
            <a:bodyPr vert="horz" wrap="square" lIns="91440" tIns="45720" rIns="91440" bIns="45720" anchor="t" anchorCtr="0" compatLnSpc="1">
              <a:normAutofit lnSpcReduction="10000"/>
            </a:bodyPr>
            <a:lstStyle/>
            <a:p>
              <a:pPr marL="342900" marR="0" lvl="0" indent="-342900" algn="l" defTabSz="914400" rtl="0" fontAlgn="auto" hangingPunct="1">
                <a:lnSpc>
                  <a:spcPct val="90000"/>
                </a:lnSpc>
                <a:spcBef>
                  <a:spcPts val="800"/>
                </a:spcBef>
                <a:spcAft>
                  <a:spcPts val="0"/>
                </a:spcAft>
                <a:buSzPct val="100000"/>
                <a:buFont typeface="Arial" pitchFamily="34"/>
                <a:buChar char="•"/>
                <a:tabLst/>
                <a:defRPr sz="1700" b="0" i="0" u="none" strike="noStrike" kern="0" cap="none" spc="0" baseline="0">
                  <a:solidFill>
                    <a:srgbClr val="000000"/>
                  </a:solidFill>
                  <a:uFillTx/>
                </a:defRPr>
              </a:pPr>
              <a:r>
                <a:rPr lang="it-IT" sz="3000" b="0" i="0" u="none" strike="noStrike" kern="1200" cap="none" spc="0" baseline="0" dirty="0">
                  <a:solidFill>
                    <a:srgbClr val="000000"/>
                  </a:solidFill>
                  <a:uFillTx/>
                  <a:latin typeface="Calibri"/>
                </a:rPr>
                <a:t>Data-</a:t>
              </a:r>
              <a:r>
                <a:rPr lang="it-IT" sz="3000" b="0" i="0" u="none" strike="noStrike" kern="1200" cap="none" spc="0" baseline="0" dirty="0" err="1">
                  <a:solidFill>
                    <a:srgbClr val="000000"/>
                  </a:solidFill>
                  <a:uFillTx/>
                  <a:latin typeface="Calibri"/>
                </a:rPr>
                <a:t>driven</a:t>
              </a:r>
              <a:endParaRPr lang="it-IT" sz="3000" b="0" i="0" u="none" strike="noStrike" kern="1200" cap="none" spc="0" baseline="0" dirty="0">
                <a:solidFill>
                  <a:srgbClr val="000000"/>
                </a:solidFill>
                <a:uFillTx/>
                <a:latin typeface="Calibri"/>
              </a:endParaRPr>
            </a:p>
            <a:p>
              <a:pPr marL="742950" marR="0" lvl="1" indent="-342900" algn="l" defTabSz="914400" rtl="0" fontAlgn="auto" hangingPunct="1">
                <a:lnSpc>
                  <a:spcPct val="90000"/>
                </a:lnSpc>
                <a:spcBef>
                  <a:spcPts val="500"/>
                </a:spcBef>
                <a:spcAft>
                  <a:spcPts val="0"/>
                </a:spcAft>
                <a:buSzPct val="100000"/>
                <a:buFont typeface="Arial" pitchFamily="34"/>
                <a:buChar char="•"/>
                <a:tabLst/>
                <a:defRPr sz="1700" b="0" i="0" u="none" strike="noStrike" kern="0" cap="none" spc="0" baseline="0">
                  <a:solidFill>
                    <a:srgbClr val="000000"/>
                  </a:solidFill>
                  <a:uFillTx/>
                </a:defRPr>
              </a:pPr>
              <a:r>
                <a:rPr lang="en-GB" sz="1900" b="0" i="0" u="none" strike="noStrike" kern="1200" cap="none" spc="0" baseline="0" dirty="0">
                  <a:solidFill>
                    <a:srgbClr val="000000"/>
                  </a:solidFill>
                  <a:uFillTx/>
                  <a:latin typeface="Calibri"/>
                </a:rPr>
                <a:t>Machine learning-based systems </a:t>
              </a:r>
            </a:p>
            <a:p>
              <a:pPr marL="400050" marR="0" lvl="1" indent="0" algn="l" defTabSz="914400" rtl="0" fontAlgn="auto" hangingPunct="1">
                <a:lnSpc>
                  <a:spcPct val="90000"/>
                </a:lnSpc>
                <a:spcBef>
                  <a:spcPts val="500"/>
                </a:spcBef>
                <a:spcAft>
                  <a:spcPts val="0"/>
                </a:spcAft>
                <a:buNone/>
                <a:tabLst/>
                <a:defRPr sz="1700" b="0" i="0" u="none" strike="noStrike" kern="0" cap="none" spc="0" baseline="0">
                  <a:solidFill>
                    <a:srgbClr val="000000"/>
                  </a:solidFill>
                  <a:uFillTx/>
                </a:defRPr>
              </a:pPr>
              <a:r>
                <a:rPr lang="en-GB" sz="1900" b="0" i="0" u="none" strike="noStrike" kern="1200" cap="none" spc="0" baseline="0" dirty="0">
                  <a:solidFill>
                    <a:srgbClr val="000000"/>
                  </a:solidFill>
                  <a:uFillTx/>
                  <a:latin typeface="Calibri"/>
                </a:rPr>
                <a:t>(neural networks, support vector machines, deep learning)</a:t>
              </a:r>
            </a:p>
            <a:p>
              <a:pPr marL="742950" marR="0" lvl="1" indent="-342900" algn="l" defTabSz="914400" rtl="0" fontAlgn="auto" hangingPunct="1">
                <a:lnSpc>
                  <a:spcPct val="90000"/>
                </a:lnSpc>
                <a:spcBef>
                  <a:spcPts val="500"/>
                </a:spcBef>
                <a:spcAft>
                  <a:spcPts val="0"/>
                </a:spcAft>
                <a:buFont typeface="Arial" panose="020B0604020202020204" pitchFamily="34" charset="0"/>
                <a:buChar char="•"/>
                <a:tabLst/>
                <a:defRPr sz="1700" b="0" i="0" u="none" strike="noStrike" kern="0" cap="none" spc="0" baseline="0">
                  <a:solidFill>
                    <a:srgbClr val="000000"/>
                  </a:solidFill>
                  <a:uFillTx/>
                </a:defRPr>
              </a:pPr>
              <a:r>
                <a:rPr lang="en-GB" sz="1900" b="0" i="0" u="none" strike="noStrike" kern="1200" cap="none" spc="0" baseline="0" dirty="0">
                  <a:solidFill>
                    <a:srgbClr val="000000"/>
                  </a:solidFill>
                  <a:uFillTx/>
                  <a:latin typeface="Calibri"/>
                </a:rPr>
                <a:t>Classification trees (symbolic)</a:t>
              </a:r>
            </a:p>
            <a:p>
              <a:pPr marL="742950" marR="0" lvl="1" indent="-342900" algn="l" defTabSz="914400" rtl="0" fontAlgn="auto" hangingPunct="1">
                <a:lnSpc>
                  <a:spcPct val="90000"/>
                </a:lnSpc>
                <a:spcBef>
                  <a:spcPts val="500"/>
                </a:spcBef>
                <a:spcAft>
                  <a:spcPts val="0"/>
                </a:spcAft>
                <a:buSzPct val="100000"/>
                <a:buFont typeface="Arial" pitchFamily="34"/>
                <a:buChar char="•"/>
                <a:tabLst/>
                <a:defRPr sz="1700" b="0" i="0" u="none" strike="noStrike" kern="0" cap="none" spc="0" baseline="0">
                  <a:solidFill>
                    <a:srgbClr val="000000"/>
                  </a:solidFill>
                  <a:uFillTx/>
                </a:defRPr>
              </a:pPr>
              <a:r>
                <a:rPr lang="en-GB" sz="1900" b="0" i="0" u="none" strike="noStrike" kern="1200" cap="none" spc="0" baseline="0" dirty="0">
                  <a:solidFill>
                    <a:srgbClr val="000000"/>
                  </a:solidFill>
                  <a:uFillTx/>
                  <a:latin typeface="Calibri"/>
                </a:rPr>
                <a:t>Soft computing</a:t>
              </a:r>
            </a:p>
            <a:p>
              <a:pPr marL="742950" marR="0" lvl="1" indent="-342900" algn="l" defTabSz="914400" rtl="0" fontAlgn="auto" hangingPunct="1">
                <a:lnSpc>
                  <a:spcPct val="90000"/>
                </a:lnSpc>
                <a:spcBef>
                  <a:spcPts val="500"/>
                </a:spcBef>
                <a:spcAft>
                  <a:spcPts val="0"/>
                </a:spcAft>
                <a:buSzPct val="100000"/>
                <a:buFont typeface="Arial" pitchFamily="34"/>
                <a:buChar char="•"/>
                <a:tabLst/>
                <a:defRPr sz="1700" b="0" i="0" u="none" strike="noStrike" kern="0" cap="none" spc="0" baseline="0">
                  <a:solidFill>
                    <a:srgbClr val="000000"/>
                  </a:solidFill>
                  <a:uFillTx/>
                </a:defRPr>
              </a:pPr>
              <a:r>
                <a:rPr lang="en-GB" sz="1900" b="0" i="0" u="none" strike="noStrike" kern="1200" cap="none" spc="0" baseline="0" dirty="0">
                  <a:solidFill>
                    <a:srgbClr val="000000"/>
                  </a:solidFill>
                  <a:uFillTx/>
                  <a:latin typeface="Calibri"/>
                </a:rPr>
                <a:t>Connectionism</a:t>
              </a:r>
            </a:p>
            <a:p>
              <a:pPr marL="742950" marR="0" lvl="1" indent="-342900" algn="l" defTabSz="914400" rtl="0" fontAlgn="auto" hangingPunct="1">
                <a:lnSpc>
                  <a:spcPct val="90000"/>
                </a:lnSpc>
                <a:spcBef>
                  <a:spcPts val="500"/>
                </a:spcBef>
                <a:spcAft>
                  <a:spcPts val="0"/>
                </a:spcAft>
                <a:buSzPct val="100000"/>
                <a:buFont typeface="Arial" pitchFamily="34"/>
                <a:buChar char="•"/>
                <a:tabLst/>
                <a:defRPr sz="1700" b="0" i="0" u="none" strike="noStrike" kern="0" cap="none" spc="0" baseline="0">
                  <a:solidFill>
                    <a:srgbClr val="000000"/>
                  </a:solidFill>
                  <a:uFillTx/>
                </a:defRPr>
              </a:pPr>
              <a:r>
                <a:rPr lang="en-GB" sz="1900" b="0" i="0" u="none" strike="noStrike" kern="1200" cap="none" spc="0" baseline="0" dirty="0">
                  <a:solidFill>
                    <a:srgbClr val="000000"/>
                  </a:solidFill>
                  <a:uFillTx/>
                  <a:latin typeface="Calibri"/>
                </a:rPr>
                <a:t>Cognitive computing</a:t>
              </a:r>
            </a:p>
            <a:p>
              <a:pPr marL="742950" marR="0" lvl="1" indent="-342900" algn="l" defTabSz="914400" rtl="0" fontAlgn="auto" hangingPunct="1">
                <a:lnSpc>
                  <a:spcPct val="90000"/>
                </a:lnSpc>
                <a:spcBef>
                  <a:spcPts val="500"/>
                </a:spcBef>
                <a:spcAft>
                  <a:spcPts val="0"/>
                </a:spcAft>
                <a:buSzPct val="100000"/>
                <a:buFont typeface="Arial" pitchFamily="34"/>
                <a:buChar char="•"/>
                <a:tabLst/>
                <a:defRPr sz="1700" b="0" i="0" u="none" strike="noStrike" kern="0" cap="none" spc="0" baseline="0">
                  <a:solidFill>
                    <a:srgbClr val="000000"/>
                  </a:solidFill>
                  <a:uFillTx/>
                </a:defRPr>
              </a:pPr>
              <a:endParaRPr lang="it-IT" sz="1900" b="0" i="0" u="none" strike="noStrike" kern="1200" cap="none" spc="0" baseline="0" dirty="0">
                <a:solidFill>
                  <a:srgbClr val="000000"/>
                </a:solidFill>
                <a:uFillTx/>
                <a:latin typeface="Calibri"/>
              </a:endParaRPr>
            </a:p>
            <a:p>
              <a:pPr marL="342900" marR="0" lvl="0" indent="-342900" algn="l" defTabSz="914400" rtl="0" fontAlgn="auto" hangingPunct="1">
                <a:lnSpc>
                  <a:spcPct val="90000"/>
                </a:lnSpc>
                <a:spcBef>
                  <a:spcPts val="800"/>
                </a:spcBef>
                <a:spcAft>
                  <a:spcPts val="0"/>
                </a:spcAft>
                <a:buSzPct val="100000"/>
                <a:buFont typeface="Arial" pitchFamily="34"/>
                <a:buChar char="•"/>
                <a:tabLst/>
                <a:defRPr sz="1700" b="0" i="0" u="none" strike="noStrike" kern="0" cap="none" spc="0" baseline="0">
                  <a:solidFill>
                    <a:srgbClr val="000000"/>
                  </a:solidFill>
                  <a:uFillTx/>
                </a:defRPr>
              </a:pPr>
              <a:endParaRPr lang="it-IT" sz="3000" b="0" i="0" u="none" strike="noStrike" kern="1200" cap="none" spc="0" baseline="0" dirty="0">
                <a:solidFill>
                  <a:srgbClr val="000000"/>
                </a:solidFill>
                <a:uFillTx/>
                <a:latin typeface="Calibri"/>
              </a:endParaRPr>
            </a:p>
          </p:txBody>
        </p:sp>
        <p:pic>
          <p:nvPicPr>
            <p:cNvPr id="12" name="Immagine 11"/>
            <p:cNvPicPr>
              <a:picLocks noChangeAspect="1"/>
            </p:cNvPicPr>
            <p:nvPr/>
          </p:nvPicPr>
          <p:blipFill>
            <a:blip r:embed="rId5"/>
            <a:stretch>
              <a:fillRect/>
            </a:stretch>
          </p:blipFill>
          <p:spPr>
            <a:xfrm>
              <a:off x="4409950" y="4781324"/>
              <a:ext cx="3449537" cy="1802657"/>
            </a:xfrm>
            <a:prstGeom prst="rect">
              <a:avLst/>
            </a:prstGeom>
            <a:noFill/>
            <a:ln cap="flat">
              <a:noFill/>
            </a:ln>
          </p:spPr>
        </p:pic>
      </p:grpSp>
      <p:grpSp>
        <p:nvGrpSpPr>
          <p:cNvPr id="15" name="Group 14">
            <a:extLst>
              <a:ext uri="{FF2B5EF4-FFF2-40B4-BE49-F238E27FC236}">
                <a16:creationId xmlns:a16="http://schemas.microsoft.com/office/drawing/2014/main" id="{6D443372-AE9D-4ECF-A52C-F8F46FFF5710}"/>
              </a:ext>
            </a:extLst>
          </p:cNvPr>
          <p:cNvGrpSpPr/>
          <p:nvPr/>
        </p:nvGrpSpPr>
        <p:grpSpPr>
          <a:xfrm>
            <a:off x="4319781" y="1485058"/>
            <a:ext cx="4060365" cy="5350931"/>
            <a:chOff x="8262262" y="1566335"/>
            <a:chExt cx="4060365" cy="5350931"/>
          </a:xfrm>
        </p:grpSpPr>
        <p:sp>
          <p:nvSpPr>
            <p:cNvPr id="2" name="Rettangolo 10"/>
            <p:cNvSpPr/>
            <p:nvPr/>
          </p:nvSpPr>
          <p:spPr>
            <a:xfrm>
              <a:off x="8262262" y="1566335"/>
              <a:ext cx="3929743" cy="5350931"/>
            </a:xfrm>
            <a:prstGeom prst="rect">
              <a:avLst/>
            </a:prstGeom>
            <a:solidFill>
              <a:srgbClr val="E2F0D9"/>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Segnaposto contenuto 2"/>
            <p:cNvSpPr txBox="1"/>
            <p:nvPr/>
          </p:nvSpPr>
          <p:spPr>
            <a:xfrm>
              <a:off x="8262262" y="1690689"/>
              <a:ext cx="4060365" cy="2802901"/>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it-IT" sz="3200" b="0" i="0" u="none" strike="noStrike" kern="0" cap="none" spc="0" baseline="0" dirty="0" err="1">
                  <a:solidFill>
                    <a:srgbClr val="000000"/>
                  </a:solidFill>
                  <a:uFillTx/>
                  <a:latin typeface="Calibri"/>
                </a:rPr>
                <a:t>K&amp;Data</a:t>
              </a:r>
              <a:r>
                <a:rPr lang="it-IT" sz="3200" b="0" i="0" u="none" strike="noStrike" kern="1200" cap="none" spc="0" baseline="0" dirty="0" err="1">
                  <a:solidFill>
                    <a:srgbClr val="000000"/>
                  </a:solidFill>
                  <a:uFillTx/>
                  <a:latin typeface="Calibri"/>
                </a:rPr>
                <a:t>-driven</a:t>
              </a:r>
              <a:endParaRPr lang="it-IT" sz="3200" b="0" i="0" u="none" strike="noStrike" kern="1200" cap="none" spc="0" baseline="0" dirty="0">
                <a:solidFill>
                  <a:srgbClr val="000000"/>
                </a:solidFill>
                <a:uFillTx/>
                <a:latin typeface="Calibri"/>
              </a:endParaRP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a:rPr>
                <a:t>Bayesian networks</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a:rPr>
                <a:t>Probabilistic networks</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Calibri"/>
                </a:rPr>
                <a:t>Causal Networks</a:t>
              </a:r>
            </a:p>
            <a:p>
              <a:pPr marL="742950" marR="0" lvl="1"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it-IT" sz="2000" b="0" i="0" u="none" strike="noStrike" kern="1200" cap="none" spc="0" baseline="0" dirty="0">
                <a:solidFill>
                  <a:srgbClr val="000000"/>
                </a:solidFill>
                <a:uFillTx/>
                <a:latin typeface="Calibri"/>
              </a:endParaRPr>
            </a:p>
            <a:p>
              <a:pPr marL="342900" marR="0" lvl="0" indent="-342900" algn="l"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endParaRPr lang="it-IT" sz="3200" b="0" i="0" u="none" strike="noStrike" kern="1200" cap="none" spc="0" baseline="0" dirty="0">
                <a:solidFill>
                  <a:srgbClr val="000000"/>
                </a:solidFill>
                <a:uFillTx/>
                <a:latin typeface="Calibri"/>
              </a:endParaRPr>
            </a:p>
          </p:txBody>
        </p:sp>
        <p:pic>
          <p:nvPicPr>
            <p:cNvPr id="13" name="Immagine 12"/>
            <p:cNvPicPr>
              <a:picLocks noChangeAspect="1"/>
            </p:cNvPicPr>
            <p:nvPr/>
          </p:nvPicPr>
          <p:blipFill>
            <a:blip r:embed="rId6"/>
            <a:stretch>
              <a:fillRect/>
            </a:stretch>
          </p:blipFill>
          <p:spPr>
            <a:xfrm>
              <a:off x="8926290" y="4609097"/>
              <a:ext cx="2732318" cy="1974884"/>
            </a:xfrm>
            <a:prstGeom prst="rect">
              <a:avLst/>
            </a:prstGeom>
            <a:noFill/>
            <a:ln cap="flat">
              <a:noFill/>
            </a:ln>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422694" y="1045971"/>
            <a:ext cx="11611156" cy="3755346"/>
          </a:xfrm>
        </p:spPr>
        <p:txBody>
          <a:bodyPr>
            <a:noAutofit/>
          </a:bodyPr>
          <a:lstStyle/>
          <a:p>
            <a:r>
              <a:rPr lang="it-IT" sz="2800" dirty="0" err="1"/>
              <a:t>GLs</a:t>
            </a:r>
            <a:r>
              <a:rPr lang="it-IT" sz="2800" dirty="0"/>
              <a:t> derive from </a:t>
            </a:r>
            <a:r>
              <a:rPr lang="it-IT" sz="2800" dirty="0" err="1"/>
              <a:t>clinical</a:t>
            </a:r>
            <a:r>
              <a:rPr lang="it-IT" sz="2800" dirty="0"/>
              <a:t> trials and </a:t>
            </a:r>
            <a:r>
              <a:rPr lang="it-IT" sz="2800" dirty="0" err="1"/>
              <a:t>we</a:t>
            </a:r>
            <a:r>
              <a:rPr lang="it-IT" sz="2800" dirty="0"/>
              <a:t> know </a:t>
            </a:r>
            <a:r>
              <a:rPr lang="it-IT" sz="2800" dirty="0" err="1"/>
              <a:t>that</a:t>
            </a:r>
            <a:r>
              <a:rPr lang="it-IT" sz="2800" dirty="0"/>
              <a:t> </a:t>
            </a:r>
            <a:r>
              <a:rPr lang="it-IT" sz="2800" dirty="0" err="1"/>
              <a:t>clinical</a:t>
            </a:r>
            <a:r>
              <a:rPr lang="it-IT" sz="2800" dirty="0"/>
              <a:t> trials </a:t>
            </a:r>
            <a:r>
              <a:rPr lang="it-IT" sz="2800" dirty="0" err="1"/>
              <a:t>have</a:t>
            </a:r>
            <a:r>
              <a:rPr lang="it-IT" sz="2800" dirty="0"/>
              <a:t> some </a:t>
            </a:r>
            <a:r>
              <a:rPr lang="it-IT" sz="2800" dirty="0" err="1"/>
              <a:t>limitations</a:t>
            </a:r>
            <a:r>
              <a:rPr lang="it-IT" sz="2800" dirty="0"/>
              <a:t>, e.g., </a:t>
            </a:r>
            <a:r>
              <a:rPr lang="it-IT" sz="2800" dirty="0" err="1"/>
              <a:t>they</a:t>
            </a:r>
            <a:r>
              <a:rPr lang="it-IT" sz="2800" dirty="0"/>
              <a:t> </a:t>
            </a:r>
            <a:r>
              <a:rPr lang="it-IT" sz="2800" dirty="0" err="1"/>
              <a:t>consider</a:t>
            </a:r>
            <a:r>
              <a:rPr lang="it-IT" sz="2800" dirty="0"/>
              <a:t> </a:t>
            </a:r>
            <a:r>
              <a:rPr lang="it-IT" sz="2800" dirty="0" err="1"/>
              <a:t>particular</a:t>
            </a:r>
            <a:r>
              <a:rPr lang="it-IT" sz="2800" dirty="0"/>
              <a:t> </a:t>
            </a:r>
            <a:r>
              <a:rPr lang="it-IT" sz="2800" dirty="0" err="1"/>
              <a:t>populations</a:t>
            </a:r>
            <a:r>
              <a:rPr lang="it-IT" sz="2800" dirty="0"/>
              <a:t> (e.g., &lt;80 </a:t>
            </a:r>
            <a:r>
              <a:rPr lang="it-IT" sz="2800" dirty="0" err="1"/>
              <a:t>yrs</a:t>
            </a:r>
            <a:r>
              <a:rPr lang="it-IT" sz="2800" dirty="0"/>
              <a:t>, </a:t>
            </a:r>
            <a:r>
              <a:rPr lang="it-IT" sz="2800" dirty="0" err="1"/>
              <a:t>males</a:t>
            </a:r>
            <a:r>
              <a:rPr lang="it-IT" sz="2800" dirty="0"/>
              <a:t>, …)</a:t>
            </a:r>
            <a:br>
              <a:rPr lang="it-IT" sz="2800" dirty="0"/>
            </a:br>
            <a:br>
              <a:rPr lang="it-IT" sz="2800" dirty="0"/>
            </a:br>
            <a:r>
              <a:rPr lang="it-IT" sz="3200" dirty="0">
                <a:solidFill>
                  <a:srgbClr val="FF0000"/>
                </a:solidFill>
              </a:rPr>
              <a:t>Are </a:t>
            </a:r>
            <a:r>
              <a:rPr lang="it-IT" sz="3200" dirty="0" err="1">
                <a:solidFill>
                  <a:srgbClr val="FF0000"/>
                </a:solidFill>
              </a:rPr>
              <a:t>we</a:t>
            </a:r>
            <a:r>
              <a:rPr lang="it-IT" sz="3200" dirty="0">
                <a:solidFill>
                  <a:srgbClr val="FF0000"/>
                </a:solidFill>
              </a:rPr>
              <a:t> </a:t>
            </a:r>
            <a:r>
              <a:rPr lang="it-IT" sz="3200" dirty="0" err="1">
                <a:solidFill>
                  <a:srgbClr val="FF0000"/>
                </a:solidFill>
              </a:rPr>
              <a:t>sure</a:t>
            </a:r>
            <a:r>
              <a:rPr lang="it-IT" sz="3200" dirty="0">
                <a:solidFill>
                  <a:srgbClr val="FF0000"/>
                </a:solidFill>
              </a:rPr>
              <a:t> </a:t>
            </a:r>
            <a:r>
              <a:rPr lang="it-IT" sz="3200" dirty="0" err="1">
                <a:solidFill>
                  <a:srgbClr val="FF0000"/>
                </a:solidFill>
              </a:rPr>
              <a:t>that</a:t>
            </a:r>
            <a:r>
              <a:rPr lang="it-IT" sz="3200" dirty="0">
                <a:solidFill>
                  <a:srgbClr val="FF0000"/>
                </a:solidFill>
              </a:rPr>
              <a:t> knowledge in </a:t>
            </a:r>
            <a:r>
              <a:rPr lang="it-IT" sz="3200" dirty="0" err="1">
                <a:solidFill>
                  <a:srgbClr val="FF0000"/>
                </a:solidFill>
              </a:rPr>
              <a:t>guidelines</a:t>
            </a:r>
            <a:r>
              <a:rPr lang="it-IT" sz="3200" dirty="0">
                <a:solidFill>
                  <a:srgbClr val="FF0000"/>
                </a:solidFill>
              </a:rPr>
              <a:t> </a:t>
            </a:r>
            <a:r>
              <a:rPr lang="it-IT" sz="3200" dirty="0" err="1">
                <a:solidFill>
                  <a:srgbClr val="FF0000"/>
                </a:solidFill>
              </a:rPr>
              <a:t>is</a:t>
            </a:r>
            <a:r>
              <a:rPr lang="it-IT" sz="3200" dirty="0">
                <a:solidFill>
                  <a:srgbClr val="FF0000"/>
                </a:solidFill>
              </a:rPr>
              <a:t> complete, </a:t>
            </a:r>
            <a:r>
              <a:rPr lang="it-IT" sz="3200" dirty="0" err="1">
                <a:solidFill>
                  <a:srgbClr val="FF0000"/>
                </a:solidFill>
              </a:rPr>
              <a:t>reliable</a:t>
            </a:r>
            <a:r>
              <a:rPr lang="it-IT" sz="3200" dirty="0">
                <a:solidFill>
                  <a:srgbClr val="FF0000"/>
                </a:solidFill>
              </a:rPr>
              <a:t>, and </a:t>
            </a:r>
            <a:r>
              <a:rPr lang="it-IT" sz="3200" dirty="0" err="1">
                <a:solidFill>
                  <a:srgbClr val="FF0000"/>
                </a:solidFill>
              </a:rPr>
              <a:t>always</a:t>
            </a:r>
            <a:r>
              <a:rPr lang="it-IT" sz="3200" dirty="0">
                <a:solidFill>
                  <a:srgbClr val="FF0000"/>
                </a:solidFill>
              </a:rPr>
              <a:t> </a:t>
            </a:r>
            <a:r>
              <a:rPr lang="it-IT" sz="3200" dirty="0" err="1">
                <a:solidFill>
                  <a:srgbClr val="FF0000"/>
                </a:solidFill>
              </a:rPr>
              <a:t>applicable</a:t>
            </a:r>
            <a:r>
              <a:rPr lang="it-IT" sz="3200" dirty="0">
                <a:solidFill>
                  <a:srgbClr val="FF0000"/>
                </a:solidFill>
              </a:rPr>
              <a:t>?</a:t>
            </a:r>
            <a:endParaRPr lang="it-IT" sz="3200" b="1" dirty="0">
              <a:solidFill>
                <a:srgbClr val="FF0000"/>
              </a:solidFill>
            </a:endParaRPr>
          </a:p>
        </p:txBody>
      </p:sp>
      <p:sp>
        <p:nvSpPr>
          <p:cNvPr id="3" name="Arrow: Down 2">
            <a:extLst>
              <a:ext uri="{FF2B5EF4-FFF2-40B4-BE49-F238E27FC236}">
                <a16:creationId xmlns:a16="http://schemas.microsoft.com/office/drawing/2014/main" id="{AEB7512B-2052-4308-A6CF-DB140F0A511C}"/>
              </a:ext>
            </a:extLst>
          </p:cNvPr>
          <p:cNvSpPr/>
          <p:nvPr/>
        </p:nvSpPr>
        <p:spPr>
          <a:xfrm>
            <a:off x="5663524" y="4226943"/>
            <a:ext cx="844826" cy="7647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tangle: Rounded Corners 3">
            <a:extLst>
              <a:ext uri="{FF2B5EF4-FFF2-40B4-BE49-F238E27FC236}">
                <a16:creationId xmlns:a16="http://schemas.microsoft.com/office/drawing/2014/main" id="{B949DF7B-98AC-4A0B-A5F9-12141D7D609B}"/>
              </a:ext>
            </a:extLst>
          </p:cNvPr>
          <p:cNvSpPr/>
          <p:nvPr/>
        </p:nvSpPr>
        <p:spPr>
          <a:xfrm>
            <a:off x="2107033" y="4991690"/>
            <a:ext cx="8140148" cy="14411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We</a:t>
            </a:r>
            <a:r>
              <a:rPr lang="it-IT" sz="2800" dirty="0"/>
              <a:t> must </a:t>
            </a:r>
            <a:r>
              <a:rPr lang="it-IT" sz="2800" dirty="0" err="1"/>
              <a:t>constantly</a:t>
            </a:r>
            <a:r>
              <a:rPr lang="it-IT" sz="2800" dirty="0"/>
              <a:t> monitor </a:t>
            </a:r>
            <a:r>
              <a:rPr lang="it-IT" sz="2800" dirty="0" err="1"/>
              <a:t>if</a:t>
            </a:r>
            <a:r>
              <a:rPr lang="it-IT" sz="2800" dirty="0"/>
              <a:t> compliance with </a:t>
            </a:r>
            <a:r>
              <a:rPr lang="it-IT" sz="2800" dirty="0" err="1"/>
              <a:t>guidelines</a:t>
            </a:r>
            <a:r>
              <a:rPr lang="it-IT" sz="2800" dirty="0"/>
              <a:t> </a:t>
            </a:r>
            <a:r>
              <a:rPr lang="it-IT" sz="2800" dirty="0" err="1"/>
              <a:t>really</a:t>
            </a:r>
            <a:r>
              <a:rPr lang="it-IT" sz="2800" dirty="0"/>
              <a:t> </a:t>
            </a:r>
            <a:r>
              <a:rPr lang="it-IT" sz="2800" dirty="0" err="1"/>
              <a:t>improves</a:t>
            </a:r>
            <a:r>
              <a:rPr lang="it-IT" sz="2800" dirty="0"/>
              <a:t> </a:t>
            </a:r>
            <a:r>
              <a:rPr lang="it-IT" sz="2800" dirty="0" err="1"/>
              <a:t>outcomes</a:t>
            </a:r>
            <a:endParaRPr lang="it-IT" sz="2800" dirty="0"/>
          </a:p>
        </p:txBody>
      </p:sp>
      <p:sp>
        <p:nvSpPr>
          <p:cNvPr id="6" name="Rectangle 5">
            <a:extLst>
              <a:ext uri="{FF2B5EF4-FFF2-40B4-BE49-F238E27FC236}">
                <a16:creationId xmlns:a16="http://schemas.microsoft.com/office/drawing/2014/main" id="{77529D32-1142-4B75-A052-7232442AD7F8}"/>
              </a:ext>
            </a:extLst>
          </p:cNvPr>
          <p:cNvSpPr/>
          <p:nvPr/>
        </p:nvSpPr>
        <p:spPr>
          <a:xfrm>
            <a:off x="138024" y="101970"/>
            <a:ext cx="11895826" cy="1323439"/>
          </a:xfrm>
          <a:prstGeom prst="rect">
            <a:avLst/>
          </a:prstGeom>
        </p:spPr>
        <p:txBody>
          <a:bodyPr wrap="square">
            <a:spAutoFit/>
          </a:bodyPr>
          <a:lstStyle/>
          <a:p>
            <a:pPr algn="ctr"/>
            <a:r>
              <a:rPr lang="en-US" sz="4000" dirty="0"/>
              <a:t>Secondary use of non-compliance data for knowledge discovering</a:t>
            </a:r>
            <a:endParaRPr lang="it-IT" sz="4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name="Slide29">
    <p:spTree>
      <p:nvGrpSpPr>
        <p:cNvPr id="1" name=""/>
        <p:cNvGrpSpPr/>
        <p:nvPr/>
      </p:nvGrpSpPr>
      <p:grpSpPr>
        <a:xfrm>
          <a:off x="0" y="0"/>
          <a:ext cx="0" cy="0"/>
          <a:chOff x="0" y="0"/>
          <a:chExt cx="0" cy="0"/>
        </a:xfrm>
      </p:grpSpPr>
      <p:sp>
        <p:nvSpPr>
          <p:cNvPr id="3" name="CasellaDiTesto 5"/>
          <p:cNvSpPr txBox="1"/>
          <p:nvPr/>
        </p:nvSpPr>
        <p:spPr>
          <a:xfrm>
            <a:off x="583645" y="4421642"/>
            <a:ext cx="5108814" cy="95410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dirty="0">
                <a:solidFill>
                  <a:srgbClr val="4F81BD"/>
                </a:solidFill>
                <a:uFillTx/>
                <a:latin typeface="Calibri"/>
                <a:cs typeface="Arial" pitchFamily="34"/>
              </a:rPr>
              <a:t>Input</a:t>
            </a:r>
            <a:r>
              <a:rPr lang="en-US" sz="3200" b="1" i="1" u="none" strike="noStrike" kern="1200" cap="none" spc="0" baseline="0" dirty="0">
                <a:solidFill>
                  <a:srgbClr val="000000"/>
                </a:solidFill>
                <a:uFillTx/>
                <a:latin typeface="Calibri"/>
                <a:cs typeface="Arial" pitchFamily="34"/>
              </a:rPr>
              <a:t>: </a:t>
            </a:r>
            <a:r>
              <a:rPr lang="en-US" sz="2400" b="1" i="1" u="none" strike="noStrike" kern="1200" cap="none" spc="0" baseline="0" dirty="0">
                <a:solidFill>
                  <a:srgbClr val="000000"/>
                </a:solidFill>
                <a:uFillTx/>
                <a:latin typeface="Calibri"/>
                <a:cs typeface="Arial" pitchFamily="34"/>
              </a:rPr>
              <a:t>NIHSS</a:t>
            </a:r>
            <a:r>
              <a:rPr lang="en-US" sz="2400" b="1" i="0" u="none" strike="noStrike" kern="1200" cap="none" spc="0" baseline="0" dirty="0">
                <a:solidFill>
                  <a:srgbClr val="000000"/>
                </a:solidFill>
                <a:uFillTx/>
                <a:latin typeface="Calibri"/>
                <a:cs typeface="Arial" pitchFamily="34"/>
              </a:rPr>
              <a:t>, </a:t>
            </a:r>
            <a:r>
              <a:rPr lang="en-US" sz="2400" b="1" i="1" u="none" strike="noStrike" kern="1200" cap="none" spc="0" baseline="0" dirty="0">
                <a:solidFill>
                  <a:srgbClr val="000000"/>
                </a:solidFill>
                <a:uFillTx/>
                <a:latin typeface="Calibri"/>
                <a:cs typeface="Arial" pitchFamily="34"/>
              </a:rPr>
              <a:t>Rankin Scale at admission</a:t>
            </a:r>
            <a:r>
              <a:rPr lang="en-US" sz="2400" b="1" i="0" u="none" strike="noStrike" kern="1200" cap="none" spc="0" baseline="0" dirty="0">
                <a:solidFill>
                  <a:srgbClr val="000000"/>
                </a:solidFill>
                <a:uFillTx/>
                <a:latin typeface="Calibri"/>
                <a:cs typeface="Arial" pitchFamily="34"/>
              </a:rPr>
              <a:t>, </a:t>
            </a:r>
            <a:r>
              <a:rPr lang="en-US" sz="2400" b="1" i="1" u="none" strike="noStrike" kern="1200" cap="none" spc="0" baseline="0" dirty="0">
                <a:solidFill>
                  <a:srgbClr val="000000"/>
                </a:solidFill>
                <a:uFillTx/>
                <a:latin typeface="Calibri"/>
                <a:cs typeface="Arial" pitchFamily="34"/>
              </a:rPr>
              <a:t>age, gender +  </a:t>
            </a:r>
            <a:r>
              <a:rPr lang="it-IT" sz="2400" b="1" i="1" u="none" strike="noStrike" kern="1200" cap="none" spc="0" baseline="0" dirty="0">
                <a:solidFill>
                  <a:srgbClr val="FF0000"/>
                </a:solidFill>
                <a:uFillTx/>
                <a:latin typeface="Calibri"/>
                <a:cs typeface="Arial" pitchFamily="34"/>
              </a:rPr>
              <a:t>ACTIONS</a:t>
            </a:r>
            <a:endParaRPr lang="it-IT" sz="2400" b="1" i="0" u="none" strike="noStrike" kern="1200" cap="none" spc="0" baseline="0" dirty="0">
              <a:solidFill>
                <a:srgbClr val="FF0000"/>
              </a:solidFill>
              <a:uFillTx/>
              <a:latin typeface="Calibri"/>
              <a:cs typeface="Arial" pitchFamily="34"/>
            </a:endParaRPr>
          </a:p>
        </p:txBody>
      </p:sp>
      <p:sp>
        <p:nvSpPr>
          <p:cNvPr id="5" name="CasellaDiTesto 11"/>
          <p:cNvSpPr txBox="1"/>
          <p:nvPr/>
        </p:nvSpPr>
        <p:spPr>
          <a:xfrm>
            <a:off x="3031434" y="1683629"/>
            <a:ext cx="2279206" cy="1583493"/>
          </a:xfrm>
          <a:prstGeom prst="rect">
            <a:avLst/>
          </a:prstGeom>
          <a:solidFill>
            <a:srgbClr val="CCECFF"/>
          </a:solidFill>
          <a:ln w="25402" cap="flat">
            <a:solidFill>
              <a:srgbClr val="1F497D"/>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Calibri"/>
                <a:cs typeface="Arial" pitchFamily="34"/>
              </a:rPr>
              <a:t>Recommendation for TVP prevention: </a:t>
            </a:r>
            <a:r>
              <a:rPr lang="en-GB" sz="1600" b="0" i="1" u="none" strike="noStrike" kern="1200" cap="none" spc="0" baseline="0" dirty="0">
                <a:solidFill>
                  <a:srgbClr val="000000"/>
                </a:solidFill>
                <a:uFillTx/>
                <a:latin typeface="Calibri"/>
                <a:cs typeface="Arial" pitchFamily="34"/>
              </a:rPr>
              <a:t>Early mobilization, hydration and graduated compression elastic stockings</a:t>
            </a:r>
            <a:r>
              <a:rPr lang="en-US" sz="1600" b="0" i="1" u="none" strike="noStrike" kern="1200" cap="none" spc="0" baseline="0" dirty="0">
                <a:solidFill>
                  <a:srgbClr val="000000"/>
                </a:solidFill>
                <a:uFillTx/>
                <a:latin typeface="Calibri"/>
                <a:cs typeface="Arial" pitchFamily="34"/>
              </a:rPr>
              <a:t>”</a:t>
            </a:r>
          </a:p>
        </p:txBody>
      </p:sp>
      <p:pic>
        <p:nvPicPr>
          <p:cNvPr id="7" name="Picture 21"/>
          <p:cNvPicPr>
            <a:picLocks noChangeAspect="1"/>
          </p:cNvPicPr>
          <p:nvPr/>
        </p:nvPicPr>
        <p:blipFill>
          <a:blip r:embed="rId2"/>
          <a:srcRect/>
          <a:stretch>
            <a:fillRect/>
          </a:stretch>
        </p:blipFill>
        <p:spPr>
          <a:xfrm>
            <a:off x="6297957" y="1439657"/>
            <a:ext cx="1166810" cy="2071436"/>
          </a:xfrm>
          <a:prstGeom prst="rect">
            <a:avLst/>
          </a:prstGeom>
          <a:noFill/>
          <a:ln cap="flat">
            <a:noFill/>
          </a:ln>
        </p:spPr>
      </p:pic>
      <p:sp>
        <p:nvSpPr>
          <p:cNvPr id="8" name="Rettangolo 25"/>
          <p:cNvSpPr/>
          <p:nvPr/>
        </p:nvSpPr>
        <p:spPr>
          <a:xfrm>
            <a:off x="659044" y="137085"/>
            <a:ext cx="10296577"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a:solidFill>
                  <a:srgbClr val="000000"/>
                </a:solidFill>
                <a:uFillTx/>
                <a:latin typeface="Arial" pitchFamily="34"/>
                <a:cs typeface="Arial" pitchFamily="34"/>
              </a:rPr>
              <a:t>     </a:t>
            </a:r>
            <a:r>
              <a:rPr lang="it-IT" sz="2400" b="1" i="0" u="none" strike="noStrike" kern="1200" cap="none" spc="0" baseline="0" dirty="0" err="1">
                <a:solidFill>
                  <a:srgbClr val="000000"/>
                </a:solidFill>
                <a:uFillTx/>
                <a:latin typeface="Arial" pitchFamily="34"/>
                <a:cs typeface="Arial" pitchFamily="34"/>
              </a:rPr>
              <a:t>Evaluating</a:t>
            </a:r>
            <a:r>
              <a:rPr lang="it-IT" sz="2400" b="1" i="0" u="none" strike="noStrike" kern="1200" cap="none" spc="0" baseline="0" dirty="0">
                <a:solidFill>
                  <a:srgbClr val="000000"/>
                </a:solidFill>
                <a:uFillTx/>
                <a:latin typeface="Arial" pitchFamily="34"/>
                <a:cs typeface="Arial" pitchFamily="34"/>
              </a:rPr>
              <a:t> the </a:t>
            </a:r>
            <a:r>
              <a:rPr lang="it-IT" sz="2400" b="1" i="0" u="none" strike="noStrike" kern="1200" cap="none" spc="0" baseline="0" dirty="0" err="1">
                <a:solidFill>
                  <a:srgbClr val="000000"/>
                </a:solidFill>
                <a:uFillTx/>
                <a:latin typeface="Arial" pitchFamily="34"/>
                <a:cs typeface="Arial" pitchFamily="34"/>
              </a:rPr>
              <a:t>outcome</a:t>
            </a:r>
            <a:r>
              <a:rPr lang="it-IT" sz="2400" b="1" i="0" u="none" strike="noStrike" kern="1200" cap="none" spc="0" baseline="0" dirty="0">
                <a:solidFill>
                  <a:srgbClr val="000000"/>
                </a:solidFill>
                <a:uFillTx/>
                <a:latin typeface="Arial" pitchFamily="34"/>
                <a:cs typeface="Arial" pitchFamily="34"/>
              </a:rPr>
              <a:t> </a:t>
            </a:r>
            <a:r>
              <a:rPr lang="it-IT" sz="2400" b="1" i="0" u="none" strike="noStrike" kern="1200" cap="none" spc="0" baseline="0" dirty="0" err="1">
                <a:solidFill>
                  <a:srgbClr val="000000"/>
                </a:solidFill>
                <a:uFillTx/>
                <a:latin typeface="Arial" pitchFamily="34"/>
                <a:cs typeface="Arial" pitchFamily="34"/>
              </a:rPr>
              <a:t>as</a:t>
            </a:r>
            <a:r>
              <a:rPr lang="it-IT" sz="2400" b="1" i="0" u="none" strike="noStrike" kern="1200" cap="none" spc="0" baseline="0" dirty="0">
                <a:solidFill>
                  <a:srgbClr val="000000"/>
                </a:solidFill>
                <a:uFillTx/>
                <a:latin typeface="Arial" pitchFamily="34"/>
                <a:cs typeface="Arial" pitchFamily="34"/>
              </a:rPr>
              <a:t> a </a:t>
            </a:r>
            <a:r>
              <a:rPr lang="it-IT" sz="2400" b="1" i="0" u="none" strike="noStrike" kern="1200" cap="none" spc="0" baseline="0" dirty="0" err="1">
                <a:solidFill>
                  <a:srgbClr val="000000"/>
                </a:solidFill>
                <a:uFillTx/>
                <a:latin typeface="Arial" pitchFamily="34"/>
                <a:cs typeface="Arial" pitchFamily="34"/>
              </a:rPr>
              <a:t>function</a:t>
            </a:r>
            <a:r>
              <a:rPr lang="it-IT" sz="2400" b="1" i="0" u="none" strike="noStrike" kern="1200" cap="none" spc="0" baseline="0" dirty="0">
                <a:solidFill>
                  <a:srgbClr val="000000"/>
                </a:solidFill>
                <a:uFillTx/>
                <a:latin typeface="Arial" pitchFamily="34"/>
                <a:cs typeface="Arial" pitchFamily="34"/>
              </a:rPr>
              <a:t> of compliance to a</a:t>
            </a:r>
            <a:r>
              <a:rPr lang="it-IT" sz="2400" b="1" i="0" u="none" strike="noStrike" kern="1200" cap="none" spc="0" dirty="0">
                <a:solidFill>
                  <a:srgbClr val="000000"/>
                </a:solidFill>
                <a:uFillTx/>
                <a:latin typeface="Arial" pitchFamily="34"/>
                <a:cs typeface="Arial" pitchFamily="34"/>
              </a:rPr>
              <a:t> </a:t>
            </a:r>
            <a:r>
              <a:rPr lang="it-IT" sz="2400" b="1" i="0" u="none" strike="noStrike" kern="1200" cap="none" spc="0" dirty="0" err="1">
                <a:solidFill>
                  <a:srgbClr val="000000"/>
                </a:solidFill>
                <a:uFillTx/>
                <a:latin typeface="Arial" pitchFamily="34"/>
                <a:cs typeface="Arial" pitchFamily="34"/>
              </a:rPr>
              <a:t>guideline</a:t>
            </a:r>
            <a:endParaRPr lang="it-IT" sz="2400" b="1" i="0" u="none" strike="noStrike" kern="1200" cap="none" spc="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dirty="0">
                <a:solidFill>
                  <a:srgbClr val="000000"/>
                </a:solidFill>
                <a:latin typeface="Arial" pitchFamily="34"/>
                <a:cs typeface="Arial" pitchFamily="34"/>
              </a:rPr>
              <a:t>                                                       a</a:t>
            </a:r>
            <a:r>
              <a:rPr lang="it-IT" sz="2400" b="1" baseline="0" dirty="0">
                <a:solidFill>
                  <a:srgbClr val="000000"/>
                </a:solidFill>
                <a:latin typeface="Arial" pitchFamily="34"/>
                <a:cs typeface="Arial" pitchFamily="34"/>
              </a:rPr>
              <a:t>n </a:t>
            </a:r>
            <a:r>
              <a:rPr lang="it-IT" sz="2400" b="1" baseline="0" dirty="0" err="1">
                <a:solidFill>
                  <a:srgbClr val="000000"/>
                </a:solidFill>
                <a:latin typeface="Arial" pitchFamily="34"/>
                <a:cs typeface="Arial" pitchFamily="34"/>
              </a:rPr>
              <a:t>example</a:t>
            </a:r>
            <a:endParaRPr lang="it-IT" sz="2400" b="0" i="0" u="none" strike="noStrike" kern="1200" cap="none" spc="0" baseline="0" dirty="0">
              <a:solidFill>
                <a:srgbClr val="000000"/>
              </a:solidFill>
              <a:uFillTx/>
              <a:latin typeface="Arial" pitchFamily="34"/>
              <a:cs typeface="Arial" pitchFamily="34"/>
            </a:endParaRPr>
          </a:p>
        </p:txBody>
      </p:sp>
      <p:sp>
        <p:nvSpPr>
          <p:cNvPr id="10" name="CasellaDiTesto 30"/>
          <p:cNvSpPr txBox="1"/>
          <p:nvPr/>
        </p:nvSpPr>
        <p:spPr>
          <a:xfrm>
            <a:off x="6689558" y="4476390"/>
            <a:ext cx="5277853" cy="95410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dirty="0">
                <a:solidFill>
                  <a:srgbClr val="4F81BD"/>
                </a:solidFill>
                <a:uFillTx/>
                <a:latin typeface="Calibri"/>
                <a:cs typeface="Arial" pitchFamily="34"/>
              </a:rPr>
              <a:t>Output</a:t>
            </a:r>
            <a:r>
              <a:rPr lang="en-US" sz="2800" b="1" i="1" u="none" strike="noStrike" kern="1200" cap="none" spc="0" baseline="0" dirty="0">
                <a:solidFill>
                  <a:srgbClr val="000000"/>
                </a:solidFill>
                <a:uFillTx/>
                <a:latin typeface="Calibri"/>
                <a:cs typeface="Arial" pitchFamily="34"/>
              </a:rPr>
              <a:t>: Rankin scale at discharge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dirty="0">
                <a:solidFill>
                  <a:srgbClr val="000000"/>
                </a:solidFill>
                <a:uFillTx/>
                <a:latin typeface="Calibri"/>
                <a:cs typeface="Arial" pitchFamily="34"/>
              </a:rPr>
              <a:t>(0-1=good;  &gt;=2 bad)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5" descr="Figura1_MOD.gif"/>
          <p:cNvPicPr>
            <a:picLocks noChangeAspect="1"/>
          </p:cNvPicPr>
          <p:nvPr/>
        </p:nvPicPr>
        <p:blipFill>
          <a:blip r:embed="rId2"/>
          <a:srcRect t="4781"/>
          <a:stretch>
            <a:fillRect/>
          </a:stretch>
        </p:blipFill>
        <p:spPr>
          <a:xfrm>
            <a:off x="472520" y="1370112"/>
            <a:ext cx="10189925" cy="4971855"/>
          </a:xfrm>
          <a:prstGeom prst="rect">
            <a:avLst/>
          </a:prstGeom>
          <a:noFill/>
          <a:ln cap="flat">
            <a:noFill/>
          </a:ln>
        </p:spPr>
      </p:pic>
      <p:sp>
        <p:nvSpPr>
          <p:cNvPr id="4" name="Ovale 10"/>
          <p:cNvSpPr/>
          <p:nvPr/>
        </p:nvSpPr>
        <p:spPr>
          <a:xfrm>
            <a:off x="4844599" y="5103027"/>
            <a:ext cx="1445766" cy="145622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41276"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6" name="Immagine 17" descr="punto_esclamativo.jpg"/>
          <p:cNvPicPr>
            <a:picLocks noChangeAspect="1"/>
          </p:cNvPicPr>
          <p:nvPr/>
        </p:nvPicPr>
        <p:blipFill>
          <a:blip r:embed="rId3"/>
          <a:srcRect/>
          <a:stretch>
            <a:fillRect/>
          </a:stretch>
        </p:blipFill>
        <p:spPr>
          <a:xfrm>
            <a:off x="7663521" y="5456698"/>
            <a:ext cx="812883" cy="748884"/>
          </a:xfrm>
          <a:prstGeom prst="rect">
            <a:avLst/>
          </a:prstGeom>
          <a:noFill/>
          <a:ln cap="flat">
            <a:noFill/>
          </a:ln>
        </p:spPr>
      </p:pic>
      <p:sp>
        <p:nvSpPr>
          <p:cNvPr id="8" name="Rettangolo 25"/>
          <p:cNvSpPr/>
          <p:nvPr/>
        </p:nvSpPr>
        <p:spPr>
          <a:xfrm>
            <a:off x="659044" y="162964"/>
            <a:ext cx="10296577" cy="46166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a:solidFill>
                  <a:srgbClr val="000000"/>
                </a:solidFill>
                <a:uFillTx/>
                <a:latin typeface="Arial" pitchFamily="34"/>
                <a:cs typeface="Arial" pitchFamily="34"/>
              </a:rPr>
              <a:t>     </a:t>
            </a:r>
            <a:r>
              <a:rPr lang="it-IT" sz="2400" b="1" i="0" u="none" strike="noStrike" kern="1200" cap="none" spc="0" baseline="0" dirty="0" err="1">
                <a:solidFill>
                  <a:srgbClr val="000000"/>
                </a:solidFill>
                <a:uFillTx/>
                <a:latin typeface="Arial" pitchFamily="34"/>
                <a:cs typeface="Arial" pitchFamily="34"/>
              </a:rPr>
              <a:t>Evaluating</a:t>
            </a:r>
            <a:r>
              <a:rPr lang="it-IT" sz="2400" b="1" i="0" u="none" strike="noStrike" kern="1200" cap="none" spc="0" baseline="0" dirty="0">
                <a:solidFill>
                  <a:srgbClr val="000000"/>
                </a:solidFill>
                <a:uFillTx/>
                <a:latin typeface="Arial" pitchFamily="34"/>
                <a:cs typeface="Arial" pitchFamily="34"/>
              </a:rPr>
              <a:t> the </a:t>
            </a:r>
            <a:r>
              <a:rPr lang="it-IT" sz="2400" b="1" i="0" u="none" strike="noStrike" kern="1200" cap="none" spc="0" baseline="0" dirty="0" err="1">
                <a:solidFill>
                  <a:srgbClr val="000000"/>
                </a:solidFill>
                <a:uFillTx/>
                <a:latin typeface="Arial" pitchFamily="34"/>
                <a:cs typeface="Arial" pitchFamily="34"/>
              </a:rPr>
              <a:t>outcome</a:t>
            </a:r>
            <a:r>
              <a:rPr lang="it-IT" sz="2400" b="1" i="0" u="none" strike="noStrike" kern="1200" cap="none" spc="0" baseline="0" dirty="0">
                <a:solidFill>
                  <a:srgbClr val="000000"/>
                </a:solidFill>
                <a:uFillTx/>
                <a:latin typeface="Arial" pitchFamily="34"/>
                <a:cs typeface="Arial" pitchFamily="34"/>
              </a:rPr>
              <a:t> </a:t>
            </a:r>
            <a:r>
              <a:rPr lang="it-IT" sz="2400" b="1" i="0" u="none" strike="noStrike" kern="1200" cap="none" spc="0" baseline="0" dirty="0" err="1">
                <a:solidFill>
                  <a:srgbClr val="000000"/>
                </a:solidFill>
                <a:uFillTx/>
                <a:latin typeface="Arial" pitchFamily="34"/>
                <a:cs typeface="Arial" pitchFamily="34"/>
              </a:rPr>
              <a:t>as</a:t>
            </a:r>
            <a:r>
              <a:rPr lang="it-IT" sz="2400" b="1" i="0" u="none" strike="noStrike" kern="1200" cap="none" spc="0" baseline="0" dirty="0">
                <a:solidFill>
                  <a:srgbClr val="000000"/>
                </a:solidFill>
                <a:uFillTx/>
                <a:latin typeface="Arial" pitchFamily="34"/>
                <a:cs typeface="Arial" pitchFamily="34"/>
              </a:rPr>
              <a:t> a </a:t>
            </a:r>
            <a:r>
              <a:rPr lang="it-IT" sz="2400" b="1" i="0" u="none" strike="noStrike" kern="1200" cap="none" spc="0" baseline="0" dirty="0" err="1">
                <a:solidFill>
                  <a:srgbClr val="000000"/>
                </a:solidFill>
                <a:uFillTx/>
                <a:latin typeface="Arial" pitchFamily="34"/>
                <a:cs typeface="Arial" pitchFamily="34"/>
              </a:rPr>
              <a:t>function</a:t>
            </a:r>
            <a:r>
              <a:rPr lang="it-IT" sz="2400" b="1" i="0" u="none" strike="noStrike" kern="1200" cap="none" spc="0" baseline="0" dirty="0">
                <a:solidFill>
                  <a:srgbClr val="000000"/>
                </a:solidFill>
                <a:uFillTx/>
                <a:latin typeface="Arial" pitchFamily="34"/>
                <a:cs typeface="Arial" pitchFamily="34"/>
              </a:rPr>
              <a:t> of compliance to a</a:t>
            </a:r>
            <a:r>
              <a:rPr lang="it-IT" sz="2400" b="1" i="0" u="none" strike="noStrike" kern="1200" cap="none" spc="0" dirty="0">
                <a:solidFill>
                  <a:srgbClr val="000000"/>
                </a:solidFill>
                <a:uFillTx/>
                <a:latin typeface="Arial" pitchFamily="34"/>
                <a:cs typeface="Arial" pitchFamily="34"/>
              </a:rPr>
              <a:t> </a:t>
            </a:r>
            <a:r>
              <a:rPr lang="it-IT" sz="2400" b="1" i="0" u="none" strike="noStrike" kern="1200" cap="none" spc="0" dirty="0" err="1">
                <a:solidFill>
                  <a:srgbClr val="000000"/>
                </a:solidFill>
                <a:uFillTx/>
                <a:latin typeface="Arial" pitchFamily="34"/>
                <a:cs typeface="Arial" pitchFamily="34"/>
              </a:rPr>
              <a:t>guideline</a:t>
            </a:r>
            <a:endParaRPr lang="it-IT" sz="2400" b="0" i="0" u="none" strike="noStrike" kern="1200" cap="none" spc="0" baseline="0" dirty="0">
              <a:solidFill>
                <a:srgbClr val="000000"/>
              </a:solidFill>
              <a:uFillTx/>
              <a:latin typeface="Arial" pitchFamily="34"/>
              <a:cs typeface="Arial" pitchFamily="34"/>
            </a:endParaRPr>
          </a:p>
        </p:txBody>
      </p:sp>
      <p:cxnSp>
        <p:nvCxnSpPr>
          <p:cNvPr id="9" name="Connettore 1 24"/>
          <p:cNvCxnSpPr/>
          <p:nvPr/>
        </p:nvCxnSpPr>
        <p:spPr>
          <a:xfrm flipV="1">
            <a:off x="1996967" y="851333"/>
            <a:ext cx="8166534" cy="15765"/>
          </a:xfrm>
          <a:prstGeom prst="straightConnector1">
            <a:avLst/>
          </a:prstGeom>
          <a:noFill/>
          <a:ln w="31747" cap="flat">
            <a:solidFill>
              <a:srgbClr val="4A7EBB"/>
            </a:solidFill>
            <a:prstDash val="solid"/>
            <a:miter/>
          </a:ln>
        </p:spPr>
      </p:cxnSp>
    </p:spTree>
    <p:extLst>
      <p:ext uri="{BB962C8B-B14F-4D97-AF65-F5344CB8AC3E}">
        <p14:creationId xmlns:p14="http://schemas.microsoft.com/office/powerpoint/2010/main" val="26231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name="Slide31">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1524003" y="20574"/>
            <a:ext cx="9144000" cy="939545"/>
          </a:xfrm>
        </p:spPr>
        <p:txBody>
          <a:bodyPr>
            <a:noAutofit/>
          </a:bodyPr>
          <a:lstStyle/>
          <a:p>
            <a:pPr lvl="0"/>
            <a:r>
              <a:rPr lang="it-IT" sz="3200" b="1" dirty="0"/>
              <a:t>Checking the </a:t>
            </a:r>
            <a:r>
              <a:rPr lang="it-IT" sz="3200" b="1" dirty="0" err="1"/>
              <a:t>guideline</a:t>
            </a:r>
            <a:r>
              <a:rPr lang="it-IT" sz="3200" b="1" dirty="0"/>
              <a:t> </a:t>
            </a:r>
            <a:r>
              <a:rPr lang="it-IT" sz="3200" b="1" dirty="0" err="1"/>
              <a:t>efficacy</a:t>
            </a:r>
            <a:r>
              <a:rPr lang="it-IT" sz="3200" b="1" dirty="0"/>
              <a:t> </a:t>
            </a:r>
            <a:r>
              <a:rPr lang="it-IT" sz="3200" b="1" dirty="0" err="1"/>
              <a:t>using</a:t>
            </a:r>
            <a:r>
              <a:rPr lang="it-IT" sz="3200" b="1" dirty="0"/>
              <a:t> data mining </a:t>
            </a:r>
            <a:r>
              <a:rPr lang="it-IT" sz="3200" b="1" dirty="0" err="1"/>
              <a:t>may</a:t>
            </a:r>
            <a:r>
              <a:rPr lang="it-IT" sz="3200" b="1" dirty="0"/>
              <a:t> </a:t>
            </a:r>
            <a:r>
              <a:rPr lang="it-IT" sz="3200" b="1" dirty="0" err="1"/>
              <a:t>inform</a:t>
            </a:r>
            <a:r>
              <a:rPr lang="it-IT" sz="3200" b="1" dirty="0"/>
              <a:t> </a:t>
            </a:r>
            <a:r>
              <a:rPr lang="it-IT" sz="3200" b="1" dirty="0" err="1"/>
              <a:t>about</a:t>
            </a:r>
            <a:r>
              <a:rPr lang="it-IT" sz="3200" b="1" dirty="0"/>
              <a:t> </a:t>
            </a:r>
            <a:r>
              <a:rPr lang="it-IT" sz="3200" b="1" dirty="0" err="1"/>
              <a:t>need</a:t>
            </a:r>
            <a:r>
              <a:rPr lang="it-IT" sz="3200" b="1" dirty="0"/>
              <a:t> for </a:t>
            </a:r>
            <a:r>
              <a:rPr lang="it-IT" sz="3200" b="1" dirty="0" err="1"/>
              <a:t>additional</a:t>
            </a:r>
            <a:r>
              <a:rPr lang="it-IT" sz="3200" b="1" dirty="0"/>
              <a:t> </a:t>
            </a:r>
            <a:r>
              <a:rPr lang="it-IT" sz="3200" b="1" dirty="0" err="1"/>
              <a:t>research</a:t>
            </a:r>
            <a:endParaRPr lang="it-IT" sz="3200" b="1" dirty="0"/>
          </a:p>
        </p:txBody>
      </p:sp>
      <p:sp>
        <p:nvSpPr>
          <p:cNvPr id="3" name="CasellaDiTesto 11"/>
          <p:cNvSpPr txBox="1"/>
          <p:nvPr/>
        </p:nvSpPr>
        <p:spPr>
          <a:xfrm>
            <a:off x="3072448" y="1306513"/>
            <a:ext cx="6513508" cy="2308320"/>
          </a:xfrm>
          <a:prstGeom prst="rect">
            <a:avLst/>
          </a:prstGeom>
          <a:solidFill>
            <a:srgbClr val="CCECFF"/>
          </a:solidFill>
          <a:ln w="25402" cap="flat">
            <a:solidFill>
              <a:srgbClr val="1F497D"/>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ts val="1800"/>
              <a:buBlip>
                <a:blip r:embed="rId2"/>
              </a:buBlip>
              <a:tabLst/>
              <a:defRPr sz="1800" b="0" i="0" u="none" strike="noStrike" kern="0" cap="none" spc="0" baseline="0">
                <a:solidFill>
                  <a:srgbClr val="000000"/>
                </a:solidFill>
                <a:uFillTx/>
              </a:defRPr>
            </a:pPr>
            <a:r>
              <a:rPr lang="en-US" sz="1800" b="1" i="1" u="none" strike="noStrike" kern="1200" cap="none" spc="0" baseline="0">
                <a:solidFill>
                  <a:srgbClr val="C00000"/>
                </a:solidFill>
                <a:uFillTx/>
                <a:latin typeface="Calibri"/>
                <a:cs typeface="Arial" pitchFamily="34"/>
              </a:rPr>
              <a:t>“Effectiveness of thigh-length graduated compression stockings to reduce the risk of deep vein thrombosis after stroke (CLOTS trial 1): a multicentre, randomised controlled trial.</a:t>
            </a:r>
          </a:p>
          <a:p>
            <a:pPr marL="0" marR="0" lvl="0" indent="0" algn="l" defTabSz="914400" rtl="0" fontAlgn="auto" hangingPunct="1">
              <a:lnSpc>
                <a:spcPct val="100000"/>
              </a:lnSpc>
              <a:spcBef>
                <a:spcPts val="0"/>
              </a:spcBef>
              <a:spcAft>
                <a:spcPts val="0"/>
              </a:spcAft>
              <a:buSzPts val="1800"/>
              <a:buBlip>
                <a:blip r:embed="rId2"/>
              </a:buBlip>
              <a:tabLst/>
              <a:defRPr sz="1800" b="0" i="0" u="none" strike="noStrike" kern="0" cap="none" spc="0" baseline="0">
                <a:solidFill>
                  <a:srgbClr val="000000"/>
                </a:solidFill>
                <a:uFillTx/>
              </a:defRPr>
            </a:pPr>
            <a:endParaRPr lang="en-US" sz="1800" b="1" i="1" u="none" strike="noStrike" kern="1200" cap="none" spc="0" baseline="0">
              <a:solidFill>
                <a:srgbClr val="C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a:solidFill>
                  <a:srgbClr val="C00000"/>
                </a:solidFill>
                <a:uFillTx/>
                <a:latin typeface="Calibri"/>
                <a:cs typeface="Arial" pitchFamily="34"/>
              </a:rPr>
              <a:t>... </a:t>
            </a:r>
            <a:r>
              <a:rPr lang="en-US" sz="1800" b="0" i="1" u="none" strike="noStrike" kern="1200" cap="none" spc="0" baseline="0">
                <a:solidFill>
                  <a:srgbClr val="C00000"/>
                </a:solidFill>
                <a:uFillTx/>
                <a:latin typeface="Arial" pitchFamily="34"/>
                <a:cs typeface="Arial" pitchFamily="34"/>
              </a:rPr>
              <a:t>These data do not lend support to the use of thigh-length GCS in patients admitted to hospital with acute stroke. National guidelines for stroke might need to be revised on the basis of these results.</a:t>
            </a:r>
            <a:r>
              <a:rPr lang="en-US" sz="1800" b="1" i="1" u="none" strike="noStrike" kern="1200" cap="none" spc="0" baseline="0">
                <a:solidFill>
                  <a:srgbClr val="C00000"/>
                </a:solidFill>
                <a:uFillTx/>
                <a:latin typeface="Calibri"/>
                <a:cs typeface="Arial" pitchFamily="34"/>
              </a:rPr>
              <a:t>”                                                   </a:t>
            </a:r>
            <a:r>
              <a:rPr lang="en-US" sz="1800" b="1" i="0" u="none" strike="noStrike" kern="1200" cap="none" spc="0" baseline="0">
                <a:solidFill>
                  <a:srgbClr val="C00000"/>
                </a:solidFill>
                <a:uFillTx/>
                <a:latin typeface="Calibri"/>
                <a:cs typeface="Arial" pitchFamily="34"/>
              </a:rPr>
              <a:t>Lancet. 2009</a:t>
            </a:r>
          </a:p>
        </p:txBody>
      </p:sp>
      <p:pic>
        <p:nvPicPr>
          <p:cNvPr id="4" name="Picture 21"/>
          <p:cNvPicPr>
            <a:picLocks noChangeAspect="1"/>
          </p:cNvPicPr>
          <p:nvPr/>
        </p:nvPicPr>
        <p:blipFill>
          <a:blip r:embed="rId3"/>
          <a:srcRect/>
          <a:stretch>
            <a:fillRect/>
          </a:stretch>
        </p:blipFill>
        <p:spPr>
          <a:xfrm>
            <a:off x="5571265" y="3918094"/>
            <a:ext cx="1166810" cy="2071426"/>
          </a:xfrm>
          <a:prstGeom prst="rect">
            <a:avLst/>
          </a:prstGeom>
          <a:noFill/>
          <a:ln cap="flat">
            <a:noFill/>
          </a:ln>
        </p:spPr>
      </p:pic>
      <p:cxnSp>
        <p:nvCxnSpPr>
          <p:cNvPr id="5" name="Connettore 1 19"/>
          <p:cNvCxnSpPr/>
          <p:nvPr/>
        </p:nvCxnSpPr>
        <p:spPr>
          <a:xfrm>
            <a:off x="5333996" y="4130043"/>
            <a:ext cx="1767847" cy="1767837"/>
          </a:xfrm>
          <a:prstGeom prst="straightConnector1">
            <a:avLst/>
          </a:prstGeom>
          <a:noFill/>
          <a:ln w="34920" cap="flat">
            <a:solidFill>
              <a:srgbClr val="C00000"/>
            </a:solidFill>
            <a:prstDash val="solid"/>
            <a:miter/>
          </a:ln>
        </p:spPr>
      </p:cxnSp>
      <p:cxnSp>
        <p:nvCxnSpPr>
          <p:cNvPr id="6" name="Connettore 1 20"/>
          <p:cNvCxnSpPr/>
          <p:nvPr/>
        </p:nvCxnSpPr>
        <p:spPr>
          <a:xfrm flipH="1">
            <a:off x="5273043" y="4328156"/>
            <a:ext cx="1783080" cy="1417320"/>
          </a:xfrm>
          <a:prstGeom prst="straightConnector1">
            <a:avLst/>
          </a:prstGeom>
          <a:noFill/>
          <a:ln w="34920" cap="flat">
            <a:solidFill>
              <a:srgbClr val="C00000"/>
            </a:solidFill>
            <a:prstDash val="solid"/>
            <a:miter/>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1039371" y="2825496"/>
            <a:ext cx="10515600" cy="1979868"/>
          </a:xfrm>
        </p:spPr>
        <p:txBody>
          <a:bodyPr>
            <a:normAutofit fontScale="85000" lnSpcReduction="10000"/>
          </a:bodyPr>
          <a:lstStyle/>
          <a:p>
            <a:pPr lvl="0"/>
            <a:r>
              <a:rPr lang="en-GB" dirty="0"/>
              <a:t>knowledge – driven systems        +</a:t>
            </a:r>
          </a:p>
          <a:p>
            <a:pPr lvl="0"/>
            <a:r>
              <a:rPr lang="en-GB" dirty="0"/>
              <a:t>Data- driven system for continuous monitoring of the effectiveness</a:t>
            </a:r>
          </a:p>
          <a:p>
            <a:pPr lvl="0"/>
            <a:r>
              <a:rPr lang="en-GB" dirty="0"/>
              <a:t>This allows to harmonize the EBM paradigm with the Personalised Medicine paradigm</a:t>
            </a:r>
            <a:endParaRPr lang="it-IT" dirty="0"/>
          </a:p>
        </p:txBody>
      </p:sp>
      <p:sp>
        <p:nvSpPr>
          <p:cNvPr id="3" name="Title 1">
            <a:extLst>
              <a:ext uri="{FF2B5EF4-FFF2-40B4-BE49-F238E27FC236}">
                <a16:creationId xmlns:a16="http://schemas.microsoft.com/office/drawing/2014/main" id="{5494AA87-66C9-4928-AED7-33817700D38E}"/>
              </a:ext>
            </a:extLst>
          </p:cNvPr>
          <p:cNvSpPr>
            <a:spLocks noGrp="1"/>
          </p:cNvSpPr>
          <p:nvPr>
            <p:ph type="title"/>
          </p:nvPr>
        </p:nvSpPr>
        <p:spPr>
          <a:xfrm>
            <a:off x="609600" y="274638"/>
            <a:ext cx="10972800" cy="1143000"/>
          </a:xfrm>
        </p:spPr>
        <p:txBody>
          <a:bodyPr/>
          <a:lstStyle/>
          <a:p>
            <a:r>
              <a:rPr lang="it-IT" dirty="0"/>
              <a:t>A </a:t>
            </a:r>
            <a:r>
              <a:rPr lang="it-IT" dirty="0" err="1"/>
              <a:t>guideline</a:t>
            </a:r>
            <a:r>
              <a:rPr lang="it-IT" dirty="0"/>
              <a:t>- </a:t>
            </a:r>
            <a:r>
              <a:rPr lang="it-IT" dirty="0" err="1"/>
              <a:t>based</a:t>
            </a:r>
            <a:r>
              <a:rPr lang="it-IT" dirty="0"/>
              <a:t> DSS</a:t>
            </a:r>
          </a:p>
        </p:txBody>
      </p:sp>
    </p:spTree>
    <p:extLst>
      <p:ext uri="{BB962C8B-B14F-4D97-AF65-F5344CB8AC3E}">
        <p14:creationId xmlns:p14="http://schemas.microsoft.com/office/powerpoint/2010/main" val="1896725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name="Slide33">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1039371" y="2825496"/>
            <a:ext cx="10515600" cy="1979868"/>
          </a:xfrm>
        </p:spPr>
        <p:txBody>
          <a:bodyPr>
            <a:normAutofit/>
          </a:bodyPr>
          <a:lstStyle/>
          <a:p>
            <a:pPr lvl="0"/>
            <a:r>
              <a:rPr lang="en-GB" sz="3600" dirty="0"/>
              <a:t>DATA – DRIVEN systems</a:t>
            </a:r>
          </a:p>
          <a:p>
            <a:pPr marL="457200" lvl="1" indent="0">
              <a:buNone/>
            </a:pPr>
            <a:r>
              <a:rPr lang="en-GB" sz="3200" dirty="0"/>
              <a:t>… big data</a:t>
            </a:r>
            <a:endParaRPr lang="it-IT" sz="32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ttangolo arrotondato 20"/>
          <p:cNvSpPr/>
          <p:nvPr/>
        </p:nvSpPr>
        <p:spPr bwMode="auto">
          <a:xfrm>
            <a:off x="3151512" y="1911096"/>
            <a:ext cx="1457064" cy="1837944"/>
          </a:xfrm>
          <a:prstGeom prst="round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0" i="1" u="none" strike="noStrike" cap="none" normalizeH="0" baseline="0">
              <a:ln>
                <a:noFill/>
              </a:ln>
              <a:solidFill>
                <a:srgbClr val="800000"/>
              </a:solidFill>
              <a:effectLst/>
              <a:latin typeface="Tahoma" charset="0"/>
            </a:endParaRPr>
          </a:p>
        </p:txBody>
      </p:sp>
      <p:sp>
        <p:nvSpPr>
          <p:cNvPr id="2" name="Titolo 1"/>
          <p:cNvSpPr>
            <a:spLocks noGrp="1"/>
          </p:cNvSpPr>
          <p:nvPr>
            <p:ph type="title"/>
          </p:nvPr>
        </p:nvSpPr>
        <p:spPr>
          <a:xfrm>
            <a:off x="2944783" y="-101361"/>
            <a:ext cx="8229600" cy="873224"/>
          </a:xfrm>
        </p:spPr>
        <p:txBody>
          <a:bodyPr>
            <a:normAutofit/>
          </a:bodyPr>
          <a:lstStyle/>
          <a:p>
            <a:r>
              <a:rPr lang="en-US" sz="3200" b="0" dirty="0">
                <a:solidFill>
                  <a:schemeClr val="tx1"/>
                </a:solidFill>
              </a:rPr>
              <a:t>Machine learning algorithms</a:t>
            </a:r>
          </a:p>
        </p:txBody>
      </p:sp>
      <p:sp>
        <p:nvSpPr>
          <p:cNvPr id="4" name="Rettangolo 2">
            <a:extLst>
              <a:ext uri="{FF2B5EF4-FFF2-40B4-BE49-F238E27FC236}">
                <a16:creationId xmlns:a16="http://schemas.microsoft.com/office/drawing/2014/main" id="{D76FFBB0-4EDF-914C-8D67-160AC490B8B5}"/>
              </a:ext>
            </a:extLst>
          </p:cNvPr>
          <p:cNvSpPr/>
          <p:nvPr/>
        </p:nvSpPr>
        <p:spPr bwMode="auto">
          <a:xfrm>
            <a:off x="3263533" y="2090761"/>
            <a:ext cx="1146748" cy="618344"/>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400" b="1" i="1" dirty="0">
                <a:solidFill>
                  <a:srgbClr val="808080">
                    <a:lumMod val="75000"/>
                  </a:srgbClr>
                </a:solidFill>
                <a:latin typeface="Century Gothic" panose="020B0502020202020204" pitchFamily="34" charset="0"/>
                <a:ea typeface="ＭＳ Ｐゴシック" charset="0"/>
              </a:rPr>
              <a:t>Known data</a:t>
            </a:r>
          </a:p>
        </p:txBody>
      </p:sp>
      <p:sp>
        <p:nvSpPr>
          <p:cNvPr id="5" name="Rettangolo 4">
            <a:extLst>
              <a:ext uri="{FF2B5EF4-FFF2-40B4-BE49-F238E27FC236}">
                <a16:creationId xmlns:a16="http://schemas.microsoft.com/office/drawing/2014/main" id="{EF3B2D56-7957-3A41-8A21-2068FAE6EB26}"/>
              </a:ext>
            </a:extLst>
          </p:cNvPr>
          <p:cNvSpPr/>
          <p:nvPr/>
        </p:nvSpPr>
        <p:spPr bwMode="auto">
          <a:xfrm>
            <a:off x="3263533" y="2958802"/>
            <a:ext cx="1146748" cy="618344"/>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400" b="1" i="1" dirty="0">
                <a:solidFill>
                  <a:srgbClr val="808080">
                    <a:lumMod val="75000"/>
                  </a:srgbClr>
                </a:solidFill>
                <a:latin typeface="Century Gothic" panose="020B0502020202020204" pitchFamily="34" charset="0"/>
                <a:ea typeface="ＭＳ Ｐゴシック" charset="0"/>
              </a:rPr>
              <a:t>Known </a:t>
            </a:r>
          </a:p>
          <a:p>
            <a:pPr algn="ctr" defTabSz="685800" fontAlgn="base">
              <a:spcBef>
                <a:spcPct val="0"/>
              </a:spcBef>
              <a:spcAft>
                <a:spcPct val="0"/>
              </a:spcAft>
            </a:pPr>
            <a:r>
              <a:rPr lang="en-US" sz="1400" b="1" i="1" dirty="0">
                <a:solidFill>
                  <a:srgbClr val="808080">
                    <a:lumMod val="75000"/>
                  </a:srgbClr>
                </a:solidFill>
                <a:latin typeface="Century Gothic" panose="020B0502020202020204" pitchFamily="34" charset="0"/>
                <a:ea typeface="ＭＳ Ｐゴシック" charset="0"/>
              </a:rPr>
              <a:t>outcome </a:t>
            </a:r>
          </a:p>
        </p:txBody>
      </p:sp>
      <p:sp>
        <p:nvSpPr>
          <p:cNvPr id="6" name="Rettangolo 5">
            <a:extLst>
              <a:ext uri="{FF2B5EF4-FFF2-40B4-BE49-F238E27FC236}">
                <a16:creationId xmlns:a16="http://schemas.microsoft.com/office/drawing/2014/main" id="{04C0EA16-A1B0-6548-9ECF-51910F057430}"/>
              </a:ext>
            </a:extLst>
          </p:cNvPr>
          <p:cNvSpPr/>
          <p:nvPr/>
        </p:nvSpPr>
        <p:spPr bwMode="auto">
          <a:xfrm>
            <a:off x="5266594" y="2504047"/>
            <a:ext cx="1146748" cy="618344"/>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2000" b="1" dirty="0">
                <a:solidFill>
                  <a:schemeClr val="accent2"/>
                </a:solidFill>
                <a:latin typeface="Century Gothic" panose="020B0502020202020204" pitchFamily="34" charset="0"/>
                <a:ea typeface="ＭＳ Ｐゴシック" charset="0"/>
              </a:rPr>
              <a:t>Model</a:t>
            </a:r>
            <a:endParaRPr lang="en-US" sz="1400" b="1" dirty="0">
              <a:solidFill>
                <a:schemeClr val="accent2"/>
              </a:solidFill>
              <a:latin typeface="Century Gothic" panose="020B0502020202020204" pitchFamily="34" charset="0"/>
              <a:ea typeface="ＭＳ Ｐゴシック" charset="0"/>
            </a:endParaRPr>
          </a:p>
        </p:txBody>
      </p:sp>
      <p:sp>
        <p:nvSpPr>
          <p:cNvPr id="14" name="Segnaposto contenuto 2">
            <a:extLst>
              <a:ext uri="{FF2B5EF4-FFF2-40B4-BE49-F238E27FC236}">
                <a16:creationId xmlns:a16="http://schemas.microsoft.com/office/drawing/2014/main" id="{C6F00E4F-08A4-DA47-9546-EF60D3F5F51E}"/>
              </a:ext>
            </a:extLst>
          </p:cNvPr>
          <p:cNvSpPr txBox="1">
            <a:spLocks/>
          </p:cNvSpPr>
          <p:nvPr/>
        </p:nvSpPr>
        <p:spPr>
          <a:xfrm>
            <a:off x="267094" y="4686226"/>
            <a:ext cx="3958959" cy="2171774"/>
          </a:xfrm>
          <a:prstGeom prst="rect">
            <a:avLst/>
          </a:prstGeom>
        </p:spPr>
        <p:txBody>
          <a:bodyPr/>
          <a:lstStyle>
            <a:lvl1pPr marL="342900" indent="-342900" algn="l" rtl="0" eaLnBrk="1" fontAlgn="base" hangingPunct="1">
              <a:spcBef>
                <a:spcPct val="20000"/>
              </a:spcBef>
              <a:spcAft>
                <a:spcPct val="0"/>
              </a:spcAft>
              <a:buClr>
                <a:schemeClr val="tx2"/>
              </a:buClr>
              <a:buSzPct val="70000"/>
              <a:buFont typeface="Wingdings" charset="0"/>
              <a:buChar char="l"/>
              <a:defRPr sz="3000">
                <a:solidFill>
                  <a:schemeClr val="bg2">
                    <a:lumMod val="50000"/>
                  </a:schemeClr>
                </a:solidFill>
                <a:latin typeface="Century Gothic" charset="0"/>
                <a:ea typeface="Century Gothic" charset="0"/>
                <a:cs typeface="Century Gothic" charset="0"/>
              </a:defRPr>
            </a:lvl1pPr>
            <a:lvl2pPr marL="692150" indent="-347663" algn="l" rtl="0" eaLnBrk="1" fontAlgn="base" hangingPunct="1">
              <a:spcBef>
                <a:spcPct val="20000"/>
              </a:spcBef>
              <a:spcAft>
                <a:spcPct val="0"/>
              </a:spcAft>
              <a:buClr>
                <a:schemeClr val="accent2"/>
              </a:buClr>
              <a:buSzPct val="70000"/>
              <a:buFont typeface="Wingdings" charset="0"/>
              <a:buChar char="l"/>
              <a:defRPr sz="2600">
                <a:solidFill>
                  <a:schemeClr val="bg2">
                    <a:lumMod val="50000"/>
                  </a:schemeClr>
                </a:solidFill>
                <a:latin typeface="Century Gothic" charset="0"/>
                <a:ea typeface="Century Gothic" charset="0"/>
                <a:cs typeface="Century Gothic" charset="0"/>
              </a:defRPr>
            </a:lvl2pPr>
            <a:lvl3pPr marL="987425" indent="-293688" algn="l" rtl="0" eaLnBrk="1" fontAlgn="base" hangingPunct="1">
              <a:spcBef>
                <a:spcPct val="20000"/>
              </a:spcBef>
              <a:spcAft>
                <a:spcPct val="0"/>
              </a:spcAft>
              <a:buClr>
                <a:schemeClr val="accent1"/>
              </a:buClr>
              <a:buSzPct val="70000"/>
              <a:buFont typeface="Wingdings" charset="0"/>
              <a:buChar char="l"/>
              <a:defRPr sz="2300">
                <a:solidFill>
                  <a:schemeClr val="bg2">
                    <a:lumMod val="50000"/>
                  </a:schemeClr>
                </a:solidFill>
                <a:latin typeface="Century Gothic" charset="0"/>
                <a:ea typeface="Century Gothic" charset="0"/>
                <a:cs typeface="Century Gothic" charset="0"/>
              </a:defRPr>
            </a:lvl3pPr>
            <a:lvl4pPr marL="1281113" indent="-292100" algn="l" rtl="0" eaLnBrk="1" fontAlgn="base" hangingPunct="1">
              <a:spcBef>
                <a:spcPct val="20000"/>
              </a:spcBef>
              <a:spcAft>
                <a:spcPct val="0"/>
              </a:spcAft>
              <a:buClr>
                <a:schemeClr val="tx2"/>
              </a:buClr>
              <a:buSzPct val="75000"/>
              <a:buFont typeface="Wingdings" charset="0"/>
              <a:buChar char="§"/>
              <a:defRPr sz="2000">
                <a:solidFill>
                  <a:schemeClr val="bg2">
                    <a:lumMod val="50000"/>
                  </a:schemeClr>
                </a:solidFill>
                <a:latin typeface="Century Gothic" charset="0"/>
                <a:ea typeface="Century Gothic" charset="0"/>
                <a:cs typeface="Century Gothic" charset="0"/>
              </a:defRPr>
            </a:lvl4pPr>
            <a:lvl5pPr marL="1598613" indent="-315913" algn="l" rtl="0" eaLnBrk="1" fontAlgn="base" hangingPunct="1">
              <a:spcBef>
                <a:spcPct val="20000"/>
              </a:spcBef>
              <a:spcAft>
                <a:spcPct val="0"/>
              </a:spcAft>
              <a:buClr>
                <a:schemeClr val="folHlink"/>
              </a:buClr>
              <a:buSzPct val="80000"/>
              <a:buFont typeface="Wingdings" charset="0"/>
              <a:buChar char="§"/>
              <a:defRPr sz="2000">
                <a:solidFill>
                  <a:schemeClr val="bg2">
                    <a:lumMod val="50000"/>
                  </a:schemeClr>
                </a:solidFill>
                <a:latin typeface="Century Gothic" charset="0"/>
                <a:ea typeface="Century Gothic" charset="0"/>
                <a:cs typeface="Century Gothic" charset="0"/>
              </a:defRPr>
            </a:lvl5pPr>
            <a:lvl6pPr marL="20558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6pPr>
            <a:lvl7pPr marL="25130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7pPr>
            <a:lvl8pPr marL="29702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8pPr>
            <a:lvl9pPr marL="3427413" indent="-315913" algn="l" rtl="0" eaLnBrk="1" fontAlgn="base" hangingPunct="1">
              <a:spcBef>
                <a:spcPct val="20000"/>
              </a:spcBef>
              <a:spcAft>
                <a:spcPct val="0"/>
              </a:spcAft>
              <a:buClr>
                <a:schemeClr val="folHlink"/>
              </a:buClr>
              <a:buSzPct val="80000"/>
              <a:buFont typeface="Wingdings" charset="2"/>
              <a:buChar char="§"/>
              <a:defRPr sz="2000">
                <a:solidFill>
                  <a:srgbClr val="000066"/>
                </a:solidFill>
                <a:latin typeface="+mn-lt"/>
                <a:ea typeface="ＭＳ Ｐゴシック" charset="-128"/>
              </a:defRPr>
            </a:lvl9pPr>
          </a:lstStyle>
          <a:p>
            <a:pPr marL="0" indent="0">
              <a:buClr>
                <a:srgbClr val="330066"/>
              </a:buClr>
              <a:buSzPct val="100000"/>
              <a:buNone/>
            </a:pPr>
            <a:r>
              <a:rPr lang="en-US" sz="1800" kern="0" dirty="0">
                <a:solidFill>
                  <a:schemeClr val="accent4"/>
                </a:solidFill>
              </a:rPr>
              <a:t>Possible algorithms</a:t>
            </a:r>
          </a:p>
          <a:p>
            <a:pPr marL="0" indent="0">
              <a:buClr>
                <a:srgbClr val="330066"/>
              </a:buClr>
              <a:buSzPct val="100000"/>
              <a:buNone/>
            </a:pPr>
            <a:r>
              <a:rPr lang="en-US" sz="1800" kern="0" dirty="0">
                <a:solidFill>
                  <a:srgbClr val="808080">
                    <a:lumMod val="75000"/>
                  </a:srgbClr>
                </a:solidFill>
              </a:rPr>
              <a:t>Logistic Regression</a:t>
            </a:r>
          </a:p>
          <a:p>
            <a:pPr marL="0" indent="0">
              <a:buClr>
                <a:srgbClr val="330066"/>
              </a:buClr>
              <a:buSzPct val="100000"/>
              <a:buNone/>
            </a:pPr>
            <a:r>
              <a:rPr lang="en-US" sz="1800" kern="0" dirty="0">
                <a:solidFill>
                  <a:srgbClr val="808080">
                    <a:lumMod val="75000"/>
                  </a:srgbClr>
                </a:solidFill>
              </a:rPr>
              <a:t>Support Vector Machines</a:t>
            </a:r>
          </a:p>
          <a:p>
            <a:pPr marL="0" indent="0">
              <a:buClr>
                <a:srgbClr val="330066"/>
              </a:buClr>
              <a:buSzPct val="100000"/>
              <a:buNone/>
            </a:pPr>
            <a:r>
              <a:rPr lang="en-US" sz="1800" kern="0" dirty="0">
                <a:solidFill>
                  <a:srgbClr val="808080">
                    <a:lumMod val="75000"/>
                  </a:srgbClr>
                </a:solidFill>
              </a:rPr>
              <a:t>Classification Trees</a:t>
            </a:r>
          </a:p>
          <a:p>
            <a:pPr marL="0" indent="0">
              <a:buClr>
                <a:srgbClr val="330066"/>
              </a:buClr>
              <a:buSzPct val="100000"/>
              <a:buNone/>
            </a:pPr>
            <a:r>
              <a:rPr lang="en-US" sz="1800" kern="0" dirty="0">
                <a:solidFill>
                  <a:srgbClr val="808080">
                    <a:lumMod val="75000"/>
                  </a:srgbClr>
                </a:solidFill>
              </a:rPr>
              <a:t>Neural Networks</a:t>
            </a:r>
          </a:p>
          <a:p>
            <a:pPr marL="0" indent="0">
              <a:buClr>
                <a:srgbClr val="330066"/>
              </a:buClr>
              <a:buSzPct val="100000"/>
              <a:buNone/>
            </a:pPr>
            <a:r>
              <a:rPr lang="en-US" sz="1800" kern="0" dirty="0">
                <a:solidFill>
                  <a:srgbClr val="808080">
                    <a:lumMod val="75000"/>
                  </a:srgbClr>
                </a:solidFill>
              </a:rPr>
              <a:t>…</a:t>
            </a:r>
          </a:p>
          <a:p>
            <a:pPr marL="0" indent="0">
              <a:buClr>
                <a:srgbClr val="330066"/>
              </a:buClr>
              <a:buSzPct val="100000"/>
              <a:buNone/>
            </a:pPr>
            <a:endParaRPr lang="en-US" sz="1800" kern="0" dirty="0">
              <a:solidFill>
                <a:srgbClr val="808080">
                  <a:lumMod val="75000"/>
                </a:srgbClr>
              </a:solidFill>
            </a:endParaRPr>
          </a:p>
        </p:txBody>
      </p:sp>
      <p:grpSp>
        <p:nvGrpSpPr>
          <p:cNvPr id="20" name="Group 19">
            <a:extLst>
              <a:ext uri="{FF2B5EF4-FFF2-40B4-BE49-F238E27FC236}">
                <a16:creationId xmlns:a16="http://schemas.microsoft.com/office/drawing/2014/main" id="{4541D506-F8F6-457F-AC2F-AE10EB02FE41}"/>
              </a:ext>
            </a:extLst>
          </p:cNvPr>
          <p:cNvGrpSpPr/>
          <p:nvPr/>
        </p:nvGrpSpPr>
        <p:grpSpPr>
          <a:xfrm>
            <a:off x="6413342" y="2813219"/>
            <a:ext cx="2169945" cy="1322797"/>
            <a:chOff x="6413342" y="2813219"/>
            <a:chExt cx="2169945" cy="1322797"/>
          </a:xfrm>
        </p:grpSpPr>
        <p:sp>
          <p:nvSpPr>
            <p:cNvPr id="11" name="Rettangolo 13">
              <a:extLst>
                <a:ext uri="{FF2B5EF4-FFF2-40B4-BE49-F238E27FC236}">
                  <a16:creationId xmlns:a16="http://schemas.microsoft.com/office/drawing/2014/main" id="{5D6B6488-D259-7B46-A156-644EDB8B6447}"/>
                </a:ext>
              </a:extLst>
            </p:cNvPr>
            <p:cNvSpPr/>
            <p:nvPr/>
          </p:nvSpPr>
          <p:spPr bwMode="auto">
            <a:xfrm>
              <a:off x="7269654" y="3372089"/>
              <a:ext cx="1146748" cy="618344"/>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600" b="1" i="1" dirty="0">
                  <a:solidFill>
                    <a:srgbClr val="C00000"/>
                  </a:solidFill>
                  <a:latin typeface="Century Gothic" panose="020B0502020202020204" pitchFamily="34" charset="0"/>
                  <a:ea typeface="ＭＳ Ｐゴシック" charset="0"/>
                </a:rPr>
                <a:t>Prediction</a:t>
              </a:r>
            </a:p>
          </p:txBody>
        </p:sp>
        <p:cxnSp>
          <p:nvCxnSpPr>
            <p:cNvPr id="12" name="Connettore 2 15">
              <a:extLst>
                <a:ext uri="{FF2B5EF4-FFF2-40B4-BE49-F238E27FC236}">
                  <a16:creationId xmlns:a16="http://schemas.microsoft.com/office/drawing/2014/main" id="{21CBE299-7A81-B844-8268-618E490B7767}"/>
                </a:ext>
              </a:extLst>
            </p:cNvPr>
            <p:cNvCxnSpPr>
              <a:stCxn id="10" idx="3"/>
              <a:endCxn id="11" idx="1"/>
            </p:cNvCxnSpPr>
            <p:nvPr/>
          </p:nvCxnSpPr>
          <p:spPr bwMode="auto">
            <a:xfrm flipV="1">
              <a:off x="6665976" y="3681261"/>
              <a:ext cx="603678" cy="454755"/>
            </a:xfrm>
            <a:prstGeom prst="straightConnector1">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triangle"/>
            </a:ln>
            <a:effectLst/>
          </p:spPr>
        </p:cxnSp>
        <p:cxnSp>
          <p:nvCxnSpPr>
            <p:cNvPr id="13" name="Connettore 2 16">
              <a:extLst>
                <a:ext uri="{FF2B5EF4-FFF2-40B4-BE49-F238E27FC236}">
                  <a16:creationId xmlns:a16="http://schemas.microsoft.com/office/drawing/2014/main" id="{5ABAB62D-F579-734F-8BCF-D0A8E0751178}"/>
                </a:ext>
              </a:extLst>
            </p:cNvPr>
            <p:cNvCxnSpPr>
              <a:stCxn id="6" idx="3"/>
              <a:endCxn id="11" idx="1"/>
            </p:cNvCxnSpPr>
            <p:nvPr/>
          </p:nvCxnSpPr>
          <p:spPr bwMode="auto">
            <a:xfrm>
              <a:off x="6413342" y="2813219"/>
              <a:ext cx="856313" cy="868042"/>
            </a:xfrm>
            <a:prstGeom prst="straightConnector1">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triangle"/>
            </a:ln>
            <a:effectLst/>
          </p:spPr>
        </p:cxnSp>
        <p:pic>
          <p:nvPicPr>
            <p:cNvPr id="15" name="Picture 14">
              <a:extLst>
                <a:ext uri="{FF2B5EF4-FFF2-40B4-BE49-F238E27FC236}">
                  <a16:creationId xmlns:a16="http://schemas.microsoft.com/office/drawing/2014/main" id="{38013C05-4660-614C-972C-1682A2659B86}"/>
                </a:ext>
              </a:extLst>
            </p:cNvPr>
            <p:cNvPicPr>
              <a:picLocks noChangeAspect="1"/>
            </p:cNvPicPr>
            <p:nvPr/>
          </p:nvPicPr>
          <p:blipFill>
            <a:blip r:embed="rId3"/>
            <a:stretch>
              <a:fillRect/>
            </a:stretch>
          </p:blipFill>
          <p:spPr>
            <a:xfrm>
              <a:off x="8249515" y="3122391"/>
              <a:ext cx="333772" cy="426486"/>
            </a:xfrm>
            <a:prstGeom prst="rect">
              <a:avLst/>
            </a:prstGeom>
          </p:spPr>
        </p:pic>
      </p:grpSp>
      <p:pic>
        <p:nvPicPr>
          <p:cNvPr id="8" name="Immagine 7"/>
          <p:cNvPicPr>
            <a:picLocks noChangeAspect="1"/>
          </p:cNvPicPr>
          <p:nvPr/>
        </p:nvPicPr>
        <p:blipFill rotWithShape="1">
          <a:blip r:embed="rId4"/>
          <a:srcRect b="8507"/>
          <a:stretch/>
        </p:blipFill>
        <p:spPr>
          <a:xfrm>
            <a:off x="218952" y="1426176"/>
            <a:ext cx="2041439" cy="1399035"/>
          </a:xfrm>
          <a:prstGeom prst="rect">
            <a:avLst/>
          </a:prstGeom>
        </p:spPr>
      </p:pic>
      <p:sp>
        <p:nvSpPr>
          <p:cNvPr id="22" name="Freccia a destra 21"/>
          <p:cNvSpPr/>
          <p:nvPr/>
        </p:nvSpPr>
        <p:spPr bwMode="auto">
          <a:xfrm>
            <a:off x="2260391" y="2275447"/>
            <a:ext cx="836256" cy="124486"/>
          </a:xfrm>
          <a:prstGeom prst="rightArrow">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0" i="1" u="none" strike="noStrike" cap="none" normalizeH="0" baseline="0">
              <a:ln>
                <a:noFill/>
              </a:ln>
              <a:solidFill>
                <a:srgbClr val="800000"/>
              </a:solidFill>
              <a:effectLst/>
              <a:latin typeface="Tahoma" charset="0"/>
            </a:endParaRPr>
          </a:p>
        </p:txBody>
      </p:sp>
      <p:sp>
        <p:nvSpPr>
          <p:cNvPr id="24" name="CasellaDiTesto 23"/>
          <p:cNvSpPr txBox="1"/>
          <p:nvPr/>
        </p:nvSpPr>
        <p:spPr>
          <a:xfrm>
            <a:off x="2107566" y="1891046"/>
            <a:ext cx="1147698" cy="307777"/>
          </a:xfrm>
          <a:prstGeom prst="rect">
            <a:avLst/>
          </a:prstGeom>
          <a:noFill/>
        </p:spPr>
        <p:txBody>
          <a:bodyPr wrap="square" rtlCol="0">
            <a:spAutoFit/>
          </a:bodyPr>
          <a:lstStyle/>
          <a:p>
            <a:r>
              <a:rPr lang="en-GB" sz="1400" dirty="0"/>
              <a:t>Training</a:t>
            </a:r>
            <a:r>
              <a:rPr lang="it-IT" sz="1400" dirty="0"/>
              <a:t> set</a:t>
            </a:r>
            <a:endParaRPr lang="en-GB" sz="1400" dirty="0"/>
          </a:p>
        </p:txBody>
      </p:sp>
      <p:grpSp>
        <p:nvGrpSpPr>
          <p:cNvPr id="9" name="Group 8">
            <a:extLst>
              <a:ext uri="{FF2B5EF4-FFF2-40B4-BE49-F238E27FC236}">
                <a16:creationId xmlns:a16="http://schemas.microsoft.com/office/drawing/2014/main" id="{B71CC80F-78D5-4ABB-AB04-257F261821F3}"/>
              </a:ext>
            </a:extLst>
          </p:cNvPr>
          <p:cNvGrpSpPr/>
          <p:nvPr/>
        </p:nvGrpSpPr>
        <p:grpSpPr>
          <a:xfrm>
            <a:off x="239817" y="2840260"/>
            <a:ext cx="2856830" cy="1376328"/>
            <a:chOff x="239817" y="2840260"/>
            <a:chExt cx="2856830" cy="1376328"/>
          </a:xfrm>
        </p:grpSpPr>
        <p:pic>
          <p:nvPicPr>
            <p:cNvPr id="17" name="Immagine 16"/>
            <p:cNvPicPr>
              <a:picLocks noChangeAspect="1"/>
            </p:cNvPicPr>
            <p:nvPr/>
          </p:nvPicPr>
          <p:blipFill>
            <a:blip r:embed="rId5"/>
            <a:stretch>
              <a:fillRect/>
            </a:stretch>
          </p:blipFill>
          <p:spPr>
            <a:xfrm>
              <a:off x="239817" y="3060030"/>
              <a:ext cx="2020574" cy="1156558"/>
            </a:xfrm>
            <a:prstGeom prst="rect">
              <a:avLst/>
            </a:prstGeom>
          </p:spPr>
        </p:pic>
        <p:sp>
          <p:nvSpPr>
            <p:cNvPr id="23" name="Freccia a destra 22"/>
            <p:cNvSpPr/>
            <p:nvPr/>
          </p:nvSpPr>
          <p:spPr bwMode="auto">
            <a:xfrm>
              <a:off x="2257655" y="3151786"/>
              <a:ext cx="838992" cy="143063"/>
            </a:xfrm>
            <a:prstGeom prst="rightArrow">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0" i="1" u="none" strike="noStrike" cap="none" normalizeH="0" baseline="0">
                <a:ln>
                  <a:noFill/>
                </a:ln>
                <a:solidFill>
                  <a:srgbClr val="800000"/>
                </a:solidFill>
                <a:effectLst/>
                <a:latin typeface="Tahoma" charset="0"/>
              </a:endParaRPr>
            </a:p>
          </p:txBody>
        </p:sp>
        <p:sp>
          <p:nvSpPr>
            <p:cNvPr id="25" name="CasellaDiTesto 24"/>
            <p:cNvSpPr txBox="1"/>
            <p:nvPr/>
          </p:nvSpPr>
          <p:spPr>
            <a:xfrm>
              <a:off x="2136246" y="2840260"/>
              <a:ext cx="801181" cy="307777"/>
            </a:xfrm>
            <a:prstGeom prst="rect">
              <a:avLst/>
            </a:prstGeom>
            <a:noFill/>
          </p:spPr>
          <p:txBody>
            <a:bodyPr wrap="none" rtlCol="0">
              <a:spAutoFit/>
            </a:bodyPr>
            <a:lstStyle/>
            <a:p>
              <a:r>
                <a:rPr lang="en-GB" sz="1400" dirty="0"/>
                <a:t>Test </a:t>
              </a:r>
              <a:r>
                <a:rPr lang="it-IT" sz="1400" dirty="0"/>
                <a:t>set</a:t>
              </a:r>
              <a:endParaRPr lang="en-GB" sz="1400" dirty="0"/>
            </a:p>
          </p:txBody>
        </p:sp>
      </p:grpSp>
      <p:cxnSp>
        <p:nvCxnSpPr>
          <p:cNvPr id="27" name="Connettore 2 26"/>
          <p:cNvCxnSpPr>
            <a:stCxn id="21" idx="3"/>
            <a:endCxn id="6" idx="1"/>
          </p:cNvCxnSpPr>
          <p:nvPr/>
        </p:nvCxnSpPr>
        <p:spPr bwMode="auto">
          <a:xfrm flipV="1">
            <a:off x="4608576" y="2813219"/>
            <a:ext cx="658018" cy="16849"/>
          </a:xfrm>
          <a:prstGeom prst="straightConnector1">
            <a:avLst/>
          </a:prstGeom>
          <a:gradFill rotWithShape="0">
            <a:gsLst>
              <a:gs pos="0">
                <a:srgbClr val="A8BEFF"/>
              </a:gs>
              <a:gs pos="100000">
                <a:schemeClr val="bg1"/>
              </a:gs>
            </a:gsLst>
            <a:lin ang="5400000" scaled="1"/>
          </a:gradFill>
          <a:ln w="22225" cap="flat" cmpd="sng" algn="ctr">
            <a:solidFill>
              <a:srgbClr val="A6BEFF"/>
            </a:solidFill>
            <a:prstDash val="solid"/>
            <a:round/>
            <a:headEnd type="none" w="med" len="med"/>
            <a:tailEnd type="triangle"/>
          </a:ln>
          <a:effectLst/>
        </p:spPr>
      </p:cxnSp>
      <p:grpSp>
        <p:nvGrpSpPr>
          <p:cNvPr id="19" name="Group 18">
            <a:extLst>
              <a:ext uri="{FF2B5EF4-FFF2-40B4-BE49-F238E27FC236}">
                <a16:creationId xmlns:a16="http://schemas.microsoft.com/office/drawing/2014/main" id="{73C288B0-5C7A-4211-9778-10024EB385D2}"/>
              </a:ext>
            </a:extLst>
          </p:cNvPr>
          <p:cNvGrpSpPr/>
          <p:nvPr/>
        </p:nvGrpSpPr>
        <p:grpSpPr>
          <a:xfrm>
            <a:off x="4828032" y="3826844"/>
            <a:ext cx="1837944" cy="1686908"/>
            <a:chOff x="4828032" y="3826844"/>
            <a:chExt cx="1837944" cy="1686908"/>
          </a:xfrm>
        </p:grpSpPr>
        <p:sp>
          <p:nvSpPr>
            <p:cNvPr id="10" name="Rettangolo 12">
              <a:extLst>
                <a:ext uri="{FF2B5EF4-FFF2-40B4-BE49-F238E27FC236}">
                  <a16:creationId xmlns:a16="http://schemas.microsoft.com/office/drawing/2014/main" id="{208622FE-97E5-344C-9BAD-CE945333509C}"/>
                </a:ext>
              </a:extLst>
            </p:cNvPr>
            <p:cNvSpPr/>
            <p:nvPr/>
          </p:nvSpPr>
          <p:spPr bwMode="auto">
            <a:xfrm>
              <a:off x="4828032" y="3826844"/>
              <a:ext cx="1837944" cy="618344"/>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600" b="1" i="1" dirty="0">
                  <a:solidFill>
                    <a:srgbClr val="002060"/>
                  </a:solidFill>
                  <a:latin typeface="Century Gothic" panose="020B0502020202020204" pitchFamily="34" charset="0"/>
                  <a:ea typeface="ＭＳ Ｐゴシック" charset="0"/>
                </a:rPr>
                <a:t>New Data,</a:t>
              </a:r>
            </a:p>
            <a:p>
              <a:pPr algn="ctr" defTabSz="685800" fontAlgn="base">
                <a:spcBef>
                  <a:spcPct val="0"/>
                </a:spcBef>
                <a:spcAft>
                  <a:spcPct val="0"/>
                </a:spcAft>
              </a:pPr>
              <a:r>
                <a:rPr lang="en-US" sz="1600" b="1" i="1" dirty="0">
                  <a:solidFill>
                    <a:srgbClr val="002060"/>
                  </a:solidFill>
                  <a:latin typeface="Century Gothic" panose="020B0502020202020204" pitchFamily="34" charset="0"/>
                  <a:ea typeface="ＭＳ Ｐゴシック" charset="0"/>
                </a:rPr>
                <a:t>Unknown outcome</a:t>
              </a:r>
            </a:p>
          </p:txBody>
        </p:sp>
        <p:pic>
          <p:nvPicPr>
            <p:cNvPr id="28" name="Immagine 27"/>
            <p:cNvPicPr>
              <a:picLocks noChangeAspect="1"/>
            </p:cNvPicPr>
            <p:nvPr/>
          </p:nvPicPr>
          <p:blipFill>
            <a:blip r:embed="rId6"/>
            <a:stretch>
              <a:fillRect/>
            </a:stretch>
          </p:blipFill>
          <p:spPr>
            <a:xfrm>
              <a:off x="5194363" y="4524487"/>
              <a:ext cx="1291209" cy="989265"/>
            </a:xfrm>
            <a:prstGeom prst="rect">
              <a:avLst/>
            </a:prstGeom>
          </p:spPr>
        </p:pic>
      </p:grpSp>
      <p:pic>
        <p:nvPicPr>
          <p:cNvPr id="30" name="Immagine 29"/>
          <p:cNvPicPr>
            <a:picLocks noChangeAspect="1"/>
          </p:cNvPicPr>
          <p:nvPr/>
        </p:nvPicPr>
        <p:blipFill>
          <a:blip r:embed="rId7"/>
          <a:stretch>
            <a:fillRect/>
          </a:stretch>
        </p:blipFill>
        <p:spPr>
          <a:xfrm>
            <a:off x="5082174" y="1093651"/>
            <a:ext cx="1194408" cy="1210476"/>
          </a:xfrm>
          <a:prstGeom prst="rect">
            <a:avLst/>
          </a:prstGeom>
        </p:spPr>
      </p:pic>
      <p:grpSp>
        <p:nvGrpSpPr>
          <p:cNvPr id="26" name="Group 25">
            <a:extLst>
              <a:ext uri="{FF2B5EF4-FFF2-40B4-BE49-F238E27FC236}">
                <a16:creationId xmlns:a16="http://schemas.microsoft.com/office/drawing/2014/main" id="{BD94F99D-0588-40F4-978A-BDBA82500F80}"/>
              </a:ext>
            </a:extLst>
          </p:cNvPr>
          <p:cNvGrpSpPr/>
          <p:nvPr/>
        </p:nvGrpSpPr>
        <p:grpSpPr>
          <a:xfrm>
            <a:off x="6430753" y="3122391"/>
            <a:ext cx="4532750" cy="2948486"/>
            <a:chOff x="6430753" y="3122391"/>
            <a:chExt cx="4532750" cy="2948486"/>
          </a:xfrm>
        </p:grpSpPr>
        <p:pic>
          <p:nvPicPr>
            <p:cNvPr id="32" name="Immagine 31"/>
            <p:cNvPicPr>
              <a:picLocks noChangeAspect="1"/>
            </p:cNvPicPr>
            <p:nvPr/>
          </p:nvPicPr>
          <p:blipFill>
            <a:blip r:embed="rId8"/>
            <a:stretch>
              <a:fillRect/>
            </a:stretch>
          </p:blipFill>
          <p:spPr>
            <a:xfrm>
              <a:off x="9233617" y="3122391"/>
              <a:ext cx="1408298" cy="1054699"/>
            </a:xfrm>
            <a:prstGeom prst="rect">
              <a:avLst/>
            </a:prstGeom>
          </p:spPr>
        </p:pic>
        <p:sp>
          <p:nvSpPr>
            <p:cNvPr id="34" name="Freccia circolare in su 33"/>
            <p:cNvSpPr/>
            <p:nvPr/>
          </p:nvSpPr>
          <p:spPr bwMode="auto">
            <a:xfrm rot="20297587">
              <a:off x="6430753" y="4695182"/>
              <a:ext cx="4532750" cy="1375695"/>
            </a:xfrm>
            <a:prstGeom prst="curvedUpArrow">
              <a:avLst>
                <a:gd name="adj1" fmla="val 5354"/>
                <a:gd name="adj2" fmla="val 13781"/>
                <a:gd name="adj3" fmla="val 23764"/>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0" i="1" u="none" strike="noStrike" cap="none" normalizeH="0" baseline="0">
                <a:ln>
                  <a:noFill/>
                </a:ln>
                <a:solidFill>
                  <a:srgbClr val="800000"/>
                </a:solidFill>
                <a:effectLst/>
                <a:latin typeface="Tahoma" charset="0"/>
              </a:endParaRPr>
            </a:p>
          </p:txBody>
        </p:sp>
      </p:grpSp>
      <p:grpSp>
        <p:nvGrpSpPr>
          <p:cNvPr id="38" name="Gruppo 37"/>
          <p:cNvGrpSpPr/>
          <p:nvPr/>
        </p:nvGrpSpPr>
        <p:grpSpPr>
          <a:xfrm>
            <a:off x="6225903" y="1066819"/>
            <a:ext cx="2417353" cy="1209757"/>
            <a:chOff x="6563361" y="1066819"/>
            <a:chExt cx="2417353" cy="1209757"/>
          </a:xfrm>
        </p:grpSpPr>
        <p:pic>
          <p:nvPicPr>
            <p:cNvPr id="31" name="Immagine 30"/>
            <p:cNvPicPr>
              <a:picLocks noChangeAspect="1"/>
            </p:cNvPicPr>
            <p:nvPr/>
          </p:nvPicPr>
          <p:blipFill>
            <a:blip r:embed="rId9"/>
            <a:stretch>
              <a:fillRect/>
            </a:stretch>
          </p:blipFill>
          <p:spPr>
            <a:xfrm>
              <a:off x="6563361" y="1218500"/>
              <a:ext cx="1412586" cy="1058076"/>
            </a:xfrm>
            <a:prstGeom prst="rect">
              <a:avLst/>
            </a:prstGeom>
          </p:spPr>
        </p:pic>
        <p:sp>
          <p:nvSpPr>
            <p:cNvPr id="35" name="CasellaDiTesto 34"/>
            <p:cNvSpPr txBox="1"/>
            <p:nvPr/>
          </p:nvSpPr>
          <p:spPr>
            <a:xfrm>
              <a:off x="7832458" y="1800429"/>
              <a:ext cx="1147698" cy="307777"/>
            </a:xfrm>
            <a:prstGeom prst="rect">
              <a:avLst/>
            </a:prstGeom>
            <a:noFill/>
          </p:spPr>
          <p:txBody>
            <a:bodyPr wrap="square" rtlCol="0">
              <a:spAutoFit/>
            </a:bodyPr>
            <a:lstStyle/>
            <a:p>
              <a:r>
                <a:rPr lang="en-GB" sz="1400" dirty="0"/>
                <a:t>Good</a:t>
              </a:r>
            </a:p>
          </p:txBody>
        </p:sp>
        <p:sp>
          <p:nvSpPr>
            <p:cNvPr id="36" name="CasellaDiTesto 35"/>
            <p:cNvSpPr txBox="1"/>
            <p:nvPr/>
          </p:nvSpPr>
          <p:spPr>
            <a:xfrm>
              <a:off x="7675666" y="1422082"/>
              <a:ext cx="1305048" cy="307777"/>
            </a:xfrm>
            <a:prstGeom prst="rect">
              <a:avLst/>
            </a:prstGeom>
            <a:noFill/>
          </p:spPr>
          <p:txBody>
            <a:bodyPr wrap="square" rtlCol="0">
              <a:spAutoFit/>
            </a:bodyPr>
            <a:lstStyle/>
            <a:p>
              <a:r>
                <a:rPr lang="en-GB" sz="1400" dirty="0"/>
                <a:t>  Intermediate</a:t>
              </a:r>
            </a:p>
          </p:txBody>
        </p:sp>
        <p:sp>
          <p:nvSpPr>
            <p:cNvPr id="37" name="CasellaDiTesto 36"/>
            <p:cNvSpPr txBox="1"/>
            <p:nvPr/>
          </p:nvSpPr>
          <p:spPr>
            <a:xfrm>
              <a:off x="7397041" y="1066819"/>
              <a:ext cx="1302312" cy="307777"/>
            </a:xfrm>
            <a:prstGeom prst="rect">
              <a:avLst/>
            </a:prstGeom>
            <a:noFill/>
          </p:spPr>
          <p:txBody>
            <a:bodyPr wrap="square" rtlCol="0">
              <a:spAutoFit/>
            </a:bodyPr>
            <a:lstStyle/>
            <a:p>
              <a:r>
                <a:rPr lang="en-GB" sz="1400" dirty="0"/>
                <a:t>Bad outcome</a:t>
              </a:r>
            </a:p>
          </p:txBody>
        </p:sp>
      </p:grpSp>
      <p:cxnSp>
        <p:nvCxnSpPr>
          <p:cNvPr id="33" name="Connector: Elbow 32">
            <a:extLst>
              <a:ext uri="{FF2B5EF4-FFF2-40B4-BE49-F238E27FC236}">
                <a16:creationId xmlns:a16="http://schemas.microsoft.com/office/drawing/2014/main" id="{E89604BC-0F52-4695-AA58-B566BF10E5AE}"/>
              </a:ext>
            </a:extLst>
          </p:cNvPr>
          <p:cNvCxnSpPr>
            <a:cxnSpLocks/>
          </p:cNvCxnSpPr>
          <p:nvPr/>
        </p:nvCxnSpPr>
        <p:spPr bwMode="auto">
          <a:xfrm rot="10800000" flipV="1">
            <a:off x="2352153" y="3016874"/>
            <a:ext cx="2838158" cy="951935"/>
          </a:xfrm>
          <a:prstGeom prst="bentConnector3">
            <a:avLst>
              <a:gd name="adj1" fmla="val 17066"/>
            </a:avLst>
          </a:prstGeom>
          <a:gradFill rotWithShape="0">
            <a:gsLst>
              <a:gs pos="0">
                <a:srgbClr val="A8BEFF"/>
              </a:gs>
              <a:gs pos="100000">
                <a:schemeClr val="bg1"/>
              </a:gs>
            </a:gsLst>
            <a:lin ang="5400000" scaled="1"/>
          </a:gradFill>
          <a:ln w="31750" cap="flat" cmpd="sng" algn="ctr">
            <a:solidFill>
              <a:srgbClr val="A6BEFF"/>
            </a:solidFill>
            <a:prstDash val="solid"/>
            <a:round/>
            <a:headEnd type="none" w="med" len="med"/>
            <a:tailEnd type="triangle"/>
          </a:ln>
          <a:effectLst/>
        </p:spPr>
      </p:cxnSp>
    </p:spTree>
    <p:extLst>
      <p:ext uri="{BB962C8B-B14F-4D97-AF65-F5344CB8AC3E}">
        <p14:creationId xmlns:p14="http://schemas.microsoft.com/office/powerpoint/2010/main" val="3843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E6F8BF5C-A41D-D148-BEE3-AE21810A4ACF}"/>
              </a:ext>
            </a:extLst>
          </p:cNvPr>
          <p:cNvPicPr>
            <a:picLocks noChangeAspect="1"/>
          </p:cNvPicPr>
          <p:nvPr/>
        </p:nvPicPr>
        <p:blipFill>
          <a:blip r:embed="rId3"/>
          <a:stretch>
            <a:fillRect/>
          </a:stretch>
        </p:blipFill>
        <p:spPr>
          <a:xfrm>
            <a:off x="1134533" y="3301422"/>
            <a:ext cx="9144000" cy="2541157"/>
          </a:xfrm>
          <a:prstGeom prst="rect">
            <a:avLst/>
          </a:prstGeom>
        </p:spPr>
      </p:pic>
      <p:sp>
        <p:nvSpPr>
          <p:cNvPr id="2" name="Rectangle 1">
            <a:extLst>
              <a:ext uri="{FF2B5EF4-FFF2-40B4-BE49-F238E27FC236}">
                <a16:creationId xmlns:a16="http://schemas.microsoft.com/office/drawing/2014/main" id="{4C7D8E80-9E39-40C0-AB9A-54CC7E4F8AB8}"/>
              </a:ext>
            </a:extLst>
          </p:cNvPr>
          <p:cNvSpPr/>
          <p:nvPr/>
        </p:nvSpPr>
        <p:spPr>
          <a:xfrm>
            <a:off x="379562" y="1079268"/>
            <a:ext cx="11136702" cy="830997"/>
          </a:xfrm>
          <a:prstGeom prst="rect">
            <a:avLst/>
          </a:prstGeom>
        </p:spPr>
        <p:txBody>
          <a:bodyPr wrap="square">
            <a:spAutoFit/>
          </a:bodyPr>
          <a:lstStyle/>
          <a:p>
            <a:pPr algn="ctr"/>
            <a:r>
              <a:rPr lang="en-GB" sz="2400" dirty="0"/>
              <a:t>These techniques may be applied also when data are pixels from an image</a:t>
            </a:r>
          </a:p>
          <a:p>
            <a:pPr algn="ctr"/>
            <a:r>
              <a:rPr lang="en-GB" sz="2400" dirty="0"/>
              <a:t>(face recognition, protein spatial structure, etc)</a:t>
            </a:r>
          </a:p>
        </p:txBody>
      </p:sp>
    </p:spTree>
    <p:extLst>
      <p:ext uri="{BB962C8B-B14F-4D97-AF65-F5344CB8AC3E}">
        <p14:creationId xmlns:p14="http://schemas.microsoft.com/office/powerpoint/2010/main" val="2942253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055914" y="272142"/>
            <a:ext cx="9144000" cy="556185"/>
          </a:xfrm>
        </p:spPr>
        <p:txBody>
          <a:bodyPr>
            <a:normAutofit fontScale="90000"/>
          </a:bodyPr>
          <a:lstStyle/>
          <a:p>
            <a:r>
              <a:rPr lang="en-US" sz="3200" b="0" dirty="0"/>
              <a:t>Distinguishing malignant from benign skin lesions</a:t>
            </a:r>
          </a:p>
        </p:txBody>
      </p:sp>
      <p:pic>
        <p:nvPicPr>
          <p:cNvPr id="7" name="Picture 6">
            <a:extLst>
              <a:ext uri="{FF2B5EF4-FFF2-40B4-BE49-F238E27FC236}">
                <a16:creationId xmlns:a16="http://schemas.microsoft.com/office/drawing/2014/main" id="{BF783A99-C996-B243-9A1C-FA6265F3E7F0}"/>
              </a:ext>
            </a:extLst>
          </p:cNvPr>
          <p:cNvPicPr>
            <a:picLocks noChangeAspect="1"/>
          </p:cNvPicPr>
          <p:nvPr/>
        </p:nvPicPr>
        <p:blipFill rotWithShape="1">
          <a:blip r:embed="rId3"/>
          <a:srcRect t="11314"/>
          <a:stretch/>
        </p:blipFill>
        <p:spPr>
          <a:xfrm>
            <a:off x="653142" y="1556658"/>
            <a:ext cx="6411325" cy="4398335"/>
          </a:xfrm>
          <a:prstGeom prst="rect">
            <a:avLst/>
          </a:prstGeom>
        </p:spPr>
      </p:pic>
      <p:sp>
        <p:nvSpPr>
          <p:cNvPr id="6" name="Rettangolo arrotondato 5"/>
          <p:cNvSpPr/>
          <p:nvPr/>
        </p:nvSpPr>
        <p:spPr bwMode="auto">
          <a:xfrm>
            <a:off x="7064467" y="2645229"/>
            <a:ext cx="1578790" cy="1822268"/>
          </a:xfrm>
          <a:prstGeom prst="round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0" i="1" u="none" strike="noStrike" cap="none" normalizeH="0" baseline="0">
              <a:ln>
                <a:noFill/>
              </a:ln>
              <a:solidFill>
                <a:srgbClr val="800000"/>
              </a:solidFill>
              <a:effectLst/>
              <a:latin typeface="Tahoma" charset="0"/>
            </a:endParaRPr>
          </a:p>
        </p:txBody>
      </p:sp>
      <p:sp>
        <p:nvSpPr>
          <p:cNvPr id="8" name="Rettangolo 2">
            <a:extLst>
              <a:ext uri="{FF2B5EF4-FFF2-40B4-BE49-F238E27FC236}">
                <a16:creationId xmlns:a16="http://schemas.microsoft.com/office/drawing/2014/main" id="{D76FFBB0-4EDF-914C-8D67-160AC490B8B5}"/>
              </a:ext>
            </a:extLst>
          </p:cNvPr>
          <p:cNvSpPr/>
          <p:nvPr/>
        </p:nvSpPr>
        <p:spPr bwMode="auto">
          <a:xfrm>
            <a:off x="7176487" y="2841171"/>
            <a:ext cx="1345043" cy="664193"/>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400" b="1" i="1" dirty="0">
                <a:solidFill>
                  <a:srgbClr val="808080">
                    <a:lumMod val="75000"/>
                  </a:srgbClr>
                </a:solidFill>
                <a:latin typeface="Century Gothic" panose="020B0502020202020204" pitchFamily="34" charset="0"/>
                <a:ea typeface="ＭＳ Ｐゴシック" charset="0"/>
              </a:rPr>
              <a:t>Known images</a:t>
            </a:r>
          </a:p>
        </p:txBody>
      </p:sp>
      <p:sp>
        <p:nvSpPr>
          <p:cNvPr id="9" name="Rettangolo 8">
            <a:extLst>
              <a:ext uri="{FF2B5EF4-FFF2-40B4-BE49-F238E27FC236}">
                <a16:creationId xmlns:a16="http://schemas.microsoft.com/office/drawing/2014/main" id="{EF3B2D56-7957-3A41-8A21-2068FAE6EB26}"/>
              </a:ext>
            </a:extLst>
          </p:cNvPr>
          <p:cNvSpPr/>
          <p:nvPr/>
        </p:nvSpPr>
        <p:spPr bwMode="auto">
          <a:xfrm>
            <a:off x="7274459" y="3655651"/>
            <a:ext cx="1146748" cy="618344"/>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400" b="1" i="1" dirty="0">
                <a:solidFill>
                  <a:srgbClr val="808080">
                    <a:lumMod val="75000"/>
                  </a:srgbClr>
                </a:solidFill>
                <a:latin typeface="Century Gothic" panose="020B0502020202020204" pitchFamily="34" charset="0"/>
                <a:ea typeface="ＭＳ Ｐゴシック" charset="0"/>
              </a:rPr>
              <a:t>Known </a:t>
            </a:r>
          </a:p>
          <a:p>
            <a:pPr algn="ctr" defTabSz="685800" fontAlgn="base">
              <a:spcBef>
                <a:spcPct val="0"/>
              </a:spcBef>
              <a:spcAft>
                <a:spcPct val="0"/>
              </a:spcAft>
            </a:pPr>
            <a:r>
              <a:rPr lang="en-US" sz="1400" b="1" i="1" dirty="0">
                <a:solidFill>
                  <a:srgbClr val="808080">
                    <a:lumMod val="75000"/>
                  </a:srgbClr>
                </a:solidFill>
                <a:latin typeface="Century Gothic" panose="020B0502020202020204" pitchFamily="34" charset="0"/>
                <a:ea typeface="ＭＳ Ｐゴシック" charset="0"/>
              </a:rPr>
              <a:t>outcome </a:t>
            </a:r>
          </a:p>
        </p:txBody>
      </p:sp>
      <p:sp>
        <p:nvSpPr>
          <p:cNvPr id="10" name="Rettangolo 9">
            <a:extLst>
              <a:ext uri="{FF2B5EF4-FFF2-40B4-BE49-F238E27FC236}">
                <a16:creationId xmlns:a16="http://schemas.microsoft.com/office/drawing/2014/main" id="{04C0EA16-A1B0-6548-9ECF-51910F057430}"/>
              </a:ext>
            </a:extLst>
          </p:cNvPr>
          <p:cNvSpPr/>
          <p:nvPr/>
        </p:nvSpPr>
        <p:spPr bwMode="auto">
          <a:xfrm>
            <a:off x="9289217" y="3111375"/>
            <a:ext cx="1146748" cy="896837"/>
          </a:xfrm>
          <a:prstGeom prst="rect">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2000" b="1" dirty="0">
                <a:solidFill>
                  <a:schemeClr val="accent2"/>
                </a:solidFill>
                <a:latin typeface="Century Gothic" panose="020B0502020202020204" pitchFamily="34" charset="0"/>
                <a:ea typeface="ＭＳ Ｐゴシック" charset="0"/>
              </a:rPr>
              <a:t>Deep</a:t>
            </a:r>
          </a:p>
          <a:p>
            <a:pPr algn="ctr" defTabSz="685800" fontAlgn="base">
              <a:spcBef>
                <a:spcPct val="0"/>
              </a:spcBef>
              <a:spcAft>
                <a:spcPct val="0"/>
              </a:spcAft>
            </a:pPr>
            <a:r>
              <a:rPr lang="en-US" sz="2000" b="1" dirty="0">
                <a:solidFill>
                  <a:schemeClr val="accent2"/>
                </a:solidFill>
                <a:latin typeface="Century Gothic" panose="020B0502020202020204" pitchFamily="34" charset="0"/>
                <a:ea typeface="ＭＳ Ｐゴシック" charset="0"/>
              </a:rPr>
              <a:t>Neural </a:t>
            </a:r>
          </a:p>
          <a:p>
            <a:pPr algn="ctr" defTabSz="685800" fontAlgn="base">
              <a:spcBef>
                <a:spcPct val="0"/>
              </a:spcBef>
              <a:spcAft>
                <a:spcPct val="0"/>
              </a:spcAft>
            </a:pPr>
            <a:r>
              <a:rPr lang="en-US" sz="2000" b="1" dirty="0">
                <a:solidFill>
                  <a:schemeClr val="accent2"/>
                </a:solidFill>
                <a:latin typeface="Century Gothic" panose="020B0502020202020204" pitchFamily="34" charset="0"/>
                <a:ea typeface="ＭＳ Ｐゴシック" charset="0"/>
              </a:rPr>
              <a:t>network</a:t>
            </a:r>
            <a:endParaRPr lang="en-US" sz="1400" b="1" dirty="0">
              <a:solidFill>
                <a:schemeClr val="accent2"/>
              </a:solidFill>
              <a:latin typeface="Century Gothic" panose="020B0502020202020204" pitchFamily="34" charset="0"/>
              <a:ea typeface="ＭＳ Ｐゴシック" charset="0"/>
            </a:endParaRPr>
          </a:p>
        </p:txBody>
      </p:sp>
      <p:cxnSp>
        <p:nvCxnSpPr>
          <p:cNvPr id="11" name="Connettore 2 10"/>
          <p:cNvCxnSpPr>
            <a:stCxn id="6" idx="3"/>
            <a:endCxn id="10" idx="1"/>
          </p:cNvCxnSpPr>
          <p:nvPr/>
        </p:nvCxnSpPr>
        <p:spPr bwMode="auto">
          <a:xfrm>
            <a:off x="8643257" y="3556363"/>
            <a:ext cx="645960" cy="3431"/>
          </a:xfrm>
          <a:prstGeom prst="straightConnector1">
            <a:avLst/>
          </a:pr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triangle"/>
          </a:ln>
          <a:effectLst/>
        </p:spPr>
      </p:cxnSp>
    </p:spTree>
    <p:extLst>
      <p:ext uri="{BB962C8B-B14F-4D97-AF65-F5344CB8AC3E}">
        <p14:creationId xmlns:p14="http://schemas.microsoft.com/office/powerpoint/2010/main" val="2474426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2B45B-C0B6-4F57-B9E9-6A249454F039}"/>
              </a:ext>
            </a:extLst>
          </p:cNvPr>
          <p:cNvSpPr txBox="1"/>
          <p:nvPr/>
        </p:nvSpPr>
        <p:spPr>
          <a:xfrm>
            <a:off x="1204821" y="129395"/>
            <a:ext cx="2884099" cy="707886"/>
          </a:xfrm>
          <a:prstGeom prst="rect">
            <a:avLst/>
          </a:prstGeom>
          <a:noFill/>
        </p:spPr>
        <p:txBody>
          <a:bodyPr wrap="square" rtlCol="0">
            <a:spAutoFit/>
          </a:bodyPr>
          <a:lstStyle/>
          <a:p>
            <a:r>
              <a:rPr lang="it-IT" sz="4000" dirty="0"/>
              <a:t>Challenges</a:t>
            </a:r>
          </a:p>
        </p:txBody>
      </p:sp>
      <p:sp>
        <p:nvSpPr>
          <p:cNvPr id="4" name="TextBox 3">
            <a:extLst>
              <a:ext uri="{FF2B5EF4-FFF2-40B4-BE49-F238E27FC236}">
                <a16:creationId xmlns:a16="http://schemas.microsoft.com/office/drawing/2014/main" id="{0BFBCA78-C34C-498D-876A-1A0EFFFC8051}"/>
              </a:ext>
            </a:extLst>
          </p:cNvPr>
          <p:cNvSpPr txBox="1"/>
          <p:nvPr/>
        </p:nvSpPr>
        <p:spPr>
          <a:xfrm>
            <a:off x="1066799" y="837281"/>
            <a:ext cx="9474680" cy="7171194"/>
          </a:xfrm>
          <a:prstGeom prst="rect">
            <a:avLst/>
          </a:prstGeom>
          <a:noFill/>
        </p:spPr>
        <p:txBody>
          <a:bodyPr wrap="square" rtlCol="0">
            <a:spAutoFit/>
          </a:bodyPr>
          <a:lstStyle/>
          <a:p>
            <a:pPr marL="571500" indent="-571500">
              <a:buFont typeface="Arial" panose="020B0604020202020204" pitchFamily="34" charset="0"/>
              <a:buChar char="•"/>
            </a:pPr>
            <a:r>
              <a:rPr lang="it-IT" sz="3600" dirty="0" err="1"/>
              <a:t>Explainability</a:t>
            </a:r>
            <a:endParaRPr lang="it-IT" sz="3600" dirty="0"/>
          </a:p>
          <a:p>
            <a:pPr marL="1028700" lvl="1" indent="-571500">
              <a:buFont typeface="Arial" panose="020B0604020202020204" pitchFamily="34" charset="0"/>
              <a:buChar char="•"/>
            </a:pPr>
            <a:r>
              <a:rPr lang="it-IT" sz="2800" dirty="0" err="1"/>
              <a:t>Should</a:t>
            </a:r>
            <a:r>
              <a:rPr lang="it-IT" sz="2800" dirty="0"/>
              <a:t> a doctor </a:t>
            </a:r>
            <a:r>
              <a:rPr lang="it-IT" sz="2800" dirty="0" err="1"/>
              <a:t>accept</a:t>
            </a:r>
            <a:r>
              <a:rPr lang="it-IT" sz="2800" dirty="0"/>
              <a:t> a </a:t>
            </a:r>
            <a:r>
              <a:rPr lang="it-IT" sz="2800" dirty="0" err="1"/>
              <a:t>decision</a:t>
            </a:r>
            <a:r>
              <a:rPr lang="it-IT" sz="2800" dirty="0"/>
              <a:t> </a:t>
            </a:r>
            <a:r>
              <a:rPr lang="it-IT" sz="2800" dirty="0" err="1"/>
              <a:t>proposed</a:t>
            </a:r>
            <a:r>
              <a:rPr lang="it-IT" sz="2800" dirty="0"/>
              <a:t> by an </a:t>
            </a:r>
            <a:r>
              <a:rPr lang="it-IT" sz="2800" dirty="0" err="1"/>
              <a:t>algorithm</a:t>
            </a:r>
            <a:r>
              <a:rPr lang="it-IT" sz="2800" dirty="0"/>
              <a:t> </a:t>
            </a:r>
            <a:r>
              <a:rPr lang="it-IT" sz="2800" dirty="0" err="1"/>
              <a:t>without</a:t>
            </a:r>
            <a:r>
              <a:rPr lang="it-IT" sz="2800" dirty="0"/>
              <a:t> </a:t>
            </a:r>
            <a:r>
              <a:rPr lang="it-IT" sz="2800" dirty="0" err="1"/>
              <a:t>understanding</a:t>
            </a:r>
            <a:r>
              <a:rPr lang="it-IT" sz="2800" dirty="0"/>
              <a:t> the </a:t>
            </a:r>
            <a:r>
              <a:rPr lang="it-IT" sz="2800" dirty="0" err="1"/>
              <a:t>motivation</a:t>
            </a:r>
            <a:r>
              <a:rPr lang="it-IT" sz="2800" dirty="0"/>
              <a:t>?</a:t>
            </a:r>
          </a:p>
          <a:p>
            <a:pPr marL="1028700" lvl="1" indent="-571500">
              <a:buFont typeface="Arial" panose="020B0604020202020204" pitchFamily="34" charset="0"/>
              <a:buChar char="•"/>
            </a:pPr>
            <a:r>
              <a:rPr lang="it-IT" sz="2800" dirty="0" err="1"/>
              <a:t>What</a:t>
            </a:r>
            <a:r>
              <a:rPr lang="it-IT" sz="2800" dirty="0"/>
              <a:t> </a:t>
            </a:r>
            <a:r>
              <a:rPr lang="it-IT" sz="2800" dirty="0" err="1"/>
              <a:t>if</a:t>
            </a:r>
            <a:r>
              <a:rPr lang="it-IT" sz="2800" dirty="0"/>
              <a:t> </a:t>
            </a:r>
            <a:r>
              <a:rPr lang="it-IT" sz="2800" dirty="0" err="1"/>
              <a:t>something</a:t>
            </a:r>
            <a:r>
              <a:rPr lang="it-IT" sz="2800" dirty="0"/>
              <a:t> </a:t>
            </a:r>
            <a:r>
              <a:rPr lang="it-IT" sz="2800" dirty="0" err="1"/>
              <a:t>goes</a:t>
            </a:r>
            <a:r>
              <a:rPr lang="it-IT" sz="2800" dirty="0"/>
              <a:t> </a:t>
            </a:r>
            <a:r>
              <a:rPr lang="it-IT" sz="2800" dirty="0" err="1"/>
              <a:t>wrong</a:t>
            </a:r>
            <a:r>
              <a:rPr lang="it-IT" sz="2800" dirty="0"/>
              <a:t>? How to </a:t>
            </a:r>
            <a:r>
              <a:rPr lang="it-IT" sz="2800" dirty="0" err="1"/>
              <a:t>justify</a:t>
            </a:r>
            <a:r>
              <a:rPr lang="it-IT" sz="2800" dirty="0"/>
              <a:t> </a:t>
            </a:r>
            <a:r>
              <a:rPr lang="it-IT" sz="2800" dirty="0" err="1"/>
              <a:t>his</a:t>
            </a:r>
            <a:r>
              <a:rPr lang="it-IT" sz="2800" dirty="0"/>
              <a:t> action in a court?</a:t>
            </a:r>
            <a:r>
              <a:rPr lang="it-IT" sz="3600" dirty="0"/>
              <a:t> </a:t>
            </a:r>
          </a:p>
          <a:p>
            <a:pPr marL="571500" indent="-571500">
              <a:buFont typeface="Arial" panose="020B0604020202020204" pitchFamily="34" charset="0"/>
              <a:buChar char="•"/>
            </a:pPr>
            <a:r>
              <a:rPr lang="it-IT" sz="3600" dirty="0"/>
              <a:t>Reliability of the data </a:t>
            </a:r>
            <a:r>
              <a:rPr lang="it-IT" sz="3600" dirty="0" err="1"/>
              <a:t>used</a:t>
            </a:r>
            <a:r>
              <a:rPr lang="it-IT" sz="3600" dirty="0"/>
              <a:t> for training</a:t>
            </a:r>
          </a:p>
          <a:p>
            <a:pPr marL="1028700" lvl="1" indent="-571500">
              <a:buFont typeface="Arial" panose="020B0604020202020204" pitchFamily="34" charset="0"/>
              <a:buChar char="•"/>
            </a:pPr>
            <a:r>
              <a:rPr lang="it-IT" sz="2800" dirty="0" err="1"/>
              <a:t>Is</a:t>
            </a:r>
            <a:r>
              <a:rPr lang="it-IT" sz="2800" dirty="0"/>
              <a:t> the </a:t>
            </a:r>
            <a:r>
              <a:rPr lang="it-IT" sz="2800" dirty="0" err="1"/>
              <a:t>quality</a:t>
            </a:r>
            <a:r>
              <a:rPr lang="it-IT" sz="2800" dirty="0"/>
              <a:t> of data </a:t>
            </a:r>
            <a:r>
              <a:rPr lang="it-IT" sz="2800" dirty="0" err="1"/>
              <a:t>guaranteed</a:t>
            </a:r>
            <a:r>
              <a:rPr lang="it-IT" sz="2800" dirty="0"/>
              <a:t>?</a:t>
            </a:r>
          </a:p>
          <a:p>
            <a:pPr marL="1028700" lvl="1" indent="-571500">
              <a:buFont typeface="Arial" panose="020B0604020202020204" pitchFamily="34" charset="0"/>
              <a:buChar char="•"/>
            </a:pPr>
            <a:r>
              <a:rPr lang="it-IT" sz="2800" dirty="0" err="1"/>
              <a:t>what</a:t>
            </a:r>
            <a:r>
              <a:rPr lang="it-IT" sz="2800" dirty="0"/>
              <a:t> </a:t>
            </a:r>
            <a:r>
              <a:rPr lang="it-IT" sz="2800" dirty="0" err="1"/>
              <a:t>if</a:t>
            </a:r>
            <a:r>
              <a:rPr lang="it-IT" sz="2800" dirty="0"/>
              <a:t> </a:t>
            </a:r>
            <a:r>
              <a:rPr lang="it-IT" sz="2800" dirty="0" err="1"/>
              <a:t>my</a:t>
            </a:r>
            <a:r>
              <a:rPr lang="it-IT" sz="2800" dirty="0"/>
              <a:t> </a:t>
            </a:r>
            <a:r>
              <a:rPr lang="it-IT" sz="2800" dirty="0" err="1"/>
              <a:t>patient</a:t>
            </a:r>
            <a:r>
              <a:rPr lang="it-IT" sz="2800" dirty="0"/>
              <a:t> </a:t>
            </a:r>
            <a:r>
              <a:rPr lang="it-IT" sz="2800" dirty="0" err="1"/>
              <a:t>belongs</a:t>
            </a:r>
            <a:r>
              <a:rPr lang="it-IT" sz="2800" dirty="0"/>
              <a:t> to a </a:t>
            </a:r>
            <a:r>
              <a:rPr lang="it-IT" sz="2800" dirty="0" err="1"/>
              <a:t>population</a:t>
            </a:r>
            <a:r>
              <a:rPr lang="it-IT" sz="2800" dirty="0"/>
              <a:t> </a:t>
            </a:r>
            <a:r>
              <a:rPr lang="it-IT" sz="2800" dirty="0" err="1"/>
              <a:t>different</a:t>
            </a:r>
            <a:r>
              <a:rPr lang="it-IT" sz="2800" dirty="0"/>
              <a:t> from </a:t>
            </a:r>
            <a:r>
              <a:rPr lang="it-IT" sz="2800" dirty="0" err="1"/>
              <a:t>that</a:t>
            </a:r>
            <a:r>
              <a:rPr lang="it-IT" sz="2800" dirty="0"/>
              <a:t> </a:t>
            </a:r>
            <a:r>
              <a:rPr lang="it-IT" sz="2800" dirty="0" err="1"/>
              <a:t>used</a:t>
            </a:r>
            <a:r>
              <a:rPr lang="it-IT" sz="2800" dirty="0"/>
              <a:t> for training?</a:t>
            </a:r>
          </a:p>
          <a:p>
            <a:pPr marL="571500" indent="-571500">
              <a:buFont typeface="Arial" panose="020B0604020202020204" pitchFamily="34" charset="0"/>
              <a:buChar char="•"/>
            </a:pPr>
            <a:r>
              <a:rPr lang="it-IT" sz="3600" dirty="0"/>
              <a:t>Knowledge</a:t>
            </a:r>
            <a:r>
              <a:rPr lang="it-IT" sz="2800" dirty="0"/>
              <a:t> </a:t>
            </a:r>
            <a:r>
              <a:rPr lang="it-IT" sz="3600" dirty="0"/>
              <a:t>of the </a:t>
            </a:r>
            <a:r>
              <a:rPr lang="it-IT" sz="3600" dirty="0" err="1"/>
              <a:t>regulations</a:t>
            </a:r>
            <a:endParaRPr lang="it-IT" sz="3600" dirty="0"/>
          </a:p>
          <a:p>
            <a:pPr marL="1028700" lvl="1" indent="-571500">
              <a:buFont typeface="Arial" panose="020B0604020202020204" pitchFamily="34" charset="0"/>
              <a:buChar char="•"/>
            </a:pPr>
            <a:r>
              <a:rPr lang="it-IT" sz="2800" dirty="0">
                <a:solidFill>
                  <a:srgbClr val="C00000"/>
                </a:solidFill>
              </a:rPr>
              <a:t>A DSS </a:t>
            </a:r>
            <a:r>
              <a:rPr lang="it-IT" sz="2800" dirty="0"/>
              <a:t>(</a:t>
            </a:r>
            <a:r>
              <a:rPr lang="it-IT" sz="2800" dirty="0" err="1"/>
              <a:t>unless</a:t>
            </a:r>
            <a:r>
              <a:rPr lang="it-IT" sz="2800" dirty="0"/>
              <a:t> </a:t>
            </a:r>
            <a:r>
              <a:rPr lang="it-IT" sz="2800" dirty="0" err="1"/>
              <a:t>it</a:t>
            </a:r>
            <a:r>
              <a:rPr lang="it-IT" sz="2800" dirty="0"/>
              <a:t> </a:t>
            </a:r>
            <a:r>
              <a:rPr lang="it-IT" sz="2800" dirty="0" err="1"/>
              <a:t>simply</a:t>
            </a:r>
            <a:r>
              <a:rPr lang="it-IT" sz="2800" dirty="0"/>
              <a:t> </a:t>
            </a:r>
            <a:r>
              <a:rPr lang="it-IT" sz="2800" dirty="0" err="1"/>
              <a:t>visualizes</a:t>
            </a:r>
            <a:r>
              <a:rPr lang="it-IT" sz="2800" dirty="0"/>
              <a:t> data </a:t>
            </a:r>
            <a:r>
              <a:rPr lang="it-IT" sz="2800" dirty="0" err="1"/>
              <a:t>without</a:t>
            </a:r>
            <a:r>
              <a:rPr lang="it-IT" sz="2800" dirty="0"/>
              <a:t> </a:t>
            </a:r>
            <a:r>
              <a:rPr lang="it-IT" sz="2800" dirty="0" err="1"/>
              <a:t>doing</a:t>
            </a:r>
            <a:r>
              <a:rPr lang="it-IT" sz="2800" dirty="0"/>
              <a:t> </a:t>
            </a:r>
            <a:r>
              <a:rPr lang="it-IT" sz="2800" dirty="0" err="1"/>
              <a:t>any</a:t>
            </a:r>
            <a:r>
              <a:rPr lang="it-IT" sz="2800" dirty="0"/>
              <a:t> </a:t>
            </a:r>
            <a:r>
              <a:rPr lang="it-IT" sz="2800" dirty="0" err="1"/>
              <a:t>reasoning</a:t>
            </a:r>
            <a:r>
              <a:rPr lang="it-IT" sz="2800" dirty="0"/>
              <a:t>) </a:t>
            </a:r>
            <a:r>
              <a:rPr lang="it-IT" sz="2800" dirty="0" err="1">
                <a:solidFill>
                  <a:srgbClr val="C00000"/>
                </a:solidFill>
              </a:rPr>
              <a:t>is</a:t>
            </a:r>
            <a:r>
              <a:rPr lang="it-IT" sz="2800" dirty="0">
                <a:solidFill>
                  <a:srgbClr val="C00000"/>
                </a:solidFill>
              </a:rPr>
              <a:t> a </a:t>
            </a:r>
            <a:r>
              <a:rPr lang="it-IT" sz="2800" dirty="0" err="1">
                <a:solidFill>
                  <a:srgbClr val="C00000"/>
                </a:solidFill>
              </a:rPr>
              <a:t>medical</a:t>
            </a:r>
            <a:r>
              <a:rPr lang="it-IT" sz="2800" dirty="0">
                <a:solidFill>
                  <a:srgbClr val="C00000"/>
                </a:solidFill>
              </a:rPr>
              <a:t> device  </a:t>
            </a:r>
          </a:p>
          <a:p>
            <a:pPr marL="571500" indent="-571500">
              <a:buFont typeface="Arial" panose="020B0604020202020204" pitchFamily="34" charset="0"/>
              <a:buChar char="•"/>
            </a:pPr>
            <a:endParaRPr lang="it-IT" sz="2800" dirty="0"/>
          </a:p>
          <a:p>
            <a:endParaRPr lang="it-IT" sz="2800" dirty="0"/>
          </a:p>
          <a:p>
            <a:pPr marL="571500" indent="-571500">
              <a:buFont typeface="Arial" panose="020B0604020202020204" pitchFamily="34" charset="0"/>
              <a:buChar char="•"/>
            </a:pPr>
            <a:endParaRPr lang="it-IT" sz="3600" dirty="0"/>
          </a:p>
        </p:txBody>
      </p:sp>
    </p:spTree>
    <p:extLst>
      <p:ext uri="{BB962C8B-B14F-4D97-AF65-F5344CB8AC3E}">
        <p14:creationId xmlns:p14="http://schemas.microsoft.com/office/powerpoint/2010/main" val="2168547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32">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1039371" y="2825496"/>
            <a:ext cx="10515600" cy="1979868"/>
          </a:xfrm>
        </p:spPr>
        <p:txBody>
          <a:bodyPr>
            <a:normAutofit/>
          </a:bodyPr>
          <a:lstStyle/>
          <a:p>
            <a:pPr lvl="0"/>
            <a:r>
              <a:rPr lang="en-GB" sz="3200" dirty="0"/>
              <a:t>KNOWLEDGE – DRIVEN systems</a:t>
            </a:r>
            <a:endParaRPr lang="it-IT" sz="3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16" name="Picture 12"/>
          <p:cNvPicPr>
            <a:picLocks noChangeAspect="1" noChangeArrowheads="1"/>
          </p:cNvPicPr>
          <p:nvPr/>
        </p:nvPicPr>
        <p:blipFill>
          <a:blip r:embed="rId2" cstate="print">
            <a:lum bright="40000" contrast="-14000"/>
          </a:blip>
          <a:srcRect/>
          <a:stretch>
            <a:fillRect/>
          </a:stretch>
        </p:blipFill>
        <p:spPr bwMode="auto">
          <a:xfrm>
            <a:off x="1524001" y="1057275"/>
            <a:ext cx="9144000" cy="5322094"/>
          </a:xfrm>
          <a:prstGeom prst="rect">
            <a:avLst/>
          </a:prstGeom>
          <a:noFill/>
          <a:ln w="9525">
            <a:noFill/>
            <a:miter lim="800000"/>
            <a:headEnd/>
            <a:tailEnd/>
          </a:ln>
        </p:spPr>
      </p:pic>
      <p:sp>
        <p:nvSpPr>
          <p:cNvPr id="3" name="Titolo 2"/>
          <p:cNvSpPr>
            <a:spLocks noGrp="1"/>
          </p:cNvSpPr>
          <p:nvPr>
            <p:ph type="ctrTitle"/>
          </p:nvPr>
        </p:nvSpPr>
        <p:spPr/>
        <p:txBody>
          <a:bodyPr/>
          <a:lstStyle/>
          <a:p>
            <a:pPr>
              <a:defRPr/>
            </a:pPr>
            <a:r>
              <a:rPr lang="it-IT" b="1" dirty="0" err="1"/>
              <a:t>Contacts</a:t>
            </a:r>
            <a:endParaRPr lang="it-IT" b="1" dirty="0"/>
          </a:p>
        </p:txBody>
      </p:sp>
      <p:sp>
        <p:nvSpPr>
          <p:cNvPr id="21511" name="Rectangle 6"/>
          <p:cNvSpPr>
            <a:spLocks noChangeArrowheads="1"/>
          </p:cNvSpPr>
          <p:nvPr/>
        </p:nvSpPr>
        <p:spPr bwMode="auto">
          <a:xfrm>
            <a:off x="2944814" y="2497139"/>
            <a:ext cx="6319837" cy="1323975"/>
          </a:xfrm>
          <a:prstGeom prst="rect">
            <a:avLst/>
          </a:prstGeom>
          <a:noFill/>
          <a:ln w="9525">
            <a:noFill/>
            <a:miter lim="800000"/>
            <a:headEnd/>
            <a:tailEnd/>
          </a:ln>
        </p:spPr>
        <p:txBody>
          <a:bodyPr wrap="none">
            <a:spAutoFit/>
          </a:bodyPr>
          <a:lstStyle/>
          <a:p>
            <a:pPr algn="ctr" fontAlgn="base">
              <a:spcBef>
                <a:spcPct val="0"/>
              </a:spcBef>
              <a:spcAft>
                <a:spcPct val="0"/>
              </a:spcAft>
            </a:pPr>
            <a:r>
              <a:rPr lang="it-IT" sz="2000" b="1" dirty="0" err="1">
                <a:solidFill>
                  <a:prstClr val="black"/>
                </a:solidFill>
                <a:latin typeface="Tahoma" pitchFamily="34" charset="0"/>
                <a:cs typeface="Tahoma" pitchFamily="34" charset="0"/>
              </a:rPr>
              <a:t>Laboratory</a:t>
            </a:r>
            <a:r>
              <a:rPr lang="it-IT" sz="2000" b="1" dirty="0">
                <a:solidFill>
                  <a:prstClr val="black"/>
                </a:solidFill>
                <a:latin typeface="Tahoma" pitchFamily="34" charset="0"/>
                <a:cs typeface="Tahoma" pitchFamily="34" charset="0"/>
              </a:rPr>
              <a:t> </a:t>
            </a:r>
            <a:r>
              <a:rPr lang="it-IT" sz="2000" b="1" dirty="0" err="1">
                <a:solidFill>
                  <a:prstClr val="black"/>
                </a:solidFill>
                <a:latin typeface="Tahoma" pitchFamily="34" charset="0"/>
                <a:cs typeface="Tahoma" pitchFamily="34" charset="0"/>
              </a:rPr>
              <a:t>of</a:t>
            </a:r>
            <a:r>
              <a:rPr lang="it-IT" sz="2000" b="1" dirty="0">
                <a:solidFill>
                  <a:prstClr val="black"/>
                </a:solidFill>
                <a:latin typeface="Tahoma" pitchFamily="34" charset="0"/>
                <a:cs typeface="Tahoma" pitchFamily="34" charset="0"/>
              </a:rPr>
              <a:t> </a:t>
            </a:r>
            <a:r>
              <a:rPr lang="it-IT" sz="2000" b="1" dirty="0" err="1">
                <a:solidFill>
                  <a:prstClr val="black"/>
                </a:solidFill>
                <a:latin typeface="Tahoma" pitchFamily="34" charset="0"/>
                <a:cs typeface="Tahoma" pitchFamily="34" charset="0"/>
              </a:rPr>
              <a:t>Biomedical</a:t>
            </a:r>
            <a:r>
              <a:rPr lang="it-IT" sz="2000" b="1" dirty="0">
                <a:solidFill>
                  <a:prstClr val="black"/>
                </a:solidFill>
                <a:latin typeface="Tahoma" pitchFamily="34" charset="0"/>
                <a:cs typeface="Tahoma" pitchFamily="34" charset="0"/>
              </a:rPr>
              <a:t> </a:t>
            </a:r>
            <a:r>
              <a:rPr lang="it-IT" sz="2000" b="1" dirty="0" err="1">
                <a:solidFill>
                  <a:prstClr val="black"/>
                </a:solidFill>
                <a:latin typeface="Tahoma" pitchFamily="34" charset="0"/>
                <a:cs typeface="Tahoma" pitchFamily="34" charset="0"/>
              </a:rPr>
              <a:t>Informatics</a:t>
            </a:r>
            <a:endParaRPr lang="it-IT" sz="2000" b="1" dirty="0">
              <a:solidFill>
                <a:prstClr val="black"/>
              </a:solidFill>
              <a:latin typeface="Tahoma" pitchFamily="34" charset="0"/>
              <a:cs typeface="Tahoma" pitchFamily="34" charset="0"/>
            </a:endParaRPr>
          </a:p>
          <a:p>
            <a:pPr algn="ctr" fontAlgn="base">
              <a:spcBef>
                <a:spcPct val="0"/>
              </a:spcBef>
              <a:spcAft>
                <a:spcPct val="0"/>
              </a:spcAft>
            </a:pPr>
            <a:r>
              <a:rPr lang="it-IT" sz="2000" b="1" dirty="0">
                <a:solidFill>
                  <a:prstClr val="black"/>
                </a:solidFill>
                <a:latin typeface="Tahoma" pitchFamily="34" charset="0"/>
                <a:cs typeface="Tahoma" pitchFamily="34" charset="0"/>
              </a:rPr>
              <a:t>“Mario </a:t>
            </a:r>
            <a:r>
              <a:rPr lang="it-IT" sz="2000" b="1" dirty="0" err="1">
                <a:solidFill>
                  <a:prstClr val="black"/>
                </a:solidFill>
                <a:latin typeface="Tahoma" pitchFamily="34" charset="0"/>
                <a:cs typeface="Tahoma" pitchFamily="34" charset="0"/>
              </a:rPr>
              <a:t>Stefanelli</a:t>
            </a:r>
            <a:r>
              <a:rPr lang="it-IT" sz="2000" b="1" dirty="0">
                <a:solidFill>
                  <a:prstClr val="black"/>
                </a:solidFill>
                <a:latin typeface="Tahoma" pitchFamily="34" charset="0"/>
                <a:cs typeface="Tahoma" pitchFamily="34" charset="0"/>
              </a:rPr>
              <a:t>”</a:t>
            </a:r>
          </a:p>
          <a:p>
            <a:pPr algn="ctr" fontAlgn="base">
              <a:spcBef>
                <a:spcPct val="0"/>
              </a:spcBef>
              <a:spcAft>
                <a:spcPct val="0"/>
              </a:spcAft>
            </a:pPr>
            <a:r>
              <a:rPr lang="it-IT" sz="2000" b="1" dirty="0" err="1">
                <a:solidFill>
                  <a:prstClr val="black"/>
                </a:solidFill>
                <a:latin typeface="Tahoma" pitchFamily="34" charset="0"/>
                <a:cs typeface="Tahoma" pitchFamily="34" charset="0"/>
              </a:rPr>
              <a:t>Department</a:t>
            </a:r>
            <a:r>
              <a:rPr lang="it-IT" sz="2000" b="1" dirty="0">
                <a:solidFill>
                  <a:prstClr val="black"/>
                </a:solidFill>
                <a:latin typeface="Tahoma" pitchFamily="34" charset="0"/>
                <a:cs typeface="Tahoma" pitchFamily="34" charset="0"/>
              </a:rPr>
              <a:t> </a:t>
            </a:r>
            <a:r>
              <a:rPr lang="it-IT" sz="2000" b="1" dirty="0" err="1">
                <a:solidFill>
                  <a:prstClr val="black"/>
                </a:solidFill>
                <a:latin typeface="Tahoma" pitchFamily="34" charset="0"/>
                <a:cs typeface="Tahoma" pitchFamily="34" charset="0"/>
              </a:rPr>
              <a:t>of</a:t>
            </a:r>
            <a:r>
              <a:rPr lang="it-IT" sz="2000" b="1" dirty="0">
                <a:solidFill>
                  <a:prstClr val="black"/>
                </a:solidFill>
                <a:latin typeface="Tahoma" pitchFamily="34" charset="0"/>
                <a:cs typeface="Tahoma" pitchFamily="34" charset="0"/>
              </a:rPr>
              <a:t> Computer Science and </a:t>
            </a:r>
            <a:r>
              <a:rPr lang="it-IT" sz="2000" b="1" dirty="0" err="1">
                <a:solidFill>
                  <a:prstClr val="black"/>
                </a:solidFill>
                <a:latin typeface="Tahoma" pitchFamily="34" charset="0"/>
                <a:cs typeface="Tahoma" pitchFamily="34" charset="0"/>
              </a:rPr>
              <a:t>Systems</a:t>
            </a:r>
            <a:r>
              <a:rPr lang="it-IT" sz="2000" b="1" dirty="0">
                <a:solidFill>
                  <a:prstClr val="black"/>
                </a:solidFill>
                <a:latin typeface="Tahoma" pitchFamily="34" charset="0"/>
                <a:cs typeface="Tahoma" pitchFamily="34" charset="0"/>
              </a:rPr>
              <a:t>, </a:t>
            </a:r>
          </a:p>
          <a:p>
            <a:pPr algn="ctr" fontAlgn="base">
              <a:spcBef>
                <a:spcPct val="0"/>
              </a:spcBef>
              <a:spcAft>
                <a:spcPct val="0"/>
              </a:spcAft>
            </a:pPr>
            <a:r>
              <a:rPr lang="it-IT" sz="2000" b="1" dirty="0" err="1">
                <a:solidFill>
                  <a:prstClr val="black"/>
                </a:solidFill>
                <a:latin typeface="Tahoma" pitchFamily="34" charset="0"/>
                <a:cs typeface="Tahoma" pitchFamily="34" charset="0"/>
              </a:rPr>
              <a:t>University</a:t>
            </a:r>
            <a:r>
              <a:rPr lang="it-IT" sz="2000" b="1" dirty="0">
                <a:solidFill>
                  <a:prstClr val="black"/>
                </a:solidFill>
                <a:latin typeface="Tahoma" pitchFamily="34" charset="0"/>
                <a:cs typeface="Tahoma" pitchFamily="34" charset="0"/>
              </a:rPr>
              <a:t> </a:t>
            </a:r>
            <a:r>
              <a:rPr lang="it-IT" sz="2000" b="1" dirty="0" err="1">
                <a:solidFill>
                  <a:prstClr val="black"/>
                </a:solidFill>
                <a:latin typeface="Tahoma" pitchFamily="34" charset="0"/>
                <a:cs typeface="Tahoma" pitchFamily="34" charset="0"/>
              </a:rPr>
              <a:t>of</a:t>
            </a:r>
            <a:r>
              <a:rPr lang="it-IT" sz="2000" b="1" dirty="0">
                <a:solidFill>
                  <a:prstClr val="black"/>
                </a:solidFill>
                <a:latin typeface="Tahoma" pitchFamily="34" charset="0"/>
                <a:cs typeface="Tahoma" pitchFamily="34" charset="0"/>
              </a:rPr>
              <a:t> Pavia, Italy</a:t>
            </a:r>
            <a:endParaRPr lang="en-US" sz="2000" b="1" dirty="0">
              <a:solidFill>
                <a:prstClr val="black"/>
              </a:solidFill>
              <a:latin typeface="Tahoma" pitchFamily="34" charset="0"/>
              <a:cs typeface="Tahoma" pitchFamily="34" charset="0"/>
            </a:endParaRPr>
          </a:p>
        </p:txBody>
      </p:sp>
      <p:sp>
        <p:nvSpPr>
          <p:cNvPr id="21512" name="Text Box 4"/>
          <p:cNvSpPr txBox="1">
            <a:spLocks noChangeArrowheads="1"/>
          </p:cNvSpPr>
          <p:nvPr/>
        </p:nvSpPr>
        <p:spPr bwMode="auto">
          <a:xfrm>
            <a:off x="4356100" y="4714876"/>
            <a:ext cx="3322638" cy="366713"/>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prstClr val="black"/>
                </a:solidFill>
                <a:latin typeface="Tahoma" pitchFamily="34" charset="0"/>
                <a:cs typeface="Tahoma" pitchFamily="34" charset="0"/>
              </a:rPr>
              <a:t>Web-site: www.labmedinfo.org</a:t>
            </a:r>
          </a:p>
        </p:txBody>
      </p:sp>
      <p:sp>
        <p:nvSpPr>
          <p:cNvPr id="21513" name="Text Box 5"/>
          <p:cNvSpPr txBox="1">
            <a:spLocks noChangeArrowheads="1"/>
          </p:cNvSpPr>
          <p:nvPr/>
        </p:nvSpPr>
        <p:spPr bwMode="auto">
          <a:xfrm>
            <a:off x="4311650" y="5129213"/>
            <a:ext cx="3473450" cy="368300"/>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prstClr val="black"/>
                </a:solidFill>
                <a:latin typeface="Tahoma" pitchFamily="34" charset="0"/>
                <a:cs typeface="Tahoma" pitchFamily="34" charset="0"/>
              </a:rPr>
              <a:t>E-mail: silvana.quaglini@unipv.it</a:t>
            </a:r>
          </a:p>
        </p:txBody>
      </p:sp>
      <p:sp>
        <p:nvSpPr>
          <p:cNvPr id="21514" name="Text Box 9"/>
          <p:cNvSpPr txBox="1">
            <a:spLocks noChangeArrowheads="1"/>
          </p:cNvSpPr>
          <p:nvPr/>
        </p:nvSpPr>
        <p:spPr bwMode="auto">
          <a:xfrm>
            <a:off x="4098925" y="1243013"/>
            <a:ext cx="40513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u="sng" dirty="0">
                <a:solidFill>
                  <a:prstClr val="black"/>
                </a:solidFill>
                <a:latin typeface="Tahoma" pitchFamily="34" charset="0"/>
                <a:cs typeface="Tahoma" pitchFamily="34" charset="0"/>
              </a:rPr>
              <a:t>Thank you for your attention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name="Slide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E27019-8486-4263-9894-3438CDB3CFDE}"/>
              </a:ext>
            </a:extLst>
          </p:cNvPr>
          <p:cNvSpPr/>
          <p:nvPr/>
        </p:nvSpPr>
        <p:spPr>
          <a:xfrm>
            <a:off x="6096000" y="5554319"/>
            <a:ext cx="6096000" cy="1200329"/>
          </a:xfrm>
          <a:prstGeom prst="rect">
            <a:avLst/>
          </a:prstGeom>
          <a:solidFill>
            <a:schemeClr val="accent4">
              <a:lumMod val="20000"/>
              <a:lumOff val="80000"/>
            </a:schemeClr>
          </a:solidFill>
        </p:spPr>
        <p:txBody>
          <a:bodyPr>
            <a:spAutoFit/>
          </a:bodyPr>
          <a:lstStyle/>
          <a:p>
            <a:r>
              <a:rPr lang="it-IT" dirty="0" err="1"/>
              <a:t>Shortliffe</a:t>
            </a:r>
            <a:r>
              <a:rPr lang="it-IT" dirty="0"/>
              <a:t> EH, Davis R, </a:t>
            </a:r>
            <a:r>
              <a:rPr lang="it-IT" dirty="0" err="1"/>
              <a:t>Axline</a:t>
            </a:r>
            <a:r>
              <a:rPr lang="it-IT" dirty="0"/>
              <a:t> SG, Buchanan BG, Green CC, Cohen SN. Computer-</a:t>
            </a:r>
            <a:r>
              <a:rPr lang="it-IT" dirty="0" err="1"/>
              <a:t>based</a:t>
            </a:r>
            <a:r>
              <a:rPr lang="it-IT" dirty="0"/>
              <a:t> </a:t>
            </a:r>
            <a:r>
              <a:rPr lang="it-IT" dirty="0" err="1"/>
              <a:t>consultations</a:t>
            </a:r>
            <a:r>
              <a:rPr lang="it-IT" dirty="0"/>
              <a:t> in </a:t>
            </a:r>
            <a:r>
              <a:rPr lang="it-IT" dirty="0" err="1"/>
              <a:t>clinical</a:t>
            </a:r>
            <a:r>
              <a:rPr lang="it-IT" dirty="0"/>
              <a:t> </a:t>
            </a:r>
            <a:r>
              <a:rPr lang="it-IT" dirty="0" err="1"/>
              <a:t>therapeutics</a:t>
            </a:r>
            <a:r>
              <a:rPr lang="it-IT" dirty="0"/>
              <a:t>: </a:t>
            </a:r>
            <a:r>
              <a:rPr lang="it-IT" dirty="0" err="1"/>
              <a:t>explanation</a:t>
            </a:r>
            <a:r>
              <a:rPr lang="it-IT" dirty="0"/>
              <a:t> and rule </a:t>
            </a:r>
            <a:r>
              <a:rPr lang="it-IT" dirty="0" err="1"/>
              <a:t>acquisition</a:t>
            </a:r>
            <a:r>
              <a:rPr lang="it-IT" dirty="0"/>
              <a:t> capabilities of the MYCIN system. </a:t>
            </a:r>
            <a:r>
              <a:rPr lang="it-IT" dirty="0" err="1"/>
              <a:t>Comput</a:t>
            </a:r>
            <a:r>
              <a:rPr lang="it-IT" dirty="0"/>
              <a:t> </a:t>
            </a:r>
            <a:r>
              <a:rPr lang="it-IT" dirty="0" err="1"/>
              <a:t>Biomed</a:t>
            </a:r>
            <a:r>
              <a:rPr lang="it-IT" dirty="0"/>
              <a:t> Res. 1975</a:t>
            </a:r>
          </a:p>
        </p:txBody>
      </p:sp>
      <p:sp>
        <p:nvSpPr>
          <p:cNvPr id="2" name="Titolo 1"/>
          <p:cNvSpPr txBox="1">
            <a:spLocks noGrp="1"/>
          </p:cNvSpPr>
          <p:nvPr>
            <p:ph type="title"/>
          </p:nvPr>
        </p:nvSpPr>
        <p:spPr>
          <a:xfrm>
            <a:off x="1981203" y="0"/>
            <a:ext cx="8229600" cy="787792"/>
          </a:xfrm>
        </p:spPr>
        <p:txBody>
          <a:bodyPr/>
          <a:lstStyle/>
          <a:p>
            <a:pPr lvl="0"/>
            <a:r>
              <a:rPr lang="it-IT"/>
              <a:t>AI in medicine – since 1970</a:t>
            </a:r>
            <a:endParaRPr lang="en-US"/>
          </a:p>
        </p:txBody>
      </p:sp>
      <p:sp>
        <p:nvSpPr>
          <p:cNvPr id="3" name="Segnaposto contenuto 2"/>
          <p:cNvSpPr txBox="1">
            <a:spLocks noGrp="1"/>
          </p:cNvSpPr>
          <p:nvPr>
            <p:ph idx="1"/>
          </p:nvPr>
        </p:nvSpPr>
        <p:spPr/>
        <p:txBody>
          <a:bodyPr/>
          <a:lstStyle/>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endParaRPr lang="en-US" sz="1800" dirty="0"/>
          </a:p>
          <a:p>
            <a:pPr lvl="0">
              <a:spcBef>
                <a:spcPts val="400"/>
              </a:spcBef>
              <a:buNone/>
            </a:pPr>
            <a:r>
              <a:rPr lang="en-US" sz="1800" b="1" dirty="0"/>
              <a:t>Ted </a:t>
            </a:r>
            <a:r>
              <a:rPr lang="en-US" sz="1800" b="1" dirty="0" err="1"/>
              <a:t>Shortliffe</a:t>
            </a:r>
            <a:r>
              <a:rPr lang="en-US" sz="1800" b="1" dirty="0"/>
              <a:t> </a:t>
            </a:r>
            <a:r>
              <a:rPr lang="en-US" sz="1800" dirty="0"/>
              <a:t>and </a:t>
            </a:r>
            <a:r>
              <a:rPr lang="en-US" sz="1800" b="1" dirty="0"/>
              <a:t>Bruce Buchanan </a:t>
            </a:r>
            <a:r>
              <a:rPr lang="en-US" sz="1800" dirty="0"/>
              <a:t>as </a:t>
            </a:r>
          </a:p>
          <a:p>
            <a:pPr lvl="0">
              <a:spcBef>
                <a:spcPts val="400"/>
              </a:spcBef>
              <a:buNone/>
            </a:pPr>
            <a:r>
              <a:rPr lang="en-US" sz="1800" dirty="0"/>
              <a:t>young Stanford faculty members, 1979.</a:t>
            </a:r>
          </a:p>
        </p:txBody>
      </p:sp>
      <p:pic>
        <p:nvPicPr>
          <p:cNvPr id="4" name="Picture 2" descr="Image result for mycin shortliffe 1976"/>
          <p:cNvPicPr>
            <a:picLocks noChangeAspect="1"/>
          </p:cNvPicPr>
          <p:nvPr/>
        </p:nvPicPr>
        <p:blipFill>
          <a:blip r:embed="rId3"/>
          <a:srcRect/>
          <a:stretch>
            <a:fillRect/>
          </a:stretch>
        </p:blipFill>
        <p:spPr>
          <a:xfrm>
            <a:off x="780917" y="1669789"/>
            <a:ext cx="3288557" cy="3009025"/>
          </a:xfrm>
          <a:prstGeom prst="rect">
            <a:avLst/>
          </a:prstGeom>
          <a:noFill/>
          <a:ln cap="flat">
            <a:noFill/>
          </a:ln>
        </p:spPr>
      </p:pic>
      <p:pic>
        <p:nvPicPr>
          <p:cNvPr id="5" name="Picture 4" descr="Image result for mycin shortliffe 1976"/>
          <p:cNvPicPr>
            <a:picLocks noChangeAspect="1"/>
          </p:cNvPicPr>
          <p:nvPr/>
        </p:nvPicPr>
        <p:blipFill>
          <a:blip r:embed="rId4"/>
          <a:srcRect l="3227" r="4176" b="10770"/>
          <a:stretch>
            <a:fillRect/>
          </a:stretch>
        </p:blipFill>
        <p:spPr>
          <a:xfrm>
            <a:off x="6046762" y="1856597"/>
            <a:ext cx="4164040" cy="3012582"/>
          </a:xfrm>
          <a:prstGeom prst="rect">
            <a:avLst/>
          </a:prstGeom>
          <a:noFill/>
          <a:ln cap="flat">
            <a:noFill/>
          </a:ln>
        </p:spPr>
      </p:pic>
      <p:sp>
        <p:nvSpPr>
          <p:cNvPr id="6" name="CasellaDiTesto 7"/>
          <p:cNvSpPr txBox="1"/>
          <p:nvPr/>
        </p:nvSpPr>
        <p:spPr>
          <a:xfrm>
            <a:off x="5892183" y="902494"/>
            <a:ext cx="4681087" cy="95410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FF0000"/>
                </a:solidFill>
                <a:uFillTx/>
                <a:latin typeface="Arial" pitchFamily="34"/>
                <a:cs typeface="Arial" pitchFamily="34"/>
              </a:rPr>
              <a:t>MYCIN – an expert system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FF0000"/>
                </a:solidFill>
                <a:uFillTx/>
                <a:latin typeface="Arial" pitchFamily="34"/>
                <a:cs typeface="Arial" pitchFamily="34"/>
              </a:rPr>
              <a:t>for infections diagnosis</a:t>
            </a:r>
            <a:endParaRPr lang="en-US" sz="2800" b="1" i="0" u="none" strike="noStrike" kern="1200" cap="none" spc="0" baseline="0">
              <a:solidFill>
                <a:srgbClr val="FF0000"/>
              </a:solidFill>
              <a:uFillTx/>
              <a:latin typeface="Arial" pitchFamily="34"/>
              <a:cs typeface="Arial" pitchFamily="34"/>
            </a:endParaRPr>
          </a:p>
        </p:txBody>
      </p:sp>
      <p:sp>
        <p:nvSpPr>
          <p:cNvPr id="9" name="Speech Bubble: Rectangle with Corners Rounded 8">
            <a:extLst>
              <a:ext uri="{FF2B5EF4-FFF2-40B4-BE49-F238E27FC236}">
                <a16:creationId xmlns:a16="http://schemas.microsoft.com/office/drawing/2014/main" id="{C8748A70-BB48-48E3-8A22-87EAAA958B4B}"/>
              </a:ext>
            </a:extLst>
          </p:cNvPr>
          <p:cNvSpPr/>
          <p:nvPr/>
        </p:nvSpPr>
        <p:spPr>
          <a:xfrm>
            <a:off x="2571944" y="3579128"/>
            <a:ext cx="5213395" cy="3141611"/>
          </a:xfrm>
          <a:prstGeom prst="wedgeRoundRectCallout">
            <a:avLst>
              <a:gd name="adj1" fmla="val -31902"/>
              <a:gd name="adj2" fmla="val -663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We</a:t>
            </a:r>
            <a:r>
              <a:rPr lang="it-IT" sz="2800" dirty="0"/>
              <a:t> </a:t>
            </a:r>
            <a:r>
              <a:rPr lang="it-IT" sz="2800" dirty="0" err="1"/>
              <a:t>develop</a:t>
            </a:r>
            <a:r>
              <a:rPr lang="it-IT" sz="2800" dirty="0"/>
              <a:t> systems </a:t>
            </a:r>
            <a:r>
              <a:rPr lang="it-IT" sz="2800" dirty="0" err="1"/>
              <a:t>that</a:t>
            </a:r>
            <a:r>
              <a:rPr lang="it-IT" sz="2800" dirty="0"/>
              <a:t> emulate human </a:t>
            </a:r>
            <a:r>
              <a:rPr lang="it-IT" sz="2800" dirty="0" err="1"/>
              <a:t>reasoning</a:t>
            </a:r>
            <a:r>
              <a:rPr lang="it-IT" sz="2800" dirty="0"/>
              <a:t>, by </a:t>
            </a:r>
            <a:r>
              <a:rPr lang="it-IT" sz="2800" dirty="0" err="1"/>
              <a:t>representing</a:t>
            </a:r>
            <a:r>
              <a:rPr lang="it-IT" sz="2800" dirty="0"/>
              <a:t> in the system the </a:t>
            </a:r>
            <a:r>
              <a:rPr lang="it-IT" sz="2800" dirty="0" err="1"/>
              <a:t>existing</a:t>
            </a:r>
            <a:r>
              <a:rPr lang="it-IT" sz="2800" dirty="0"/>
              <a:t>, </a:t>
            </a:r>
            <a:r>
              <a:rPr lang="it-IT" sz="2800" dirty="0" err="1"/>
              <a:t>explicit</a:t>
            </a:r>
            <a:r>
              <a:rPr lang="it-IT" sz="2800" dirty="0"/>
              <a:t> knowledge </a:t>
            </a:r>
            <a:r>
              <a:rPr lang="it-IT" sz="2800" dirty="0" err="1"/>
              <a:t>directly</a:t>
            </a:r>
            <a:r>
              <a:rPr lang="it-IT" sz="2800" dirty="0"/>
              <a:t> </a:t>
            </a:r>
            <a:r>
              <a:rPr lang="it-IT" sz="2800" dirty="0" err="1"/>
              <a:t>elicited</a:t>
            </a:r>
            <a:r>
              <a:rPr lang="it-IT" sz="2800" dirty="0"/>
              <a:t> from the domain </a:t>
            </a:r>
            <a:r>
              <a:rPr lang="it-IT" sz="2800" dirty="0" err="1"/>
              <a:t>expert</a:t>
            </a:r>
            <a:endParaRPr lang="it-IT"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name="Slide5">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endParaRPr lang="it-IT"/>
          </a:p>
        </p:txBody>
      </p:sp>
      <p:pic>
        <p:nvPicPr>
          <p:cNvPr id="3" name="Picture 2" descr="Image result for mycin shortliffe 1976"/>
          <p:cNvPicPr>
            <a:picLocks noChangeAspect="1"/>
          </p:cNvPicPr>
          <p:nvPr/>
        </p:nvPicPr>
        <p:blipFill>
          <a:blip r:embed="rId3"/>
          <a:srcRect b="82020"/>
          <a:stretch>
            <a:fillRect/>
          </a:stretch>
        </p:blipFill>
        <p:spPr>
          <a:xfrm>
            <a:off x="1889763" y="270799"/>
            <a:ext cx="8482815" cy="1143932"/>
          </a:xfrm>
          <a:prstGeom prst="rect">
            <a:avLst/>
          </a:prstGeom>
          <a:noFill/>
          <a:ln cap="flat">
            <a:noFill/>
          </a:ln>
        </p:spPr>
      </p:pic>
      <p:sp>
        <p:nvSpPr>
          <p:cNvPr id="4" name="Rettangolo 3"/>
          <p:cNvSpPr/>
          <p:nvPr/>
        </p:nvSpPr>
        <p:spPr>
          <a:xfrm>
            <a:off x="2015706" y="3007485"/>
            <a:ext cx="8160590" cy="292387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C00000"/>
                </a:solidFill>
                <a:uFillTx/>
                <a:latin typeface="Arial" pitchFamily="34"/>
                <a:cs typeface="Arial" pitchFamily="34"/>
              </a:rPr>
              <a:t>IF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1) the infection is primary-bacteremia 	</a:t>
            </a:r>
            <a:r>
              <a:rPr lang="en-US" sz="1800" b="0" i="0" u="none" strike="noStrike" kern="1200" cap="none" spc="0" baseline="0" dirty="0">
                <a:solidFill>
                  <a:srgbClr val="C00000"/>
                </a:solidFill>
                <a:uFillTx/>
                <a:latin typeface="Arial" pitchFamily="34"/>
                <a:cs typeface="Arial" pitchFamily="34"/>
              </a:rPr>
              <a:t>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2) the site of the culture is one of sterile sites  </a:t>
            </a:r>
            <a:r>
              <a:rPr lang="en-US" sz="1800" b="0" i="0" u="none" strike="noStrike" kern="1200" cap="none" spc="0" baseline="0" dirty="0">
                <a:solidFill>
                  <a:srgbClr val="C00000"/>
                </a:solidFill>
                <a:uFillTx/>
                <a:latin typeface="Arial" pitchFamily="34"/>
                <a:cs typeface="Arial" pitchFamily="34"/>
              </a:rPr>
              <a:t>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3) the suspected portal of entry of the organism is the gastro-intestinal tract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C00000"/>
                </a:solidFill>
                <a:uFillTx/>
                <a:latin typeface="Arial" pitchFamily="34"/>
                <a:cs typeface="Arial" pitchFamily="34"/>
              </a:rPr>
              <a:t>THEN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there is a suggestive evidence (0.7) that the identity of the organism is </a:t>
            </a:r>
            <a:r>
              <a:rPr lang="en-US" sz="1800" b="0" i="0" u="none" strike="noStrike" kern="1200" cap="none" spc="0" baseline="0" dirty="0" err="1">
                <a:solidFill>
                  <a:srgbClr val="000000"/>
                </a:solidFill>
                <a:uFillTx/>
                <a:latin typeface="Arial" pitchFamily="34"/>
                <a:cs typeface="Arial" pitchFamily="34"/>
              </a:rPr>
              <a:t>bacteroides</a:t>
            </a:r>
            <a:r>
              <a:rPr lang="en-US" sz="1800" b="0" i="0" u="none" strike="noStrike" kern="1200" cap="none" spc="0" baseline="0" dirty="0">
                <a:solidFill>
                  <a:srgbClr val="000000"/>
                </a:solidFill>
                <a:uFillTx/>
                <a:latin typeface="Arial" pitchFamily="34"/>
                <a:cs typeface="Arial" pitchFamily="34"/>
              </a:rPr>
              <a:t> </a:t>
            </a:r>
            <a:endParaRPr lang="it-IT" sz="1800" b="0" i="0" u="none" strike="noStrike" kern="1200" cap="none" spc="0" baseline="0" dirty="0">
              <a:solidFill>
                <a:srgbClr val="000000"/>
              </a:solidFill>
              <a:uFillTx/>
              <a:latin typeface="Arial" pitchFamily="34"/>
              <a:cs typeface="Arial" pitchFamily="34"/>
            </a:endParaRPr>
          </a:p>
        </p:txBody>
      </p:sp>
      <p:grpSp>
        <p:nvGrpSpPr>
          <p:cNvPr id="8" name="Group 7">
            <a:extLst>
              <a:ext uri="{FF2B5EF4-FFF2-40B4-BE49-F238E27FC236}">
                <a16:creationId xmlns:a16="http://schemas.microsoft.com/office/drawing/2014/main" id="{CD798992-AB29-4BB3-9D75-18F6CA59651A}"/>
              </a:ext>
            </a:extLst>
          </p:cNvPr>
          <p:cNvGrpSpPr/>
          <p:nvPr/>
        </p:nvGrpSpPr>
        <p:grpSpPr>
          <a:xfrm>
            <a:off x="4453989" y="5683612"/>
            <a:ext cx="2450354" cy="657842"/>
            <a:chOff x="4453989" y="5683612"/>
            <a:chExt cx="2450354" cy="657842"/>
          </a:xfrm>
        </p:grpSpPr>
        <p:sp>
          <p:nvSpPr>
            <p:cNvPr id="5" name="Freccia a destra 6"/>
            <p:cNvSpPr/>
            <p:nvPr/>
          </p:nvSpPr>
          <p:spPr>
            <a:xfrm rot="16200000">
              <a:off x="5337552" y="5746383"/>
              <a:ext cx="329263" cy="203722"/>
            </a:xfrm>
            <a:custGeom>
              <a:avLst>
                <a:gd name="f0" fmla="val 1381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CasellaDiTesto 8"/>
            <p:cNvSpPr txBox="1"/>
            <p:nvPr/>
          </p:nvSpPr>
          <p:spPr>
            <a:xfrm>
              <a:off x="4453989" y="5972119"/>
              <a:ext cx="245035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err="1">
                  <a:solidFill>
                    <a:srgbClr val="1F497D"/>
                  </a:solidFill>
                  <a:uFillTx/>
                  <a:latin typeface="Arial" pitchFamily="34"/>
                  <a:cs typeface="Arial" pitchFamily="34"/>
                </a:rPr>
                <a:t>Uncertainty</a:t>
              </a:r>
              <a:r>
                <a:rPr lang="it-IT" sz="1800" b="0" i="0" u="none" strike="noStrike" kern="1200" cap="none" spc="0" baseline="0" dirty="0">
                  <a:solidFill>
                    <a:srgbClr val="1F497D"/>
                  </a:solidFill>
                  <a:uFillTx/>
                  <a:latin typeface="Arial" pitchFamily="34"/>
                  <a:cs typeface="Arial" pitchFamily="34"/>
                </a:rPr>
                <a:t> </a:t>
              </a:r>
              <a:r>
                <a:rPr lang="it-IT" sz="1800" b="0" i="0" u="none" strike="noStrike" kern="1200" cap="none" spc="0" baseline="0" dirty="0" err="1">
                  <a:solidFill>
                    <a:srgbClr val="1F497D"/>
                  </a:solidFill>
                  <a:uFillTx/>
                  <a:latin typeface="Arial" pitchFamily="34"/>
                  <a:cs typeface="Arial" pitchFamily="34"/>
                </a:rPr>
                <a:t>coefficient</a:t>
              </a:r>
              <a:endParaRPr lang="it-IT" sz="1800" b="0" i="0" u="none" strike="noStrike" kern="1200" cap="none" spc="0" baseline="0" dirty="0">
                <a:solidFill>
                  <a:srgbClr val="1F497D"/>
                </a:solidFill>
                <a:uFillTx/>
                <a:latin typeface="Arial" pitchFamily="34"/>
                <a:cs typeface="Arial" pitchFamily="34"/>
              </a:endParaRPr>
            </a:p>
          </p:txBody>
        </p:sp>
      </p:grpSp>
      <p:sp>
        <p:nvSpPr>
          <p:cNvPr id="7" name="TextBox 6">
            <a:extLst>
              <a:ext uri="{FF2B5EF4-FFF2-40B4-BE49-F238E27FC236}">
                <a16:creationId xmlns:a16="http://schemas.microsoft.com/office/drawing/2014/main" id="{0B7E05D2-6F2C-416B-AEDF-DC05FAAE2565}"/>
              </a:ext>
            </a:extLst>
          </p:cNvPr>
          <p:cNvSpPr txBox="1"/>
          <p:nvPr/>
        </p:nvSpPr>
        <p:spPr>
          <a:xfrm flipH="1">
            <a:off x="609603" y="1586147"/>
            <a:ext cx="11192934" cy="1200329"/>
          </a:xfrm>
          <a:prstGeom prst="rect">
            <a:avLst/>
          </a:prstGeom>
          <a:noFill/>
        </p:spPr>
        <p:txBody>
          <a:bodyPr wrap="square" rtlCol="0">
            <a:spAutoFit/>
          </a:bodyPr>
          <a:lstStyle/>
          <a:p>
            <a:r>
              <a:rPr lang="it-IT" sz="2400" b="1" dirty="0">
                <a:solidFill>
                  <a:srgbClr val="FF0000"/>
                </a:solidFill>
              </a:rPr>
              <a:t>IF   </a:t>
            </a:r>
            <a:r>
              <a:rPr lang="it-IT" sz="2400" b="1" dirty="0">
                <a:solidFill>
                  <a:schemeClr val="accent1">
                    <a:lumMod val="50000"/>
                  </a:schemeClr>
                </a:solidFill>
              </a:rPr>
              <a:t>CONDITION</a:t>
            </a:r>
            <a:r>
              <a:rPr lang="it-IT" sz="2400" b="1" dirty="0">
                <a:solidFill>
                  <a:srgbClr val="FF0000"/>
                </a:solidFill>
              </a:rPr>
              <a:t>   THEN  </a:t>
            </a:r>
            <a:r>
              <a:rPr lang="it-IT" sz="2400" b="1" dirty="0">
                <a:solidFill>
                  <a:schemeClr val="accent1">
                    <a:lumMod val="50000"/>
                  </a:schemeClr>
                </a:solidFill>
              </a:rPr>
              <a:t> CONCLUSION  </a:t>
            </a:r>
          </a:p>
          <a:p>
            <a:endParaRPr lang="it-IT" sz="2400" b="1" dirty="0">
              <a:solidFill>
                <a:srgbClr val="FF0000"/>
              </a:solidFill>
            </a:endParaRPr>
          </a:p>
          <a:p>
            <a:r>
              <a:rPr lang="it-IT" sz="2400" dirty="0"/>
              <a:t>(the </a:t>
            </a:r>
            <a:r>
              <a:rPr lang="it-IT" sz="2400" dirty="0" err="1"/>
              <a:t>conclusion</a:t>
            </a:r>
            <a:r>
              <a:rPr lang="it-IT" sz="2400" dirty="0"/>
              <a:t> </a:t>
            </a:r>
            <a:r>
              <a:rPr lang="it-IT" sz="2400" dirty="0" err="1"/>
              <a:t>may</a:t>
            </a:r>
            <a:r>
              <a:rPr lang="it-IT" sz="2400" dirty="0"/>
              <a:t> be a </a:t>
            </a:r>
            <a:r>
              <a:rPr lang="it-IT" sz="2400" dirty="0" err="1"/>
              <a:t>recommendation</a:t>
            </a:r>
            <a:r>
              <a:rPr lang="it-IT" sz="2400" dirty="0"/>
              <a:t>, </a:t>
            </a:r>
            <a:r>
              <a:rPr lang="it-IT" sz="2400" dirty="0" err="1"/>
              <a:t>diagnostic</a:t>
            </a:r>
            <a:r>
              <a:rPr lang="it-IT" sz="2400" dirty="0"/>
              <a:t> </a:t>
            </a:r>
            <a:r>
              <a:rPr lang="it-IT" sz="2400" dirty="0" err="1"/>
              <a:t>hypothesis</a:t>
            </a:r>
            <a:r>
              <a:rPr lang="it-IT" sz="2400" dirty="0"/>
              <a:t>, </a:t>
            </a:r>
            <a:r>
              <a:rPr lang="it-IT" sz="2400" dirty="0" err="1"/>
              <a:t>suggestion</a:t>
            </a:r>
            <a:r>
              <a:rPr lang="it-IT" sz="2400" dirty="0"/>
              <a:t>, </a:t>
            </a:r>
            <a:r>
              <a:rPr lang="it-IT" sz="2400" dirty="0" err="1"/>
              <a:t>etc</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name="Slide6">
    <p:spTree>
      <p:nvGrpSpPr>
        <p:cNvPr id="1" name=""/>
        <p:cNvGrpSpPr/>
        <p:nvPr/>
      </p:nvGrpSpPr>
      <p:grpSpPr>
        <a:xfrm>
          <a:off x="0" y="0"/>
          <a:ext cx="0" cy="0"/>
          <a:chOff x="0" y="0"/>
          <a:chExt cx="0" cy="0"/>
        </a:xfrm>
      </p:grpSpPr>
      <p:sp>
        <p:nvSpPr>
          <p:cNvPr id="2" name="Titolo 1"/>
          <p:cNvSpPr txBox="1">
            <a:spLocks noGrp="1"/>
          </p:cNvSpPr>
          <p:nvPr>
            <p:ph type="title"/>
          </p:nvPr>
        </p:nvSpPr>
        <p:spPr>
          <a:xfrm>
            <a:off x="1886306" y="90681"/>
            <a:ext cx="8229600" cy="482099"/>
          </a:xfrm>
        </p:spPr>
        <p:txBody>
          <a:bodyPr>
            <a:normAutofit fontScale="90000"/>
          </a:bodyPr>
          <a:lstStyle/>
          <a:p>
            <a:pPr lvl="0"/>
            <a:r>
              <a:rPr lang="en-US" sz="2600" dirty="0"/>
              <a:t>Core architecture of a rule-based expert system</a:t>
            </a:r>
          </a:p>
        </p:txBody>
      </p:sp>
      <p:grpSp>
        <p:nvGrpSpPr>
          <p:cNvPr id="28" name="Group 27">
            <a:extLst>
              <a:ext uri="{FF2B5EF4-FFF2-40B4-BE49-F238E27FC236}">
                <a16:creationId xmlns:a16="http://schemas.microsoft.com/office/drawing/2014/main" id="{A556B519-F631-429F-A3FF-E90A43A1E6DA}"/>
              </a:ext>
            </a:extLst>
          </p:cNvPr>
          <p:cNvGrpSpPr/>
          <p:nvPr/>
        </p:nvGrpSpPr>
        <p:grpSpPr>
          <a:xfrm>
            <a:off x="1687900" y="743306"/>
            <a:ext cx="8471614" cy="1990557"/>
            <a:chOff x="1687900" y="743306"/>
            <a:chExt cx="8471614" cy="1990557"/>
          </a:xfrm>
        </p:grpSpPr>
        <p:sp>
          <p:nvSpPr>
            <p:cNvPr id="3" name="Rettangolo 3"/>
            <p:cNvSpPr/>
            <p:nvPr/>
          </p:nvSpPr>
          <p:spPr>
            <a:xfrm>
              <a:off x="1687900" y="825209"/>
              <a:ext cx="4218319" cy="1400385"/>
            </a:xfrm>
            <a:prstGeom prst="rect">
              <a:avLst/>
            </a:prstGeom>
            <a:solidFill>
              <a:srgbClr val="FFFFFF"/>
            </a:solidFill>
            <a:ln w="9528" cap="flat">
              <a:solidFill>
                <a:srgbClr val="1F497D"/>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rgbClr val="C00000"/>
                  </a:solidFill>
                  <a:uFillTx/>
                  <a:latin typeface="Arial" pitchFamily="34"/>
                  <a:cs typeface="Arial" pitchFamily="34"/>
                </a:rPr>
                <a:t>IF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000000"/>
                  </a:solidFill>
                  <a:uFillTx/>
                  <a:latin typeface="Arial" pitchFamily="34"/>
                  <a:cs typeface="Arial" pitchFamily="34"/>
                </a:rPr>
                <a:t>1) the infection is primary-bacteremia 	</a:t>
              </a:r>
              <a:r>
                <a:rPr lang="en-US" sz="1050" b="0" i="0" u="none" strike="noStrike" kern="1200" cap="none" spc="0" baseline="0">
                  <a:solidFill>
                    <a:srgbClr val="C00000"/>
                  </a:solidFill>
                  <a:uFillTx/>
                  <a:latin typeface="Arial" pitchFamily="34"/>
                  <a:cs typeface="Arial" pitchFamily="34"/>
                </a:rPr>
                <a:t>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000000"/>
                  </a:solidFill>
                  <a:uFillTx/>
                  <a:latin typeface="Arial" pitchFamily="34"/>
                  <a:cs typeface="Arial" pitchFamily="34"/>
                </a:rPr>
                <a:t>2) the site of the culture is one of sterile sites  </a:t>
              </a:r>
              <a:r>
                <a:rPr lang="en-US" sz="1050" b="0" i="0" u="none" strike="noStrike" kern="1200" cap="none" spc="0" baseline="0">
                  <a:solidFill>
                    <a:srgbClr val="C00000"/>
                  </a:solidFill>
                  <a:uFillTx/>
                  <a:latin typeface="Arial" pitchFamily="34"/>
                  <a:cs typeface="Arial" pitchFamily="34"/>
                </a:rPr>
                <a:t>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000000"/>
                  </a:solidFill>
                  <a:uFillTx/>
                  <a:latin typeface="Arial" pitchFamily="34"/>
                  <a:cs typeface="Arial" pitchFamily="34"/>
                </a:rPr>
                <a:t>3) the suspected portal of entry of the organism is the gastro-intestinal tract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rgbClr val="C00000"/>
                  </a:solidFill>
                  <a:uFillTx/>
                  <a:latin typeface="Arial" pitchFamily="34"/>
                  <a:cs typeface="Arial" pitchFamily="34"/>
                </a:rPr>
                <a:t>THEN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000000"/>
                  </a:solidFill>
                  <a:uFillTx/>
                  <a:latin typeface="Arial" pitchFamily="34"/>
                  <a:cs typeface="Arial" pitchFamily="34"/>
                </a:rPr>
                <a:t>there is a suggestive evidence (0.7) that the identity of the organism is bacteroides </a:t>
              </a:r>
              <a:endParaRPr lang="it-IT" sz="1050" b="0" i="0" u="none" strike="noStrike" kern="1200" cap="none" spc="0" baseline="0">
                <a:solidFill>
                  <a:srgbClr val="000000"/>
                </a:solidFill>
                <a:uFillTx/>
                <a:latin typeface="Arial" pitchFamily="34"/>
                <a:cs typeface="Arial" pitchFamily="34"/>
              </a:endParaRPr>
            </a:p>
          </p:txBody>
        </p:sp>
        <p:pic>
          <p:nvPicPr>
            <p:cNvPr id="4" name="Immagine 4"/>
            <p:cNvPicPr>
              <a:picLocks noChangeAspect="1"/>
            </p:cNvPicPr>
            <p:nvPr/>
          </p:nvPicPr>
          <p:blipFill>
            <a:blip r:embed="rId3"/>
            <a:stretch>
              <a:fillRect/>
            </a:stretch>
          </p:blipFill>
          <p:spPr>
            <a:xfrm>
              <a:off x="1981203" y="919026"/>
              <a:ext cx="4218794" cy="1432681"/>
            </a:xfrm>
            <a:prstGeom prst="rect">
              <a:avLst/>
            </a:prstGeom>
            <a:solidFill>
              <a:srgbClr val="FFFFFF"/>
            </a:solidFill>
            <a:ln w="9528" cap="flat">
              <a:solidFill>
                <a:srgbClr val="1F497D"/>
              </a:solidFill>
              <a:prstDash val="solid"/>
              <a:miter/>
            </a:ln>
          </p:spPr>
        </p:pic>
        <p:pic>
          <p:nvPicPr>
            <p:cNvPr id="5" name="Immagine 9"/>
            <p:cNvPicPr>
              <a:picLocks noChangeAspect="1"/>
            </p:cNvPicPr>
            <p:nvPr/>
          </p:nvPicPr>
          <p:blipFill>
            <a:blip r:embed="rId3"/>
            <a:stretch>
              <a:fillRect/>
            </a:stretch>
          </p:blipFill>
          <p:spPr>
            <a:xfrm>
              <a:off x="2168005" y="1022418"/>
              <a:ext cx="4218794" cy="1432681"/>
            </a:xfrm>
            <a:prstGeom prst="rect">
              <a:avLst/>
            </a:prstGeom>
            <a:solidFill>
              <a:srgbClr val="FFFFFF"/>
            </a:solidFill>
            <a:ln w="9528" cap="flat">
              <a:solidFill>
                <a:srgbClr val="000000"/>
              </a:solidFill>
              <a:prstDash val="solid"/>
              <a:miter/>
            </a:ln>
          </p:spPr>
        </p:pic>
        <p:pic>
          <p:nvPicPr>
            <p:cNvPr id="6" name="Immagine 5"/>
            <p:cNvPicPr>
              <a:picLocks noChangeAspect="1"/>
            </p:cNvPicPr>
            <p:nvPr/>
          </p:nvPicPr>
          <p:blipFill>
            <a:blip r:embed="rId3"/>
            <a:stretch>
              <a:fillRect/>
            </a:stretch>
          </p:blipFill>
          <p:spPr>
            <a:xfrm>
              <a:off x="2354817" y="1129759"/>
              <a:ext cx="4218794" cy="1432681"/>
            </a:xfrm>
            <a:prstGeom prst="rect">
              <a:avLst/>
            </a:prstGeom>
            <a:solidFill>
              <a:srgbClr val="FFFFFF"/>
            </a:solidFill>
            <a:ln w="9528" cap="flat">
              <a:solidFill>
                <a:srgbClr val="1F497D"/>
              </a:solidFill>
              <a:prstDash val="solid"/>
              <a:miter/>
            </a:ln>
          </p:spPr>
        </p:pic>
        <p:pic>
          <p:nvPicPr>
            <p:cNvPr id="7" name="Immagine 7"/>
            <p:cNvPicPr>
              <a:picLocks noChangeAspect="1"/>
            </p:cNvPicPr>
            <p:nvPr/>
          </p:nvPicPr>
          <p:blipFill>
            <a:blip r:embed="rId3"/>
            <a:stretch>
              <a:fillRect/>
            </a:stretch>
          </p:blipFill>
          <p:spPr>
            <a:xfrm>
              <a:off x="2590230" y="1215466"/>
              <a:ext cx="4218794" cy="1432681"/>
            </a:xfrm>
            <a:prstGeom prst="rect">
              <a:avLst/>
            </a:prstGeom>
            <a:solidFill>
              <a:srgbClr val="FFFFFF"/>
            </a:solidFill>
            <a:ln w="9528" cap="flat">
              <a:solidFill>
                <a:srgbClr val="1F497D"/>
              </a:solidFill>
              <a:prstDash val="solid"/>
              <a:miter/>
            </a:ln>
          </p:spPr>
        </p:pic>
        <p:pic>
          <p:nvPicPr>
            <p:cNvPr id="8" name="Immagine 2"/>
            <p:cNvPicPr>
              <a:picLocks noChangeAspect="1"/>
            </p:cNvPicPr>
            <p:nvPr/>
          </p:nvPicPr>
          <p:blipFill>
            <a:blip r:embed="rId3"/>
            <a:stretch>
              <a:fillRect/>
            </a:stretch>
          </p:blipFill>
          <p:spPr>
            <a:xfrm>
              <a:off x="2825642" y="1301182"/>
              <a:ext cx="4218794" cy="1432681"/>
            </a:xfrm>
            <a:prstGeom prst="rect">
              <a:avLst/>
            </a:prstGeom>
            <a:solidFill>
              <a:srgbClr val="FFFFFF"/>
            </a:solidFill>
            <a:ln w="9528" cap="flat">
              <a:solidFill>
                <a:srgbClr val="1F497D"/>
              </a:solidFill>
              <a:prstDash val="solid"/>
              <a:miter/>
            </a:ln>
          </p:spPr>
        </p:pic>
        <p:sp>
          <p:nvSpPr>
            <p:cNvPr id="9" name="Disco magnetico 10"/>
            <p:cNvSpPr/>
            <p:nvPr/>
          </p:nvSpPr>
          <p:spPr>
            <a:xfrm>
              <a:off x="7882137" y="1253221"/>
              <a:ext cx="2277377" cy="1098496"/>
            </a:xfrm>
            <a:custGeom>
              <a:avLst/>
              <a:gdLst>
                <a:gd name="f0" fmla="val 10800000"/>
                <a:gd name="f1" fmla="val 5400000"/>
                <a:gd name="f2" fmla="val 180"/>
                <a:gd name="f3" fmla="val w"/>
                <a:gd name="f4" fmla="val h"/>
                <a:gd name="f5" fmla="val 0"/>
                <a:gd name="f6" fmla="val 2277374"/>
                <a:gd name="f7" fmla="val 1098494"/>
                <a:gd name="f8" fmla="val 183082"/>
                <a:gd name="f9" fmla="val 1138687"/>
                <a:gd name="f10" fmla="val 915412"/>
                <a:gd name="f11" fmla="+- 0 0 -360"/>
                <a:gd name="f12" fmla="+- 0 0 -270"/>
                <a:gd name="f13" fmla="+- 0 0 -180"/>
                <a:gd name="f14" fmla="+- 0 0 -90"/>
                <a:gd name="f15" fmla="*/ f3 1 2277374"/>
                <a:gd name="f16" fmla="*/ f4 1 1098494"/>
                <a:gd name="f17" fmla="+- f7 0 f5"/>
                <a:gd name="f18" fmla="+- f6 0 f5"/>
                <a:gd name="f19" fmla="*/ f11 f0 1"/>
                <a:gd name="f20" fmla="*/ f12 f0 1"/>
                <a:gd name="f21" fmla="*/ f13 f0 1"/>
                <a:gd name="f22" fmla="*/ f14 f0 1"/>
                <a:gd name="f23" fmla="*/ f18 1 2277374"/>
                <a:gd name="f24" fmla="*/ f17 1 1098494"/>
                <a:gd name="f25" fmla="*/ f19 1 f2"/>
                <a:gd name="f26" fmla="*/ f20 1 f2"/>
                <a:gd name="f27" fmla="*/ f21 1 f2"/>
                <a:gd name="f28" fmla="*/ f22 1 f2"/>
                <a:gd name="f29" fmla="*/ 1138687 1 f23"/>
                <a:gd name="f30" fmla="*/ 366165 1 f24"/>
                <a:gd name="f31" fmla="*/ 0 1 f24"/>
                <a:gd name="f32" fmla="*/ 0 1 f23"/>
                <a:gd name="f33" fmla="*/ 549247 1 f24"/>
                <a:gd name="f34" fmla="*/ 1098494 1 f24"/>
                <a:gd name="f35" fmla="*/ 2277374 1 f23"/>
                <a:gd name="f36" fmla="*/ 915412 1 f24"/>
                <a:gd name="f37" fmla="+- f25 0 f1"/>
                <a:gd name="f38" fmla="+- f26 0 f1"/>
                <a:gd name="f39" fmla="+- f27 0 f1"/>
                <a:gd name="f40" fmla="+- f28 0 f1"/>
                <a:gd name="f41" fmla="*/ f32 f15 1"/>
                <a:gd name="f42" fmla="*/ f35 f15 1"/>
                <a:gd name="f43" fmla="*/ f36 f16 1"/>
                <a:gd name="f44" fmla="*/ f30 f16 1"/>
                <a:gd name="f45" fmla="*/ f29 f15 1"/>
                <a:gd name="f46" fmla="*/ f31 f16 1"/>
                <a:gd name="f47" fmla="*/ f33 f16 1"/>
                <a:gd name="f48" fmla="*/ f34 f16 1"/>
              </a:gdLst>
              <a:ahLst/>
              <a:cxnLst>
                <a:cxn ang="3cd4">
                  <a:pos x="hc" y="t"/>
                </a:cxn>
                <a:cxn ang="0">
                  <a:pos x="r" y="vc"/>
                </a:cxn>
                <a:cxn ang="cd4">
                  <a:pos x="hc" y="b"/>
                </a:cxn>
                <a:cxn ang="cd2">
                  <a:pos x="l" y="vc"/>
                </a:cxn>
                <a:cxn ang="f37">
                  <a:pos x="f45" y="f44"/>
                </a:cxn>
                <a:cxn ang="f37">
                  <a:pos x="f45" y="f46"/>
                </a:cxn>
                <a:cxn ang="f38">
                  <a:pos x="f41" y="f47"/>
                </a:cxn>
                <a:cxn ang="f39">
                  <a:pos x="f45" y="f48"/>
                </a:cxn>
                <a:cxn ang="f40">
                  <a:pos x="f42" y="f47"/>
                </a:cxn>
              </a:cxnLst>
              <a:rect l="f41" t="f44" r="f42" b="f43"/>
              <a:pathLst>
                <a:path w="2277374" h="1098494" stroke="0">
                  <a:moveTo>
                    <a:pt x="f5" y="f8"/>
                  </a:moveTo>
                  <a:arcTo wR="f9" hR="f8" stAng="f0" swAng="f0"/>
                  <a:lnTo>
                    <a:pt x="f6" y="f10"/>
                  </a:lnTo>
                  <a:arcTo wR="f9" hR="f8" stAng="f5" swAng="f0"/>
                  <a:close/>
                </a:path>
                <a:path w="2277374" h="1098494" fill="none">
                  <a:moveTo>
                    <a:pt x="f6" y="f8"/>
                  </a:moveTo>
                  <a:arcTo wR="f9" hR="f8" stAng="f5" swAng="f0"/>
                </a:path>
                <a:path w="2277374" h="1098494" fill="none">
                  <a:moveTo>
                    <a:pt x="f5" y="f8"/>
                  </a:moveTo>
                  <a:arcTo wR="f9" hR="f8" stAng="f0" swAng="f0"/>
                  <a:lnTo>
                    <a:pt x="f6" y="f10"/>
                  </a:lnTo>
                  <a:arcTo wR="f9" hR="f8" stAng="f5" swAng="f0"/>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FFFF"/>
                  </a:solidFill>
                  <a:uFillTx/>
                  <a:latin typeface="Calibri"/>
                </a:rPr>
                <a:t>KNOWLEDGE BASE</a:t>
              </a:r>
            </a:p>
          </p:txBody>
        </p:sp>
        <p:sp>
          <p:nvSpPr>
            <p:cNvPr id="10" name="Freccia a destra 11"/>
            <p:cNvSpPr/>
            <p:nvPr/>
          </p:nvSpPr>
          <p:spPr>
            <a:xfrm>
              <a:off x="7174300" y="1635367"/>
              <a:ext cx="577973" cy="382155"/>
            </a:xfrm>
            <a:custGeom>
              <a:avLst>
                <a:gd name="f0" fmla="val 1445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CasellaDiTesto 12"/>
            <p:cNvSpPr txBox="1"/>
            <p:nvPr/>
          </p:nvSpPr>
          <p:spPr>
            <a:xfrm>
              <a:off x="5885965" y="743306"/>
              <a:ext cx="2047460" cy="86177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ts val="104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Arial" pitchFamily="34"/>
                  <a:cs typeface="Arial" pitchFamily="34"/>
                </a:rPr>
                <a:t>rule 1</a:t>
              </a:r>
            </a:p>
            <a:p>
              <a:pPr marL="0" marR="0" lvl="0" indent="0" algn="l" defTabSz="914400" rtl="0" fontAlgn="auto" hangingPunct="1">
                <a:lnSpc>
                  <a:spcPts val="104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Arial" pitchFamily="34"/>
                  <a:cs typeface="Arial" pitchFamily="34"/>
                </a:rPr>
                <a:t>        rule 2</a:t>
              </a:r>
            </a:p>
            <a:p>
              <a:pPr marL="0" marR="0" lvl="0" indent="0" algn="l" defTabSz="914400" rtl="0" fontAlgn="auto" hangingPunct="1">
                <a:lnSpc>
                  <a:spcPts val="104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Arial" pitchFamily="34"/>
                  <a:cs typeface="Arial" pitchFamily="34"/>
                </a:rPr>
                <a:t>               rule 3</a:t>
              </a:r>
            </a:p>
            <a:p>
              <a:pPr marL="0" marR="0" lvl="0" indent="0" algn="l" defTabSz="914400" rtl="0" fontAlgn="auto" hangingPunct="1">
                <a:lnSpc>
                  <a:spcPts val="104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Arial" pitchFamily="34"/>
                  <a:cs typeface="Arial" pitchFamily="34"/>
                </a:rPr>
                <a:t>                      rule 4</a:t>
              </a:r>
            </a:p>
            <a:p>
              <a:pPr marL="0" marR="0" lvl="0" indent="0" algn="l" defTabSz="914400" rtl="0" fontAlgn="auto" hangingPunct="1">
                <a:lnSpc>
                  <a:spcPts val="104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Arial" pitchFamily="34"/>
                  <a:cs typeface="Arial" pitchFamily="34"/>
                </a:rPr>
                <a:t>                            rule 5</a:t>
              </a:r>
            </a:p>
            <a:p>
              <a:pPr marL="0" marR="0" lvl="0" indent="0" algn="l" defTabSz="914400" rtl="0" fontAlgn="auto" hangingPunct="1">
                <a:lnSpc>
                  <a:spcPts val="104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Arial" pitchFamily="34"/>
                  <a:cs typeface="Arial" pitchFamily="34"/>
                </a:rPr>
                <a:t>                                  …</a:t>
              </a:r>
            </a:p>
          </p:txBody>
        </p:sp>
      </p:grpSp>
      <p:grpSp>
        <p:nvGrpSpPr>
          <p:cNvPr id="29" name="Group 28">
            <a:extLst>
              <a:ext uri="{FF2B5EF4-FFF2-40B4-BE49-F238E27FC236}">
                <a16:creationId xmlns:a16="http://schemas.microsoft.com/office/drawing/2014/main" id="{E688F581-82FE-4F41-9266-339F2C6FF2AE}"/>
              </a:ext>
            </a:extLst>
          </p:cNvPr>
          <p:cNvGrpSpPr/>
          <p:nvPr/>
        </p:nvGrpSpPr>
        <p:grpSpPr>
          <a:xfrm>
            <a:off x="1541248" y="3206032"/>
            <a:ext cx="6599216" cy="1522466"/>
            <a:chOff x="1541248" y="3206032"/>
            <a:chExt cx="6599216" cy="1522466"/>
          </a:xfrm>
        </p:grpSpPr>
        <p:sp>
          <p:nvSpPr>
            <p:cNvPr id="12" name="CasellaDiTesto 13"/>
            <p:cNvSpPr txBox="1"/>
            <p:nvPr/>
          </p:nvSpPr>
          <p:spPr>
            <a:xfrm>
              <a:off x="1782787" y="3343503"/>
              <a:ext cx="2904966" cy="138499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4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dirty="0">
                  <a:solidFill>
                    <a:srgbClr val="000000"/>
                  </a:solidFill>
                  <a:uFillTx/>
                  <a:latin typeface="Arial" pitchFamily="34"/>
                  <a:cs typeface="Arial" pitchFamily="34"/>
                </a:rPr>
                <a:t>Age= 53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dirty="0">
                  <a:solidFill>
                    <a:srgbClr val="000000"/>
                  </a:solidFill>
                  <a:uFillTx/>
                  <a:latin typeface="Arial" pitchFamily="34"/>
                  <a:cs typeface="Arial" pitchFamily="34"/>
                </a:rPr>
                <a:t>Gender= </a:t>
              </a:r>
              <a:r>
                <a:rPr lang="it-IT" sz="1400" b="0" i="0" u="none" strike="noStrike" kern="1200" cap="none" spc="0" baseline="0" dirty="0" err="1">
                  <a:solidFill>
                    <a:srgbClr val="000000"/>
                  </a:solidFill>
                  <a:uFillTx/>
                  <a:latin typeface="Arial" pitchFamily="34"/>
                  <a:cs typeface="Arial" pitchFamily="34"/>
                </a:rPr>
                <a:t>female</a:t>
              </a:r>
              <a:endParaRPr lang="it-IT" sz="14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dirty="0">
                  <a:solidFill>
                    <a:srgbClr val="000000"/>
                  </a:solidFill>
                  <a:uFillTx/>
                  <a:latin typeface="Arial" pitchFamily="34"/>
                  <a:cs typeface="Arial" pitchFamily="34"/>
                </a:rPr>
                <a:t>Site of culture = </a:t>
              </a:r>
              <a:r>
                <a:rPr lang="it-IT" sz="1400" b="0" i="0" u="none" strike="noStrike" kern="1200" cap="none" spc="0" baseline="0" dirty="0" err="1">
                  <a:solidFill>
                    <a:srgbClr val="000000"/>
                  </a:solidFill>
                  <a:uFillTx/>
                  <a:latin typeface="Arial" pitchFamily="34"/>
                  <a:cs typeface="Arial" pitchFamily="34"/>
                </a:rPr>
                <a:t>blood</a:t>
              </a:r>
              <a:endParaRPr lang="it-IT" sz="14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dirty="0" err="1">
                  <a:solidFill>
                    <a:srgbClr val="000000"/>
                  </a:solidFill>
                  <a:uFillTx/>
                  <a:latin typeface="Arial" pitchFamily="34"/>
                  <a:cs typeface="Arial" pitchFamily="34"/>
                </a:rPr>
                <a:t>Suspected</a:t>
              </a:r>
              <a:r>
                <a:rPr lang="it-IT" sz="1400" b="0" i="0" u="none" strike="noStrike" kern="1200" cap="none" spc="0" baseline="0" dirty="0">
                  <a:solidFill>
                    <a:srgbClr val="000000"/>
                  </a:solidFill>
                  <a:uFillTx/>
                  <a:latin typeface="Arial" pitchFamily="34"/>
                  <a:cs typeface="Arial" pitchFamily="34"/>
                </a:rPr>
                <a:t> </a:t>
              </a:r>
              <a:r>
                <a:rPr lang="it-IT" sz="1400" b="0" i="0" u="none" strike="noStrike" kern="1200" cap="none" spc="0" baseline="0" dirty="0" err="1">
                  <a:solidFill>
                    <a:srgbClr val="000000"/>
                  </a:solidFill>
                  <a:uFillTx/>
                  <a:latin typeface="Arial" pitchFamily="34"/>
                  <a:cs typeface="Arial" pitchFamily="34"/>
                </a:rPr>
                <a:t>portal</a:t>
              </a:r>
              <a:r>
                <a:rPr lang="it-IT" sz="1400" b="0" i="0" u="none" strike="noStrike" kern="1200" cap="none" spc="0" baseline="0" dirty="0">
                  <a:solidFill>
                    <a:srgbClr val="000000"/>
                  </a:solidFill>
                  <a:uFillTx/>
                  <a:latin typeface="Arial" pitchFamily="34"/>
                  <a:cs typeface="Arial" pitchFamily="34"/>
                </a:rPr>
                <a:t> of entry = </a:t>
              </a:r>
              <a:r>
                <a:rPr lang="it-IT" sz="1400" b="0" i="0" u="none" strike="noStrike" kern="1200" cap="none" spc="0" baseline="0" dirty="0" err="1">
                  <a:solidFill>
                    <a:srgbClr val="000000"/>
                  </a:solidFill>
                  <a:uFillTx/>
                  <a:latin typeface="Arial" pitchFamily="34"/>
                  <a:cs typeface="Arial" pitchFamily="34"/>
                </a:rPr>
                <a:t>wound</a:t>
              </a:r>
              <a:endParaRPr lang="it-IT" sz="14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dirty="0">
                  <a:solidFill>
                    <a:srgbClr val="000000"/>
                  </a:solidFill>
                  <a:uFillTx/>
                  <a:latin typeface="Arial" pitchFamily="34"/>
                  <a:cs typeface="Arial" pitchFamily="34"/>
                </a:rPr>
                <a:t>….</a:t>
              </a:r>
            </a:p>
          </p:txBody>
        </p:sp>
        <p:sp>
          <p:nvSpPr>
            <p:cNvPr id="13" name="Pergamena 1 14"/>
            <p:cNvSpPr/>
            <p:nvPr/>
          </p:nvSpPr>
          <p:spPr>
            <a:xfrm>
              <a:off x="1541248" y="3206032"/>
              <a:ext cx="3424684" cy="1522466"/>
            </a:xfrm>
            <a:custGeom>
              <a:avLst/>
              <a:gdLst>
                <a:gd name="f0" fmla="val 10800000"/>
                <a:gd name="f1" fmla="val 5400000"/>
                <a:gd name="f2" fmla="val 16200000"/>
                <a:gd name="f3" fmla="val 180"/>
                <a:gd name="f4" fmla="val w"/>
                <a:gd name="f5" fmla="val h"/>
                <a:gd name="f6" fmla="val ss"/>
                <a:gd name="f7" fmla="val 0"/>
                <a:gd name="f8" fmla="+- 0 0 5400000"/>
                <a:gd name="f9" fmla="+- 0 0 10800000"/>
                <a:gd name="f10" fmla="val 12500"/>
                <a:gd name="f11" fmla="+- 0 0 -90"/>
                <a:gd name="f12" fmla="+- 0 0 -270"/>
                <a:gd name="f13" fmla="abs f4"/>
                <a:gd name="f14" fmla="abs f5"/>
                <a:gd name="f15" fmla="abs f6"/>
                <a:gd name="f16" fmla="*/ f11 f0 1"/>
                <a:gd name="f17" fmla="*/ f12 f0 1"/>
                <a:gd name="f18" fmla="?: f13 f4 1"/>
                <a:gd name="f19" fmla="?: f14 f5 1"/>
                <a:gd name="f20" fmla="?: f15 f6 1"/>
                <a:gd name="f21" fmla="*/ f16 1 f3"/>
                <a:gd name="f22" fmla="*/ f17 1 f3"/>
                <a:gd name="f23" fmla="*/ f18 1 21600"/>
                <a:gd name="f24" fmla="*/ f19 1 21600"/>
                <a:gd name="f25" fmla="*/ 21600 f18 1"/>
                <a:gd name="f26" fmla="*/ 21600 f19 1"/>
                <a:gd name="f27" fmla="+- f21 0 f1"/>
                <a:gd name="f28" fmla="+- f22 0 f1"/>
                <a:gd name="f29" fmla="min f24 f23"/>
                <a:gd name="f30" fmla="*/ f25 1 f20"/>
                <a:gd name="f31" fmla="*/ f26 1 f20"/>
                <a:gd name="f32" fmla="val f30"/>
                <a:gd name="f33" fmla="val f31"/>
                <a:gd name="f34" fmla="*/ f7 f29 1"/>
                <a:gd name="f35" fmla="+- f33 0 f7"/>
                <a:gd name="f36" fmla="+- f32 0 f7"/>
                <a:gd name="f37" fmla="*/ f33 f29 1"/>
                <a:gd name="f38" fmla="*/ f35 1 2"/>
                <a:gd name="f39" fmla="min f36 f35"/>
                <a:gd name="f40" fmla="+- f7 f38 0"/>
                <a:gd name="f41" fmla="*/ f39 f10 1"/>
                <a:gd name="f42" fmla="*/ f41 1 100000"/>
                <a:gd name="f43" fmla="*/ f40 f29 1"/>
                <a:gd name="f44" fmla="*/ f42 1 2"/>
                <a:gd name="f45" fmla="*/ f42 1 4"/>
                <a:gd name="f46" fmla="+- f42 f42 0"/>
                <a:gd name="f47" fmla="+- f32 0 f42"/>
                <a:gd name="f48" fmla="+- f33 0 f42"/>
                <a:gd name="f49" fmla="*/ f42 f29 1"/>
                <a:gd name="f50" fmla="+- f42 f44 0"/>
                <a:gd name="f51" fmla="+- f32 0 f44"/>
                <a:gd name="f52" fmla="+- f33 0 f44"/>
                <a:gd name="f53" fmla="*/ f47 f29 1"/>
                <a:gd name="f54" fmla="*/ f44 f29 1"/>
                <a:gd name="f55" fmla="*/ f45 f29 1"/>
                <a:gd name="f56" fmla="*/ f48 f29 1"/>
                <a:gd name="f57" fmla="*/ f46 f29 1"/>
                <a:gd name="f58" fmla="*/ f52 f29 1"/>
                <a:gd name="f59" fmla="*/ f51 f29 1"/>
                <a:gd name="f60" fmla="*/ f50 f29 1"/>
              </a:gdLst>
              <a:ahLst/>
              <a:cxnLst>
                <a:cxn ang="3cd4">
                  <a:pos x="hc" y="t"/>
                </a:cxn>
                <a:cxn ang="0">
                  <a:pos x="r" y="vc"/>
                </a:cxn>
                <a:cxn ang="cd4">
                  <a:pos x="hc" y="b"/>
                </a:cxn>
                <a:cxn ang="cd2">
                  <a:pos x="l" y="vc"/>
                </a:cxn>
                <a:cxn ang="f27">
                  <a:pos x="f49" y="f43"/>
                </a:cxn>
                <a:cxn ang="f28">
                  <a:pos x="f53" y="f43"/>
                </a:cxn>
              </a:cxnLst>
              <a:rect l="f49" t="f49" r="f53" b="f58"/>
              <a:pathLst>
                <a:path stroke="0">
                  <a:moveTo>
                    <a:pt x="f54" y="f37"/>
                  </a:moveTo>
                  <a:arcTo wR="f54" hR="f54" stAng="f1" swAng="f8"/>
                  <a:lnTo>
                    <a:pt x="f54" y="f58"/>
                  </a:lnTo>
                  <a:arcTo wR="f55" hR="f55" stAng="f1" swAng="f9"/>
                  <a:lnTo>
                    <a:pt x="f49" y="f56"/>
                  </a:lnTo>
                  <a:lnTo>
                    <a:pt x="f49" y="f54"/>
                  </a:lnTo>
                  <a:arcTo wR="f54" hR="f54" stAng="f0" swAng="f1"/>
                  <a:lnTo>
                    <a:pt x="f59" y="f34"/>
                  </a:lnTo>
                  <a:arcTo wR="f54" hR="f54" stAng="f2" swAng="f0"/>
                  <a:lnTo>
                    <a:pt x="f53" y="f49"/>
                  </a:lnTo>
                  <a:lnTo>
                    <a:pt x="f53" y="f58"/>
                  </a:lnTo>
                  <a:arcTo wR="f54" hR="f54" stAng="f7" swAng="f1"/>
                  <a:close/>
                  <a:moveTo>
                    <a:pt x="f57" y="f54"/>
                  </a:moveTo>
                  <a:arcTo wR="f54" hR="f54" stAng="f7" swAng="f1"/>
                  <a:arcTo wR="f55" hR="f55" stAng="f1" swAng="f0"/>
                  <a:close/>
                </a:path>
                <a:path stroke="0">
                  <a:moveTo>
                    <a:pt x="f57" y="f54"/>
                  </a:moveTo>
                  <a:arcTo wR="f54" hR="f54" stAng="f7" swAng="f1"/>
                  <a:arcTo wR="f55" hR="f55" stAng="f1" swAng="f0"/>
                  <a:close/>
                  <a:moveTo>
                    <a:pt x="f49" y="f58"/>
                  </a:moveTo>
                  <a:arcTo wR="f54" hR="f54" stAng="f7" swAng="f2"/>
                  <a:arcTo wR="f55" hR="f55" stAng="f2" swAng="f0"/>
                  <a:close/>
                </a:path>
                <a:path fill="none">
                  <a:moveTo>
                    <a:pt x="f49" y="f56"/>
                  </a:moveTo>
                  <a:lnTo>
                    <a:pt x="f49" y="f54"/>
                  </a:lnTo>
                  <a:arcTo wR="f54" hR="f54" stAng="f0" swAng="f1"/>
                  <a:lnTo>
                    <a:pt x="f59" y="f34"/>
                  </a:lnTo>
                  <a:arcTo wR="f54" hR="f54" stAng="f2" swAng="f0"/>
                  <a:lnTo>
                    <a:pt x="f53" y="f49"/>
                  </a:lnTo>
                  <a:lnTo>
                    <a:pt x="f53" y="f58"/>
                  </a:lnTo>
                  <a:arcTo wR="f54" hR="f54" stAng="f7" swAng="f1"/>
                  <a:lnTo>
                    <a:pt x="f54" y="f37"/>
                  </a:lnTo>
                  <a:arcTo wR="f54" hR="f54" stAng="f1" swAng="f0"/>
                  <a:close/>
                  <a:moveTo>
                    <a:pt x="f60" y="f34"/>
                  </a:moveTo>
                  <a:arcTo wR="f54" hR="f54" stAng="f2" swAng="f0"/>
                  <a:arcTo wR="f55" hR="f55" stAng="f1" swAng="f0"/>
                  <a:lnTo>
                    <a:pt x="f57" y="f54"/>
                  </a:lnTo>
                  <a:moveTo>
                    <a:pt x="f53" y="f49"/>
                  </a:moveTo>
                  <a:lnTo>
                    <a:pt x="f60" y="f49"/>
                  </a:lnTo>
                  <a:moveTo>
                    <a:pt x="f54" y="f56"/>
                  </a:moveTo>
                  <a:arcTo wR="f55" hR="f55" stAng="f2" swAng="f0"/>
                  <a:lnTo>
                    <a:pt x="f49" y="f58"/>
                  </a:lnTo>
                  <a:moveTo>
                    <a:pt x="f54" y="f37"/>
                  </a:moveTo>
                  <a:arcTo wR="f54" hR="f54" stAng="f1" swAng="f8"/>
                  <a:lnTo>
                    <a:pt x="f49" y="f56"/>
                  </a:lnTo>
                </a:path>
              </a:pathLst>
            </a:custGeom>
            <a:no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4" name="Disco magnetico 16"/>
            <p:cNvSpPr/>
            <p:nvPr/>
          </p:nvSpPr>
          <p:spPr>
            <a:xfrm>
              <a:off x="5449302" y="3456468"/>
              <a:ext cx="2277377" cy="1098496"/>
            </a:xfrm>
            <a:custGeom>
              <a:avLst/>
              <a:gdLst>
                <a:gd name="f0" fmla="val 10800000"/>
                <a:gd name="f1" fmla="val 5400000"/>
                <a:gd name="f2" fmla="val 180"/>
                <a:gd name="f3" fmla="val w"/>
                <a:gd name="f4" fmla="val h"/>
                <a:gd name="f5" fmla="val 0"/>
                <a:gd name="f6" fmla="val 2277374"/>
                <a:gd name="f7" fmla="val 1098494"/>
                <a:gd name="f8" fmla="val 183082"/>
                <a:gd name="f9" fmla="val 1138687"/>
                <a:gd name="f10" fmla="val 915412"/>
                <a:gd name="f11" fmla="+- 0 0 -360"/>
                <a:gd name="f12" fmla="+- 0 0 -270"/>
                <a:gd name="f13" fmla="+- 0 0 -180"/>
                <a:gd name="f14" fmla="+- 0 0 -90"/>
                <a:gd name="f15" fmla="*/ f3 1 2277374"/>
                <a:gd name="f16" fmla="*/ f4 1 1098494"/>
                <a:gd name="f17" fmla="+- f7 0 f5"/>
                <a:gd name="f18" fmla="+- f6 0 f5"/>
                <a:gd name="f19" fmla="*/ f11 f0 1"/>
                <a:gd name="f20" fmla="*/ f12 f0 1"/>
                <a:gd name="f21" fmla="*/ f13 f0 1"/>
                <a:gd name="f22" fmla="*/ f14 f0 1"/>
                <a:gd name="f23" fmla="*/ f18 1 2277374"/>
                <a:gd name="f24" fmla="*/ f17 1 1098494"/>
                <a:gd name="f25" fmla="*/ f19 1 f2"/>
                <a:gd name="f26" fmla="*/ f20 1 f2"/>
                <a:gd name="f27" fmla="*/ f21 1 f2"/>
                <a:gd name="f28" fmla="*/ f22 1 f2"/>
                <a:gd name="f29" fmla="*/ 1138687 1 f23"/>
                <a:gd name="f30" fmla="*/ 366165 1 f24"/>
                <a:gd name="f31" fmla="*/ 0 1 f24"/>
                <a:gd name="f32" fmla="*/ 0 1 f23"/>
                <a:gd name="f33" fmla="*/ 549247 1 f24"/>
                <a:gd name="f34" fmla="*/ 1098494 1 f24"/>
                <a:gd name="f35" fmla="*/ 2277374 1 f23"/>
                <a:gd name="f36" fmla="*/ 915412 1 f24"/>
                <a:gd name="f37" fmla="+- f25 0 f1"/>
                <a:gd name="f38" fmla="+- f26 0 f1"/>
                <a:gd name="f39" fmla="+- f27 0 f1"/>
                <a:gd name="f40" fmla="+- f28 0 f1"/>
                <a:gd name="f41" fmla="*/ f32 f15 1"/>
                <a:gd name="f42" fmla="*/ f35 f15 1"/>
                <a:gd name="f43" fmla="*/ f36 f16 1"/>
                <a:gd name="f44" fmla="*/ f30 f16 1"/>
                <a:gd name="f45" fmla="*/ f29 f15 1"/>
                <a:gd name="f46" fmla="*/ f31 f16 1"/>
                <a:gd name="f47" fmla="*/ f33 f16 1"/>
                <a:gd name="f48" fmla="*/ f34 f16 1"/>
              </a:gdLst>
              <a:ahLst/>
              <a:cxnLst>
                <a:cxn ang="3cd4">
                  <a:pos x="hc" y="t"/>
                </a:cxn>
                <a:cxn ang="0">
                  <a:pos x="r" y="vc"/>
                </a:cxn>
                <a:cxn ang="cd4">
                  <a:pos x="hc" y="b"/>
                </a:cxn>
                <a:cxn ang="cd2">
                  <a:pos x="l" y="vc"/>
                </a:cxn>
                <a:cxn ang="f37">
                  <a:pos x="f45" y="f44"/>
                </a:cxn>
                <a:cxn ang="f37">
                  <a:pos x="f45" y="f46"/>
                </a:cxn>
                <a:cxn ang="f38">
                  <a:pos x="f41" y="f47"/>
                </a:cxn>
                <a:cxn ang="f39">
                  <a:pos x="f45" y="f48"/>
                </a:cxn>
                <a:cxn ang="f40">
                  <a:pos x="f42" y="f47"/>
                </a:cxn>
              </a:cxnLst>
              <a:rect l="f41" t="f44" r="f42" b="f43"/>
              <a:pathLst>
                <a:path w="2277374" h="1098494" stroke="0">
                  <a:moveTo>
                    <a:pt x="f5" y="f8"/>
                  </a:moveTo>
                  <a:arcTo wR="f9" hR="f8" stAng="f0" swAng="f0"/>
                  <a:lnTo>
                    <a:pt x="f6" y="f10"/>
                  </a:lnTo>
                  <a:arcTo wR="f9" hR="f8" stAng="f5" swAng="f0"/>
                  <a:close/>
                </a:path>
                <a:path w="2277374" h="1098494" fill="none">
                  <a:moveTo>
                    <a:pt x="f6" y="f8"/>
                  </a:moveTo>
                  <a:arcTo wR="f9" hR="f8" stAng="f5" swAng="f0"/>
                </a:path>
                <a:path w="2277374" h="1098494" fill="none">
                  <a:moveTo>
                    <a:pt x="f5" y="f8"/>
                  </a:moveTo>
                  <a:arcTo wR="f9" hR="f8" stAng="f0" swAng="f0"/>
                  <a:lnTo>
                    <a:pt x="f6" y="f10"/>
                  </a:lnTo>
                  <a:arcTo wR="f9" hR="f8" stAng="f5" swAng="f0"/>
                  <a:close/>
                </a:path>
              </a:pathLst>
            </a:custGeom>
            <a:solidFill>
              <a:srgbClr val="00B050"/>
            </a:solidFill>
            <a:ln w="25402" cap="flat">
              <a:solidFill>
                <a:srgbClr val="9BBB5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err="1">
                  <a:solidFill>
                    <a:srgbClr val="FFFFFF"/>
                  </a:solidFill>
                  <a:uFillTx/>
                  <a:latin typeface="Calibri"/>
                </a:rPr>
                <a:t>Patient’s</a:t>
              </a:r>
              <a:r>
                <a:rPr lang="it-IT" sz="1800" b="0" i="0" u="none" strike="noStrike" kern="1200" cap="none" spc="0" baseline="0" dirty="0">
                  <a:solidFill>
                    <a:srgbClr val="FFFFFF"/>
                  </a:solidFill>
                  <a:uFillTx/>
                  <a:latin typeface="Calibri"/>
                </a:rPr>
                <a:t> data</a:t>
              </a:r>
            </a:p>
            <a:p>
              <a:pPr lvl="0" algn="ctr">
                <a:defRPr sz="1800" b="0" i="0" u="none" strike="noStrike" kern="0" cap="none" spc="0" baseline="0">
                  <a:solidFill>
                    <a:srgbClr val="000000"/>
                  </a:solidFill>
                  <a:uFillTx/>
                </a:defRPr>
              </a:pPr>
              <a:r>
                <a:rPr lang="it-IT" dirty="0">
                  <a:solidFill>
                    <a:srgbClr val="FFFFFF"/>
                  </a:solidFill>
                  <a:latin typeface="Calibri"/>
                </a:rPr>
                <a:t>(</a:t>
              </a:r>
              <a:r>
                <a:rPr lang="it-IT" dirty="0">
                  <a:solidFill>
                    <a:srgbClr val="FFFFFF"/>
                  </a:solidFill>
                </a:rPr>
                <a:t>Electronic </a:t>
              </a:r>
              <a:r>
                <a:rPr lang="it-IT" dirty="0" err="1">
                  <a:solidFill>
                    <a:srgbClr val="FFFFFF"/>
                  </a:solidFill>
                </a:rPr>
                <a:t>Health</a:t>
              </a:r>
              <a:r>
                <a:rPr lang="it-IT" dirty="0">
                  <a:solidFill>
                    <a:srgbClr val="FFFFFF"/>
                  </a:solidFill>
                </a:rPr>
                <a:t> record )</a:t>
              </a:r>
              <a:endParaRPr lang="it-IT" sz="1800" b="0" i="0" u="none" strike="noStrike" kern="1200" cap="none" spc="0" baseline="0" dirty="0">
                <a:solidFill>
                  <a:srgbClr val="FFFFFF"/>
                </a:solidFill>
                <a:uFillTx/>
                <a:latin typeface="Calibri"/>
              </a:endParaRPr>
            </a:p>
          </p:txBody>
        </p:sp>
        <p:sp>
          <p:nvSpPr>
            <p:cNvPr id="15" name="Freccia a destra 17"/>
            <p:cNvSpPr/>
            <p:nvPr/>
          </p:nvSpPr>
          <p:spPr>
            <a:xfrm>
              <a:off x="4825041" y="3821323"/>
              <a:ext cx="577973" cy="382155"/>
            </a:xfrm>
            <a:custGeom>
              <a:avLst>
                <a:gd name="f0" fmla="val 1445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00B050"/>
            </a:solidFill>
            <a:ln w="25402" cap="flat">
              <a:solidFill>
                <a:srgbClr val="9BBB5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25" name="Freccia a destra 21"/>
            <p:cNvSpPr/>
            <p:nvPr/>
          </p:nvSpPr>
          <p:spPr>
            <a:xfrm>
              <a:off x="7726680" y="3714265"/>
              <a:ext cx="413784" cy="382155"/>
            </a:xfrm>
            <a:custGeom>
              <a:avLst>
                <a:gd name="f0" fmla="val 11626"/>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00B050"/>
            </a:solidFill>
            <a:ln w="25402" cap="flat">
              <a:solidFill>
                <a:srgbClr val="9BBB5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grpSp>
        <p:nvGrpSpPr>
          <p:cNvPr id="31" name="Group 30">
            <a:extLst>
              <a:ext uri="{FF2B5EF4-FFF2-40B4-BE49-F238E27FC236}">
                <a16:creationId xmlns:a16="http://schemas.microsoft.com/office/drawing/2014/main" id="{99FB7D89-9C71-42B1-AF6C-65FE8C34AC80}"/>
              </a:ext>
            </a:extLst>
          </p:cNvPr>
          <p:cNvGrpSpPr/>
          <p:nvPr/>
        </p:nvGrpSpPr>
        <p:grpSpPr>
          <a:xfrm>
            <a:off x="6518629" y="2351717"/>
            <a:ext cx="5622051" cy="4084652"/>
            <a:chOff x="6518629" y="2351717"/>
            <a:chExt cx="5622051" cy="4084652"/>
          </a:xfrm>
        </p:grpSpPr>
        <p:sp>
          <p:nvSpPr>
            <p:cNvPr id="23" name="CasellaDiTesto 18"/>
            <p:cNvSpPr txBox="1"/>
            <p:nvPr/>
          </p:nvSpPr>
          <p:spPr>
            <a:xfrm>
              <a:off x="8288341" y="5141342"/>
              <a:ext cx="1903085"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Arial" pitchFamily="34"/>
                  <a:cs typeface="Arial" pitchFamily="34"/>
                </a:rPr>
                <a:t>Inference engine</a:t>
              </a:r>
            </a:p>
          </p:txBody>
        </p:sp>
        <p:grpSp>
          <p:nvGrpSpPr>
            <p:cNvPr id="30" name="Group 29">
              <a:extLst>
                <a:ext uri="{FF2B5EF4-FFF2-40B4-BE49-F238E27FC236}">
                  <a16:creationId xmlns:a16="http://schemas.microsoft.com/office/drawing/2014/main" id="{4B66D618-DA10-40B3-A077-549A3EEE697D}"/>
                </a:ext>
              </a:extLst>
            </p:cNvPr>
            <p:cNvGrpSpPr/>
            <p:nvPr/>
          </p:nvGrpSpPr>
          <p:grpSpPr>
            <a:xfrm>
              <a:off x="6518629" y="2351717"/>
              <a:ext cx="5622051" cy="4084652"/>
              <a:chOff x="6518629" y="2351717"/>
              <a:chExt cx="5622051" cy="4084652"/>
            </a:xfrm>
          </p:grpSpPr>
          <p:grpSp>
            <p:nvGrpSpPr>
              <p:cNvPr id="16" name="Diagramma 15"/>
              <p:cNvGrpSpPr/>
              <p:nvPr/>
            </p:nvGrpSpPr>
            <p:grpSpPr>
              <a:xfrm>
                <a:off x="8124773" y="2947760"/>
                <a:ext cx="2317949" cy="2474595"/>
                <a:chOff x="8124773" y="2947760"/>
                <a:chExt cx="2317949" cy="2474595"/>
              </a:xfrm>
            </p:grpSpPr>
            <p:sp>
              <p:nvSpPr>
                <p:cNvPr id="17" name="Freeform: Shape 16"/>
                <p:cNvSpPr/>
                <p:nvPr/>
              </p:nvSpPr>
              <p:spPr>
                <a:xfrm>
                  <a:off x="8992959" y="4031754"/>
                  <a:ext cx="1221729" cy="1221729"/>
                </a:xfrm>
                <a:custGeom>
                  <a:avLst/>
                  <a:gdLst>
                    <a:gd name="f0" fmla="val 10800000"/>
                    <a:gd name="f1" fmla="val 5400000"/>
                    <a:gd name="f2" fmla="val 180"/>
                    <a:gd name="f3" fmla="val w"/>
                    <a:gd name="f4" fmla="val h"/>
                    <a:gd name="f5" fmla="val 0"/>
                    <a:gd name="f6" fmla="val 1221731"/>
                    <a:gd name="f7" fmla="val 867190"/>
                    <a:gd name="f8" fmla="val 194791"/>
                    <a:gd name="f9" fmla="val 962221"/>
                    <a:gd name="f10" fmla="val 115046"/>
                    <a:gd name="f11" fmla="val 1038140"/>
                    <a:gd name="f12" fmla="val 178750"/>
                    <a:gd name="f13" fmla="val 976109"/>
                    <a:gd name="f14" fmla="val 286185"/>
                    <a:gd name="f15" fmla="val 1020217"/>
                    <a:gd name="f16" fmla="val 335803"/>
                    <a:gd name="f17" fmla="val 1053752"/>
                    <a:gd name="f18" fmla="val 393888"/>
                    <a:gd name="f19" fmla="val 1074669"/>
                    <a:gd name="f20" fmla="val 456896"/>
                    <a:gd name="f21" fmla="val 1198726"/>
                    <a:gd name="f22" fmla="val 456893"/>
                    <a:gd name="f23" fmla="val 1215936"/>
                    <a:gd name="f24" fmla="val 554492"/>
                    <a:gd name="f25" fmla="val 1099359"/>
                    <a:gd name="f26" fmla="val 596919"/>
                    <a:gd name="f27" fmla="val 1101254"/>
                    <a:gd name="f28" fmla="val 663281"/>
                    <a:gd name="f29" fmla="val 1089607"/>
                    <a:gd name="f30" fmla="val 729333"/>
                    <a:gd name="f31" fmla="val 1065129"/>
                    <a:gd name="f32" fmla="val 791045"/>
                    <a:gd name="f33" fmla="val 1160165"/>
                    <a:gd name="f34" fmla="val 870785"/>
                    <a:gd name="f35" fmla="val 1110612"/>
                    <a:gd name="f36" fmla="val 956613"/>
                    <a:gd name="f37" fmla="val 994038"/>
                    <a:gd name="f38" fmla="val 914180"/>
                    <a:gd name="f39" fmla="val 952833"/>
                    <a:gd name="f40" fmla="val 966234"/>
                    <a:gd name="f41" fmla="val 901453"/>
                    <a:gd name="f42" fmla="val 1009346"/>
                    <a:gd name="f43" fmla="val 843035"/>
                    <a:gd name="f44" fmla="val 1040887"/>
                    <a:gd name="f45" fmla="val 864580"/>
                    <a:gd name="f46" fmla="val 1163058"/>
                    <a:gd name="f47" fmla="val 771452"/>
                    <a:gd name="f48" fmla="val 1196954"/>
                    <a:gd name="f49" fmla="val 709426"/>
                    <a:gd name="f50" fmla="val 1089516"/>
                    <a:gd name="f51" fmla="val 644401"/>
                    <a:gd name="f52" fmla="val 1102905"/>
                    <a:gd name="f53" fmla="val 577330"/>
                    <a:gd name="f54" fmla="val 512306"/>
                    <a:gd name="f55" fmla="val 450279"/>
                    <a:gd name="f56" fmla="val 357151"/>
                    <a:gd name="f57" fmla="val 378697"/>
                    <a:gd name="f58" fmla="val 1040886"/>
                    <a:gd name="f59" fmla="val 320279"/>
                    <a:gd name="f60" fmla="val 268899"/>
                    <a:gd name="f61" fmla="val 966233"/>
                    <a:gd name="f62" fmla="val 227694"/>
                    <a:gd name="f63" fmla="val 111119"/>
                    <a:gd name="f64" fmla="val 61566"/>
                    <a:gd name="f65" fmla="val 156602"/>
                    <a:gd name="f66" fmla="val 132125"/>
                    <a:gd name="f67" fmla="val 120478"/>
                    <a:gd name="f68" fmla="val 122372"/>
                    <a:gd name="f69" fmla="val 5795"/>
                    <a:gd name="f70" fmla="val 23005"/>
                    <a:gd name="f71" fmla="val 147062"/>
                    <a:gd name="f72" fmla="val 167979"/>
                    <a:gd name="f73" fmla="val 201514"/>
                    <a:gd name="f74" fmla="val 245622"/>
                    <a:gd name="f75" fmla="val 183591"/>
                    <a:gd name="f76" fmla="val 259510"/>
                    <a:gd name="f77" fmla="val 354541"/>
                    <a:gd name="f78" fmla="val 411065"/>
                    <a:gd name="f79" fmla="val 159969"/>
                    <a:gd name="f80" fmla="val 474091"/>
                    <a:gd name="f81" fmla="val 137030"/>
                    <a:gd name="f82" fmla="val 539773"/>
                    <a:gd name="f83" fmla="val 127372"/>
                    <a:gd name="f84" fmla="val 561313"/>
                    <a:gd name="f85" fmla="val 5199"/>
                    <a:gd name="f86" fmla="val 660418"/>
                    <a:gd name="f87" fmla="val 681957"/>
                    <a:gd name="f88" fmla="val 747640"/>
                    <a:gd name="f89" fmla="val 810666"/>
                    <a:gd name="f90" fmla="+- 0 0 -90"/>
                    <a:gd name="f91" fmla="*/ f3 1 1221731"/>
                    <a:gd name="f92" fmla="*/ f4 1 1221731"/>
                    <a:gd name="f93" fmla="+- f6 0 f5"/>
                    <a:gd name="f94" fmla="*/ f90 f0 1"/>
                    <a:gd name="f95" fmla="*/ f93 1 1221731"/>
                    <a:gd name="f96" fmla="*/ 867190 f93 1"/>
                    <a:gd name="f97" fmla="*/ 194791 f93 1"/>
                    <a:gd name="f98" fmla="*/ 962221 f93 1"/>
                    <a:gd name="f99" fmla="*/ 115046 f93 1"/>
                    <a:gd name="f100" fmla="*/ 1038140 f93 1"/>
                    <a:gd name="f101" fmla="*/ 178750 f93 1"/>
                    <a:gd name="f102" fmla="*/ 976109 f93 1"/>
                    <a:gd name="f103" fmla="*/ 286185 f93 1"/>
                    <a:gd name="f104" fmla="*/ 1074669 f93 1"/>
                    <a:gd name="f105" fmla="*/ 456896 f93 1"/>
                    <a:gd name="f106" fmla="*/ 1198726 f93 1"/>
                    <a:gd name="f107" fmla="*/ 456893 f93 1"/>
                    <a:gd name="f108" fmla="*/ 1215936 f93 1"/>
                    <a:gd name="f109" fmla="*/ 554492 f93 1"/>
                    <a:gd name="f110" fmla="*/ 1099359 f93 1"/>
                    <a:gd name="f111" fmla="*/ 596919 f93 1"/>
                    <a:gd name="f112" fmla="*/ 1065129 f93 1"/>
                    <a:gd name="f113" fmla="*/ 791045 f93 1"/>
                    <a:gd name="f114" fmla="*/ 1160165 f93 1"/>
                    <a:gd name="f115" fmla="*/ 870785 f93 1"/>
                    <a:gd name="f116" fmla="*/ 1110612 f93 1"/>
                    <a:gd name="f117" fmla="*/ 956613 f93 1"/>
                    <a:gd name="f118" fmla="*/ 994038 f93 1"/>
                    <a:gd name="f119" fmla="*/ 914180 f93 1"/>
                    <a:gd name="f120" fmla="*/ 843035 f93 1"/>
                    <a:gd name="f121" fmla="*/ 1040887 f93 1"/>
                    <a:gd name="f122" fmla="*/ 864580 f93 1"/>
                    <a:gd name="f123" fmla="*/ 1163058 f93 1"/>
                    <a:gd name="f124" fmla="*/ 771452 f93 1"/>
                    <a:gd name="f125" fmla="*/ 1196954 f93 1"/>
                    <a:gd name="f126" fmla="*/ 709426 f93 1"/>
                    <a:gd name="f127" fmla="*/ 1089516 f93 1"/>
                    <a:gd name="f128" fmla="*/ 512306 f93 1"/>
                    <a:gd name="f129" fmla="*/ 450279 f93 1"/>
                    <a:gd name="f130" fmla="*/ 357151 f93 1"/>
                    <a:gd name="f131" fmla="*/ 378697 f93 1"/>
                    <a:gd name="f132" fmla="*/ 1040886 f93 1"/>
                    <a:gd name="f133" fmla="*/ 227694 f93 1"/>
                    <a:gd name="f134" fmla="*/ 111119 f93 1"/>
                    <a:gd name="f135" fmla="*/ 61566 f93 1"/>
                    <a:gd name="f136" fmla="*/ 156602 f93 1"/>
                    <a:gd name="f137" fmla="*/ 122372 f93 1"/>
                    <a:gd name="f138" fmla="*/ 5795 f93 1"/>
                    <a:gd name="f139" fmla="*/ 23005 f93 1"/>
                    <a:gd name="f140" fmla="*/ 147062 f93 1"/>
                    <a:gd name="f141" fmla="*/ 245622 f93 1"/>
                    <a:gd name="f142" fmla="*/ 183591 f93 1"/>
                    <a:gd name="f143" fmla="*/ 259510 f93 1"/>
                    <a:gd name="f144" fmla="*/ 354541 f93 1"/>
                    <a:gd name="f145" fmla="*/ 539773 f93 1"/>
                    <a:gd name="f146" fmla="*/ 127372 f93 1"/>
                    <a:gd name="f147" fmla="*/ 561313 f93 1"/>
                    <a:gd name="f148" fmla="*/ 5199 f93 1"/>
                    <a:gd name="f149" fmla="*/ 660418 f93 1"/>
                    <a:gd name="f150" fmla="*/ 681957 f93 1"/>
                    <a:gd name="f151" fmla="*/ f94 1 f2"/>
                    <a:gd name="f152" fmla="*/ f96 1 1221731"/>
                    <a:gd name="f153" fmla="*/ f97 1 1221731"/>
                    <a:gd name="f154" fmla="*/ f98 1 1221731"/>
                    <a:gd name="f155" fmla="*/ f99 1 1221731"/>
                    <a:gd name="f156" fmla="*/ f100 1 1221731"/>
                    <a:gd name="f157" fmla="*/ f101 1 1221731"/>
                    <a:gd name="f158" fmla="*/ f102 1 1221731"/>
                    <a:gd name="f159" fmla="*/ f103 1 1221731"/>
                    <a:gd name="f160" fmla="*/ f104 1 1221731"/>
                    <a:gd name="f161" fmla="*/ f105 1 1221731"/>
                    <a:gd name="f162" fmla="*/ f106 1 1221731"/>
                    <a:gd name="f163" fmla="*/ f107 1 1221731"/>
                    <a:gd name="f164" fmla="*/ f108 1 1221731"/>
                    <a:gd name="f165" fmla="*/ f109 1 1221731"/>
                    <a:gd name="f166" fmla="*/ f110 1 1221731"/>
                    <a:gd name="f167" fmla="*/ f111 1 1221731"/>
                    <a:gd name="f168" fmla="*/ f112 1 1221731"/>
                    <a:gd name="f169" fmla="*/ f113 1 1221731"/>
                    <a:gd name="f170" fmla="*/ f114 1 1221731"/>
                    <a:gd name="f171" fmla="*/ f115 1 1221731"/>
                    <a:gd name="f172" fmla="*/ f116 1 1221731"/>
                    <a:gd name="f173" fmla="*/ f117 1 1221731"/>
                    <a:gd name="f174" fmla="*/ f118 1 1221731"/>
                    <a:gd name="f175" fmla="*/ f119 1 1221731"/>
                    <a:gd name="f176" fmla="*/ f120 1 1221731"/>
                    <a:gd name="f177" fmla="*/ f121 1 1221731"/>
                    <a:gd name="f178" fmla="*/ f122 1 1221731"/>
                    <a:gd name="f179" fmla="*/ f123 1 1221731"/>
                    <a:gd name="f180" fmla="*/ f124 1 1221731"/>
                    <a:gd name="f181" fmla="*/ f125 1 1221731"/>
                    <a:gd name="f182" fmla="*/ f126 1 1221731"/>
                    <a:gd name="f183" fmla="*/ f127 1 1221731"/>
                    <a:gd name="f184" fmla="*/ f128 1 1221731"/>
                    <a:gd name="f185" fmla="*/ f129 1 1221731"/>
                    <a:gd name="f186" fmla="*/ f130 1 1221731"/>
                    <a:gd name="f187" fmla="*/ f131 1 1221731"/>
                    <a:gd name="f188" fmla="*/ f132 1 1221731"/>
                    <a:gd name="f189" fmla="*/ f133 1 1221731"/>
                    <a:gd name="f190" fmla="*/ f134 1 1221731"/>
                    <a:gd name="f191" fmla="*/ f135 1 1221731"/>
                    <a:gd name="f192" fmla="*/ f136 1 1221731"/>
                    <a:gd name="f193" fmla="*/ f137 1 1221731"/>
                    <a:gd name="f194" fmla="*/ f138 1 1221731"/>
                    <a:gd name="f195" fmla="*/ f139 1 1221731"/>
                    <a:gd name="f196" fmla="*/ f140 1 1221731"/>
                    <a:gd name="f197" fmla="*/ f141 1 1221731"/>
                    <a:gd name="f198" fmla="*/ f142 1 1221731"/>
                    <a:gd name="f199" fmla="*/ f143 1 1221731"/>
                    <a:gd name="f200" fmla="*/ f144 1 1221731"/>
                    <a:gd name="f201" fmla="*/ f145 1 1221731"/>
                    <a:gd name="f202" fmla="*/ f146 1 1221731"/>
                    <a:gd name="f203" fmla="*/ f147 1 1221731"/>
                    <a:gd name="f204" fmla="*/ f148 1 1221731"/>
                    <a:gd name="f205" fmla="*/ f149 1 1221731"/>
                    <a:gd name="f206" fmla="*/ f150 1 1221731"/>
                    <a:gd name="f207" fmla="*/ f5 1 f95"/>
                    <a:gd name="f208" fmla="*/ f6 1 f95"/>
                    <a:gd name="f209" fmla="+- f151 0 f1"/>
                    <a:gd name="f210" fmla="*/ f152 1 f95"/>
                    <a:gd name="f211" fmla="*/ f153 1 f95"/>
                    <a:gd name="f212" fmla="*/ f154 1 f95"/>
                    <a:gd name="f213" fmla="*/ f155 1 f95"/>
                    <a:gd name="f214" fmla="*/ f156 1 f95"/>
                    <a:gd name="f215" fmla="*/ f157 1 f95"/>
                    <a:gd name="f216" fmla="*/ f158 1 f95"/>
                    <a:gd name="f217" fmla="*/ f159 1 f95"/>
                    <a:gd name="f218" fmla="*/ f160 1 f95"/>
                    <a:gd name="f219" fmla="*/ f161 1 f95"/>
                    <a:gd name="f220" fmla="*/ f162 1 f95"/>
                    <a:gd name="f221" fmla="*/ f163 1 f95"/>
                    <a:gd name="f222" fmla="*/ f164 1 f95"/>
                    <a:gd name="f223" fmla="*/ f165 1 f95"/>
                    <a:gd name="f224" fmla="*/ f166 1 f95"/>
                    <a:gd name="f225" fmla="*/ f167 1 f95"/>
                    <a:gd name="f226" fmla="*/ f168 1 f95"/>
                    <a:gd name="f227" fmla="*/ f169 1 f95"/>
                    <a:gd name="f228" fmla="*/ f170 1 f95"/>
                    <a:gd name="f229" fmla="*/ f171 1 f95"/>
                    <a:gd name="f230" fmla="*/ f172 1 f95"/>
                    <a:gd name="f231" fmla="*/ f173 1 f95"/>
                    <a:gd name="f232" fmla="*/ f174 1 f95"/>
                    <a:gd name="f233" fmla="*/ f175 1 f95"/>
                    <a:gd name="f234" fmla="*/ f176 1 f95"/>
                    <a:gd name="f235" fmla="*/ f177 1 f95"/>
                    <a:gd name="f236" fmla="*/ f178 1 f95"/>
                    <a:gd name="f237" fmla="*/ f179 1 f95"/>
                    <a:gd name="f238" fmla="*/ f180 1 f95"/>
                    <a:gd name="f239" fmla="*/ f181 1 f95"/>
                    <a:gd name="f240" fmla="*/ f182 1 f95"/>
                    <a:gd name="f241" fmla="*/ f183 1 f95"/>
                    <a:gd name="f242" fmla="*/ f184 1 f95"/>
                    <a:gd name="f243" fmla="*/ f185 1 f95"/>
                    <a:gd name="f244" fmla="*/ f186 1 f95"/>
                    <a:gd name="f245" fmla="*/ f187 1 f95"/>
                    <a:gd name="f246" fmla="*/ f188 1 f95"/>
                    <a:gd name="f247" fmla="*/ f189 1 f95"/>
                    <a:gd name="f248" fmla="*/ f190 1 f95"/>
                    <a:gd name="f249" fmla="*/ f191 1 f95"/>
                    <a:gd name="f250" fmla="*/ f192 1 f95"/>
                    <a:gd name="f251" fmla="*/ f193 1 f95"/>
                    <a:gd name="f252" fmla="*/ f194 1 f95"/>
                    <a:gd name="f253" fmla="*/ f195 1 f95"/>
                    <a:gd name="f254" fmla="*/ f196 1 f95"/>
                    <a:gd name="f255" fmla="*/ f197 1 f95"/>
                    <a:gd name="f256" fmla="*/ f198 1 f95"/>
                    <a:gd name="f257" fmla="*/ f199 1 f95"/>
                    <a:gd name="f258" fmla="*/ f200 1 f95"/>
                    <a:gd name="f259" fmla="*/ f201 1 f95"/>
                    <a:gd name="f260" fmla="*/ f202 1 f95"/>
                    <a:gd name="f261" fmla="*/ f203 1 f95"/>
                    <a:gd name="f262" fmla="*/ f204 1 f95"/>
                    <a:gd name="f263" fmla="*/ f205 1 f95"/>
                    <a:gd name="f264" fmla="*/ f206 1 f95"/>
                    <a:gd name="f265" fmla="*/ f207 f91 1"/>
                    <a:gd name="f266" fmla="*/ f208 f91 1"/>
                    <a:gd name="f267" fmla="*/ f208 f92 1"/>
                    <a:gd name="f268" fmla="*/ f207 f92 1"/>
                    <a:gd name="f269" fmla="*/ f210 f91 1"/>
                    <a:gd name="f270" fmla="*/ f211 f92 1"/>
                    <a:gd name="f271" fmla="*/ f212 f91 1"/>
                    <a:gd name="f272" fmla="*/ f213 f92 1"/>
                    <a:gd name="f273" fmla="*/ f214 f91 1"/>
                    <a:gd name="f274" fmla="*/ f215 f92 1"/>
                    <a:gd name="f275" fmla="*/ f216 f91 1"/>
                    <a:gd name="f276" fmla="*/ f217 f92 1"/>
                    <a:gd name="f277" fmla="*/ f218 f91 1"/>
                    <a:gd name="f278" fmla="*/ f219 f92 1"/>
                    <a:gd name="f279" fmla="*/ f220 f91 1"/>
                    <a:gd name="f280" fmla="*/ f221 f92 1"/>
                    <a:gd name="f281" fmla="*/ f222 f91 1"/>
                    <a:gd name="f282" fmla="*/ f223 f92 1"/>
                    <a:gd name="f283" fmla="*/ f224 f91 1"/>
                    <a:gd name="f284" fmla="*/ f225 f92 1"/>
                    <a:gd name="f285" fmla="*/ f226 f91 1"/>
                    <a:gd name="f286" fmla="*/ f227 f92 1"/>
                    <a:gd name="f287" fmla="*/ f228 f91 1"/>
                    <a:gd name="f288" fmla="*/ f229 f92 1"/>
                    <a:gd name="f289" fmla="*/ f230 f91 1"/>
                    <a:gd name="f290" fmla="*/ f231 f92 1"/>
                    <a:gd name="f291" fmla="*/ f232 f91 1"/>
                    <a:gd name="f292" fmla="*/ f233 f92 1"/>
                    <a:gd name="f293" fmla="*/ f234 f91 1"/>
                    <a:gd name="f294" fmla="*/ f235 f92 1"/>
                    <a:gd name="f295" fmla="*/ f236 f91 1"/>
                    <a:gd name="f296" fmla="*/ f237 f92 1"/>
                    <a:gd name="f297" fmla="*/ f238 f91 1"/>
                    <a:gd name="f298" fmla="*/ f239 f92 1"/>
                    <a:gd name="f299" fmla="*/ f240 f91 1"/>
                    <a:gd name="f300" fmla="*/ f241 f92 1"/>
                    <a:gd name="f301" fmla="*/ f242 f91 1"/>
                    <a:gd name="f302" fmla="*/ f243 f91 1"/>
                    <a:gd name="f303" fmla="*/ f244 f91 1"/>
                    <a:gd name="f304" fmla="*/ f245 f91 1"/>
                    <a:gd name="f305" fmla="*/ f246 f92 1"/>
                    <a:gd name="f306" fmla="*/ f247 f91 1"/>
                    <a:gd name="f307" fmla="*/ f248 f91 1"/>
                    <a:gd name="f308" fmla="*/ f249 f91 1"/>
                    <a:gd name="f309" fmla="*/ f250 f91 1"/>
                    <a:gd name="f310" fmla="*/ f251 f91 1"/>
                    <a:gd name="f311" fmla="*/ f252 f91 1"/>
                    <a:gd name="f312" fmla="*/ f253 f91 1"/>
                    <a:gd name="f313" fmla="*/ f254 f91 1"/>
                    <a:gd name="f314" fmla="*/ f255 f91 1"/>
                    <a:gd name="f315" fmla="*/ f256 f91 1"/>
                    <a:gd name="f316" fmla="*/ f257 f91 1"/>
                    <a:gd name="f317" fmla="*/ f258 f91 1"/>
                    <a:gd name="f318" fmla="*/ f259 f91 1"/>
                    <a:gd name="f319" fmla="*/ f260 f92 1"/>
                    <a:gd name="f320" fmla="*/ f261 f91 1"/>
                    <a:gd name="f321" fmla="*/ f262 f92 1"/>
                    <a:gd name="f322" fmla="*/ f263 f91 1"/>
                    <a:gd name="f323" fmla="*/ f264 f91 1"/>
                  </a:gdLst>
                  <a:ahLst/>
                  <a:cxnLst>
                    <a:cxn ang="3cd4">
                      <a:pos x="hc" y="t"/>
                    </a:cxn>
                    <a:cxn ang="0">
                      <a:pos x="r" y="vc"/>
                    </a:cxn>
                    <a:cxn ang="cd4">
                      <a:pos x="hc" y="b"/>
                    </a:cxn>
                    <a:cxn ang="cd2">
                      <a:pos x="l" y="vc"/>
                    </a:cxn>
                    <a:cxn ang="f209">
                      <a:pos x="f269" y="f270"/>
                    </a:cxn>
                    <a:cxn ang="f209">
                      <a:pos x="f271" y="f272"/>
                    </a:cxn>
                    <a:cxn ang="f209">
                      <a:pos x="f273" y="f274"/>
                    </a:cxn>
                    <a:cxn ang="f209">
                      <a:pos x="f275" y="f276"/>
                    </a:cxn>
                    <a:cxn ang="f209">
                      <a:pos x="f277" y="f278"/>
                    </a:cxn>
                    <a:cxn ang="f209">
                      <a:pos x="f279" y="f280"/>
                    </a:cxn>
                    <a:cxn ang="f209">
                      <a:pos x="f281" y="f282"/>
                    </a:cxn>
                    <a:cxn ang="f209">
                      <a:pos x="f283" y="f284"/>
                    </a:cxn>
                    <a:cxn ang="f209">
                      <a:pos x="f285" y="f286"/>
                    </a:cxn>
                    <a:cxn ang="f209">
                      <a:pos x="f287" y="f288"/>
                    </a:cxn>
                    <a:cxn ang="f209">
                      <a:pos x="f289" y="f290"/>
                    </a:cxn>
                    <a:cxn ang="f209">
                      <a:pos x="f291" y="f292"/>
                    </a:cxn>
                    <a:cxn ang="f209">
                      <a:pos x="f293" y="f294"/>
                    </a:cxn>
                    <a:cxn ang="f209">
                      <a:pos x="f295" y="f296"/>
                    </a:cxn>
                    <a:cxn ang="f209">
                      <a:pos x="f297" y="f298"/>
                    </a:cxn>
                    <a:cxn ang="f209">
                      <a:pos x="f299" y="f300"/>
                    </a:cxn>
                    <a:cxn ang="f209">
                      <a:pos x="f301" y="f300"/>
                    </a:cxn>
                    <a:cxn ang="f209">
                      <a:pos x="f302" y="f298"/>
                    </a:cxn>
                    <a:cxn ang="f209">
                      <a:pos x="f303" y="f296"/>
                    </a:cxn>
                    <a:cxn ang="f209">
                      <a:pos x="f304" y="f305"/>
                    </a:cxn>
                    <a:cxn ang="f209">
                      <a:pos x="f306" y="f292"/>
                    </a:cxn>
                    <a:cxn ang="f209">
                      <a:pos x="f307" y="f290"/>
                    </a:cxn>
                    <a:cxn ang="f209">
                      <a:pos x="f308" y="f288"/>
                    </a:cxn>
                    <a:cxn ang="f209">
                      <a:pos x="f309" y="f286"/>
                    </a:cxn>
                    <a:cxn ang="f209">
                      <a:pos x="f310" y="f284"/>
                    </a:cxn>
                    <a:cxn ang="f209">
                      <a:pos x="f311" y="f282"/>
                    </a:cxn>
                    <a:cxn ang="f209">
                      <a:pos x="f312" y="f280"/>
                    </a:cxn>
                    <a:cxn ang="f209">
                      <a:pos x="f313" y="f278"/>
                    </a:cxn>
                    <a:cxn ang="f209">
                      <a:pos x="f314" y="f276"/>
                    </a:cxn>
                    <a:cxn ang="f209">
                      <a:pos x="f315" y="f274"/>
                    </a:cxn>
                    <a:cxn ang="f209">
                      <a:pos x="f316" y="f272"/>
                    </a:cxn>
                    <a:cxn ang="f209">
                      <a:pos x="f317" y="f270"/>
                    </a:cxn>
                    <a:cxn ang="f209">
                      <a:pos x="f318" y="f319"/>
                    </a:cxn>
                    <a:cxn ang="f209">
                      <a:pos x="f320" y="f321"/>
                    </a:cxn>
                    <a:cxn ang="f209">
                      <a:pos x="f322" y="f321"/>
                    </a:cxn>
                    <a:cxn ang="f209">
                      <a:pos x="f323" y="f319"/>
                    </a:cxn>
                    <a:cxn ang="f209">
                      <a:pos x="f269" y="f270"/>
                    </a:cxn>
                  </a:cxnLst>
                  <a:rect l="f265" t="f268" r="f266" b="f267"/>
                  <a:pathLst>
                    <a:path w="1221731" h="1221731">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58"/>
                      </a:lnTo>
                      <a:cubicBezTo>
                        <a:pt x="f59" y="f42"/>
                        <a:pt x="f60" y="f61"/>
                        <a:pt x="f62" y="f38"/>
                      </a:cubicBezTo>
                      <a:lnTo>
                        <a:pt x="f63" y="f36"/>
                      </a:lnTo>
                      <a:lnTo>
                        <a:pt x="f64" y="f34"/>
                      </a:lnTo>
                      <a:lnTo>
                        <a:pt x="f65" y="f32"/>
                      </a:lnTo>
                      <a:cubicBezTo>
                        <a:pt x="f66" y="f30"/>
                        <a:pt x="f67" y="f28"/>
                        <a:pt x="f68" y="f26"/>
                      </a:cubicBezTo>
                      <a:lnTo>
                        <a:pt x="f69" y="f24"/>
                      </a:lnTo>
                      <a:lnTo>
                        <a:pt x="f70" y="f22"/>
                      </a:lnTo>
                      <a:lnTo>
                        <a:pt x="f71" y="f20"/>
                      </a:lnTo>
                      <a:cubicBezTo>
                        <a:pt x="f72" y="f18"/>
                        <a:pt x="f73" y="f16"/>
                        <a:pt x="f74" y="f14"/>
                      </a:cubicBezTo>
                      <a:lnTo>
                        <a:pt x="f75" y="f12"/>
                      </a:lnTo>
                      <a:lnTo>
                        <a:pt x="f76" y="f10"/>
                      </a:lnTo>
                      <a:lnTo>
                        <a:pt x="f77" y="f8"/>
                      </a:lnTo>
                      <a:cubicBezTo>
                        <a:pt x="f78" y="f79"/>
                        <a:pt x="f80" y="f81"/>
                        <a:pt x="f82" y="f83"/>
                      </a:cubicBezTo>
                      <a:lnTo>
                        <a:pt x="f84" y="f85"/>
                      </a:lnTo>
                      <a:lnTo>
                        <a:pt x="f86" y="f85"/>
                      </a:lnTo>
                      <a:lnTo>
                        <a:pt x="f87" y="f83"/>
                      </a:lnTo>
                      <a:cubicBezTo>
                        <a:pt x="f88" y="f81"/>
                        <a:pt x="f89" y="f79"/>
                        <a:pt x="f7" y="f8"/>
                      </a:cubicBezTo>
                      <a:close/>
                    </a:path>
                  </a:pathLst>
                </a:custGeom>
                <a:solidFill>
                  <a:srgbClr val="4F81BD"/>
                </a:solidFill>
                <a:ln w="25402" cap="flat">
                  <a:solidFill>
                    <a:srgbClr val="FFFFFF"/>
                  </a:solidFill>
                  <a:prstDash val="solid"/>
                  <a:miter/>
                </a:ln>
              </p:spPr>
              <p:txBody>
                <a:bodyPr vert="horz" wrap="square" lIns="258318" tIns="298880" rIns="258318" bIns="3202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it-IT" sz="1000" b="1" i="0" u="none" strike="noStrike" kern="1200" cap="none" spc="0" baseline="0">
                      <a:solidFill>
                        <a:srgbClr val="FFFFFF"/>
                      </a:solidFill>
                      <a:uFillTx/>
                      <a:latin typeface="Calibri"/>
                    </a:rPr>
                    <a:t>Conflict resolution</a:t>
                  </a:r>
                </a:p>
              </p:txBody>
            </p:sp>
            <p:sp>
              <p:nvSpPr>
                <p:cNvPr id="18" name="Freeform: Shape 17"/>
                <p:cNvSpPr/>
                <p:nvPr/>
              </p:nvSpPr>
              <p:spPr>
                <a:xfrm>
                  <a:off x="8165025" y="3631722"/>
                  <a:ext cx="1122746" cy="1111050"/>
                </a:xfrm>
                <a:custGeom>
                  <a:avLst/>
                  <a:gdLst>
                    <a:gd name="f0" fmla="val 10800000"/>
                    <a:gd name="f1" fmla="val 5400000"/>
                    <a:gd name="f2" fmla="val 180"/>
                    <a:gd name="f3" fmla="val w"/>
                    <a:gd name="f4" fmla="val h"/>
                    <a:gd name="f5" fmla="val 0"/>
                    <a:gd name="f6" fmla="val 1122749"/>
                    <a:gd name="f7" fmla="val 1111055"/>
                    <a:gd name="f8" fmla="val 841338"/>
                    <a:gd name="f9" fmla="val 281402"/>
                    <a:gd name="f10" fmla="val 1004932"/>
                    <a:gd name="f11" fmla="val 230938"/>
                    <a:gd name="f12" fmla="val 1066304"/>
                    <a:gd name="f13" fmla="val 335664"/>
                    <a:gd name="f14" fmla="val 942325"/>
                    <a:gd name="f15" fmla="val 453727"/>
                    <a:gd name="f16" fmla="val 960679"/>
                    <a:gd name="f17" fmla="val 520390"/>
                    <a:gd name="f18" fmla="val 590666"/>
                    <a:gd name="f19" fmla="val 657329"/>
                    <a:gd name="f20" fmla="val 775391"/>
                    <a:gd name="f21" fmla="val 880117"/>
                    <a:gd name="f22" fmla="val 829653"/>
                    <a:gd name="f23" fmla="val 791915"/>
                    <a:gd name="f24" fmla="val 878644"/>
                    <a:gd name="f25" fmla="val 730139"/>
                    <a:gd name="f26" fmla="val 913782"/>
                    <a:gd name="f27" fmla="val 662363"/>
                    <a:gd name="f28" fmla="val 931454"/>
                    <a:gd name="f29" fmla="val 623186"/>
                    <a:gd name="f30" fmla="val 1098112"/>
                    <a:gd name="f31" fmla="val 499563"/>
                    <a:gd name="f32" fmla="val 460387"/>
                    <a:gd name="f33" fmla="val 392610"/>
                    <a:gd name="f34" fmla="val 330834"/>
                    <a:gd name="f35" fmla="val 281412"/>
                    <a:gd name="f36" fmla="val 117817"/>
                    <a:gd name="f37" fmla="val 56445"/>
                    <a:gd name="f38" fmla="val 180424"/>
                    <a:gd name="f39" fmla="val 657328"/>
                    <a:gd name="f40" fmla="val 162070"/>
                    <a:gd name="f41" fmla="val 590665"/>
                    <a:gd name="f42" fmla="val 520389"/>
                    <a:gd name="f43" fmla="val 453726"/>
                    <a:gd name="f44" fmla="val 281411"/>
                    <a:gd name="f45" fmla="val 232411"/>
                    <a:gd name="f46" fmla="val 197273"/>
                    <a:gd name="f47" fmla="val 460386"/>
                    <a:gd name="f48" fmla="val 179601"/>
                    <a:gd name="f49" fmla="val 12943"/>
                    <a:gd name="f50" fmla="val 662362"/>
                    <a:gd name="f51" fmla="val 841337"/>
                    <a:gd name="f52" fmla="+- 0 0 -90"/>
                    <a:gd name="f53" fmla="*/ f3 1 1122749"/>
                    <a:gd name="f54" fmla="*/ f4 1 1111055"/>
                    <a:gd name="f55" fmla="+- f7 0 f5"/>
                    <a:gd name="f56" fmla="+- f6 0 f5"/>
                    <a:gd name="f57" fmla="*/ f52 f0 1"/>
                    <a:gd name="f58" fmla="*/ f56 1 1122749"/>
                    <a:gd name="f59" fmla="*/ f55 1 1111055"/>
                    <a:gd name="f60" fmla="*/ 841338 f56 1"/>
                    <a:gd name="f61" fmla="*/ 281402 f55 1"/>
                    <a:gd name="f62" fmla="*/ 1004932 f56 1"/>
                    <a:gd name="f63" fmla="*/ 230938 f55 1"/>
                    <a:gd name="f64" fmla="*/ 1066304 f56 1"/>
                    <a:gd name="f65" fmla="*/ 335664 f55 1"/>
                    <a:gd name="f66" fmla="*/ 942325 f56 1"/>
                    <a:gd name="f67" fmla="*/ 453727 f55 1"/>
                    <a:gd name="f68" fmla="*/ 657329 f55 1"/>
                    <a:gd name="f69" fmla="*/ 775391 f55 1"/>
                    <a:gd name="f70" fmla="*/ 880117 f55 1"/>
                    <a:gd name="f71" fmla="*/ 829653 f55 1"/>
                    <a:gd name="f72" fmla="*/ 662363 f56 1"/>
                    <a:gd name="f73" fmla="*/ 931454 f55 1"/>
                    <a:gd name="f74" fmla="*/ 623186 f56 1"/>
                    <a:gd name="f75" fmla="*/ 1098112 f55 1"/>
                    <a:gd name="f76" fmla="*/ 499563 f56 1"/>
                    <a:gd name="f77" fmla="*/ 460387 f56 1"/>
                    <a:gd name="f78" fmla="*/ 281412 f56 1"/>
                    <a:gd name="f79" fmla="*/ 117817 f56 1"/>
                    <a:gd name="f80" fmla="*/ 56445 f56 1"/>
                    <a:gd name="f81" fmla="*/ 180424 f56 1"/>
                    <a:gd name="f82" fmla="*/ 657328 f55 1"/>
                    <a:gd name="f83" fmla="*/ 453726 f55 1"/>
                    <a:gd name="f84" fmla="*/ 281411 f56 1"/>
                    <a:gd name="f85" fmla="*/ 460386 f56 1"/>
                    <a:gd name="f86" fmla="*/ 179601 f55 1"/>
                    <a:gd name="f87" fmla="*/ 12943 f55 1"/>
                    <a:gd name="f88" fmla="*/ 662362 f56 1"/>
                    <a:gd name="f89" fmla="*/ 841337 f56 1"/>
                    <a:gd name="f90" fmla="*/ f57 1 f2"/>
                    <a:gd name="f91" fmla="*/ f60 1 1122749"/>
                    <a:gd name="f92" fmla="*/ f61 1 1111055"/>
                    <a:gd name="f93" fmla="*/ f62 1 1122749"/>
                    <a:gd name="f94" fmla="*/ f63 1 1111055"/>
                    <a:gd name="f95" fmla="*/ f64 1 1122749"/>
                    <a:gd name="f96" fmla="*/ f65 1 1111055"/>
                    <a:gd name="f97" fmla="*/ f66 1 1122749"/>
                    <a:gd name="f98" fmla="*/ f67 1 1111055"/>
                    <a:gd name="f99" fmla="*/ f68 1 1111055"/>
                    <a:gd name="f100" fmla="*/ f69 1 1111055"/>
                    <a:gd name="f101" fmla="*/ f70 1 1111055"/>
                    <a:gd name="f102" fmla="*/ f71 1 1111055"/>
                    <a:gd name="f103" fmla="*/ f72 1 1122749"/>
                    <a:gd name="f104" fmla="*/ f73 1 1111055"/>
                    <a:gd name="f105" fmla="*/ f74 1 1122749"/>
                    <a:gd name="f106" fmla="*/ f75 1 1111055"/>
                    <a:gd name="f107" fmla="*/ f76 1 1122749"/>
                    <a:gd name="f108" fmla="*/ f77 1 1122749"/>
                    <a:gd name="f109" fmla="*/ f78 1 1122749"/>
                    <a:gd name="f110" fmla="*/ f79 1 1122749"/>
                    <a:gd name="f111" fmla="*/ f80 1 1122749"/>
                    <a:gd name="f112" fmla="*/ f81 1 1122749"/>
                    <a:gd name="f113" fmla="*/ f82 1 1111055"/>
                    <a:gd name="f114" fmla="*/ f83 1 1111055"/>
                    <a:gd name="f115" fmla="*/ f84 1 1122749"/>
                    <a:gd name="f116" fmla="*/ f85 1 1122749"/>
                    <a:gd name="f117" fmla="*/ f86 1 1111055"/>
                    <a:gd name="f118" fmla="*/ f87 1 1111055"/>
                    <a:gd name="f119" fmla="*/ f88 1 1122749"/>
                    <a:gd name="f120" fmla="*/ f89 1 1122749"/>
                    <a:gd name="f121" fmla="*/ f5 1 f58"/>
                    <a:gd name="f122" fmla="*/ f6 1 f58"/>
                    <a:gd name="f123" fmla="*/ f5 1 f59"/>
                    <a:gd name="f124" fmla="*/ f7 1 f59"/>
                    <a:gd name="f125" fmla="+- f90 0 f1"/>
                    <a:gd name="f126" fmla="*/ f91 1 f58"/>
                    <a:gd name="f127" fmla="*/ f92 1 f59"/>
                    <a:gd name="f128" fmla="*/ f93 1 f58"/>
                    <a:gd name="f129" fmla="*/ f94 1 f59"/>
                    <a:gd name="f130" fmla="*/ f95 1 f58"/>
                    <a:gd name="f131" fmla="*/ f96 1 f59"/>
                    <a:gd name="f132" fmla="*/ f97 1 f58"/>
                    <a:gd name="f133" fmla="*/ f98 1 f59"/>
                    <a:gd name="f134" fmla="*/ f99 1 f59"/>
                    <a:gd name="f135" fmla="*/ f100 1 f59"/>
                    <a:gd name="f136" fmla="*/ f101 1 f59"/>
                    <a:gd name="f137" fmla="*/ f102 1 f59"/>
                    <a:gd name="f138" fmla="*/ f103 1 f58"/>
                    <a:gd name="f139" fmla="*/ f104 1 f59"/>
                    <a:gd name="f140" fmla="*/ f105 1 f58"/>
                    <a:gd name="f141" fmla="*/ f106 1 f59"/>
                    <a:gd name="f142" fmla="*/ f107 1 f58"/>
                    <a:gd name="f143" fmla="*/ f108 1 f58"/>
                    <a:gd name="f144" fmla="*/ f109 1 f58"/>
                    <a:gd name="f145" fmla="*/ f110 1 f58"/>
                    <a:gd name="f146" fmla="*/ f111 1 f58"/>
                    <a:gd name="f147" fmla="*/ f112 1 f58"/>
                    <a:gd name="f148" fmla="*/ f113 1 f59"/>
                    <a:gd name="f149" fmla="*/ f114 1 f59"/>
                    <a:gd name="f150" fmla="*/ f115 1 f58"/>
                    <a:gd name="f151" fmla="*/ f116 1 f58"/>
                    <a:gd name="f152" fmla="*/ f117 1 f59"/>
                    <a:gd name="f153" fmla="*/ f118 1 f59"/>
                    <a:gd name="f154" fmla="*/ f119 1 f58"/>
                    <a:gd name="f155" fmla="*/ f120 1 f58"/>
                    <a:gd name="f156" fmla="*/ f121 f53 1"/>
                    <a:gd name="f157" fmla="*/ f122 f53 1"/>
                    <a:gd name="f158" fmla="*/ f124 f54 1"/>
                    <a:gd name="f159" fmla="*/ f123 f54 1"/>
                    <a:gd name="f160" fmla="*/ f126 f53 1"/>
                    <a:gd name="f161" fmla="*/ f127 f54 1"/>
                    <a:gd name="f162" fmla="*/ f128 f53 1"/>
                    <a:gd name="f163" fmla="*/ f129 f54 1"/>
                    <a:gd name="f164" fmla="*/ f130 f53 1"/>
                    <a:gd name="f165" fmla="*/ f131 f54 1"/>
                    <a:gd name="f166" fmla="*/ f132 f53 1"/>
                    <a:gd name="f167" fmla="*/ f133 f54 1"/>
                    <a:gd name="f168" fmla="*/ f134 f54 1"/>
                    <a:gd name="f169" fmla="*/ f135 f54 1"/>
                    <a:gd name="f170" fmla="*/ f136 f54 1"/>
                    <a:gd name="f171" fmla="*/ f137 f54 1"/>
                    <a:gd name="f172" fmla="*/ f138 f53 1"/>
                    <a:gd name="f173" fmla="*/ f139 f54 1"/>
                    <a:gd name="f174" fmla="*/ f140 f53 1"/>
                    <a:gd name="f175" fmla="*/ f141 f54 1"/>
                    <a:gd name="f176" fmla="*/ f142 f53 1"/>
                    <a:gd name="f177" fmla="*/ f143 f53 1"/>
                    <a:gd name="f178" fmla="*/ f144 f53 1"/>
                    <a:gd name="f179" fmla="*/ f145 f53 1"/>
                    <a:gd name="f180" fmla="*/ f146 f53 1"/>
                    <a:gd name="f181" fmla="*/ f147 f53 1"/>
                    <a:gd name="f182" fmla="*/ f148 f54 1"/>
                    <a:gd name="f183" fmla="*/ f149 f54 1"/>
                    <a:gd name="f184" fmla="*/ f150 f53 1"/>
                    <a:gd name="f185" fmla="*/ f151 f53 1"/>
                    <a:gd name="f186" fmla="*/ f152 f54 1"/>
                    <a:gd name="f187" fmla="*/ f153 f54 1"/>
                    <a:gd name="f188" fmla="*/ f154 f53 1"/>
                    <a:gd name="f189" fmla="*/ f155 f53 1"/>
                  </a:gdLst>
                  <a:ahLst/>
                  <a:cxnLst>
                    <a:cxn ang="3cd4">
                      <a:pos x="hc" y="t"/>
                    </a:cxn>
                    <a:cxn ang="0">
                      <a:pos x="r" y="vc"/>
                    </a:cxn>
                    <a:cxn ang="cd4">
                      <a:pos x="hc" y="b"/>
                    </a:cxn>
                    <a:cxn ang="cd2">
                      <a:pos x="l" y="vc"/>
                    </a:cxn>
                    <a:cxn ang="f125">
                      <a:pos x="f160" y="f161"/>
                    </a:cxn>
                    <a:cxn ang="f125">
                      <a:pos x="f162" y="f163"/>
                    </a:cxn>
                    <a:cxn ang="f125">
                      <a:pos x="f164" y="f165"/>
                    </a:cxn>
                    <a:cxn ang="f125">
                      <a:pos x="f166" y="f167"/>
                    </a:cxn>
                    <a:cxn ang="f125">
                      <a:pos x="f166" y="f168"/>
                    </a:cxn>
                    <a:cxn ang="f125">
                      <a:pos x="f164" y="f169"/>
                    </a:cxn>
                    <a:cxn ang="f125">
                      <a:pos x="f162" y="f170"/>
                    </a:cxn>
                    <a:cxn ang="f125">
                      <a:pos x="f160" y="f171"/>
                    </a:cxn>
                    <a:cxn ang="f125">
                      <a:pos x="f172" y="f173"/>
                    </a:cxn>
                    <a:cxn ang="f125">
                      <a:pos x="f174" y="f175"/>
                    </a:cxn>
                    <a:cxn ang="f125">
                      <a:pos x="f176" y="f175"/>
                    </a:cxn>
                    <a:cxn ang="f125">
                      <a:pos x="f177" y="f173"/>
                    </a:cxn>
                    <a:cxn ang="f125">
                      <a:pos x="f178" y="f171"/>
                    </a:cxn>
                    <a:cxn ang="f125">
                      <a:pos x="f179" y="f170"/>
                    </a:cxn>
                    <a:cxn ang="f125">
                      <a:pos x="f180" y="f169"/>
                    </a:cxn>
                    <a:cxn ang="f125">
                      <a:pos x="f181" y="f182"/>
                    </a:cxn>
                    <a:cxn ang="f125">
                      <a:pos x="f181" y="f183"/>
                    </a:cxn>
                    <a:cxn ang="f125">
                      <a:pos x="f180" y="f165"/>
                    </a:cxn>
                    <a:cxn ang="f125">
                      <a:pos x="f179" y="f163"/>
                    </a:cxn>
                    <a:cxn ang="f125">
                      <a:pos x="f184" y="f161"/>
                    </a:cxn>
                    <a:cxn ang="f125">
                      <a:pos x="f185" y="f186"/>
                    </a:cxn>
                    <a:cxn ang="f125">
                      <a:pos x="f176" y="f187"/>
                    </a:cxn>
                    <a:cxn ang="f125">
                      <a:pos x="f174" y="f187"/>
                    </a:cxn>
                    <a:cxn ang="f125">
                      <a:pos x="f188" y="f186"/>
                    </a:cxn>
                    <a:cxn ang="f125">
                      <a:pos x="f189" y="f161"/>
                    </a:cxn>
                    <a:cxn ang="f125">
                      <a:pos x="f160" y="f161"/>
                    </a:cxn>
                  </a:cxnLst>
                  <a:rect l="f156" t="f159" r="f157" b="f158"/>
                  <a:pathLst>
                    <a:path w="1122749" h="1111055">
                      <a:moveTo>
                        <a:pt x="f8" y="f9"/>
                      </a:moveTo>
                      <a:lnTo>
                        <a:pt x="f10" y="f11"/>
                      </a:lnTo>
                      <a:lnTo>
                        <a:pt x="f12" y="f13"/>
                      </a:lnTo>
                      <a:lnTo>
                        <a:pt x="f14" y="f15"/>
                      </a:lnTo>
                      <a:cubicBezTo>
                        <a:pt x="f16" y="f17"/>
                        <a:pt x="f16" y="f18"/>
                        <a:pt x="f14" y="f19"/>
                      </a:cubicBezTo>
                      <a:lnTo>
                        <a:pt x="f12" y="f20"/>
                      </a:lnTo>
                      <a:lnTo>
                        <a:pt x="f10" y="f21"/>
                      </a:lnTo>
                      <a:lnTo>
                        <a:pt x="f8" y="f22"/>
                      </a:lnTo>
                      <a:cubicBezTo>
                        <a:pt x="f23" y="f24"/>
                        <a:pt x="f25" y="f26"/>
                        <a:pt x="f27" y="f28"/>
                      </a:cubicBezTo>
                      <a:lnTo>
                        <a:pt x="f29" y="f30"/>
                      </a:lnTo>
                      <a:lnTo>
                        <a:pt x="f31" y="f30"/>
                      </a:lnTo>
                      <a:lnTo>
                        <a:pt x="f32" y="f28"/>
                      </a:lnTo>
                      <a:cubicBezTo>
                        <a:pt x="f33" y="f26"/>
                        <a:pt x="f34" y="f24"/>
                        <a:pt x="f35" y="f22"/>
                      </a:cubicBezTo>
                      <a:lnTo>
                        <a:pt x="f36" y="f21"/>
                      </a:lnTo>
                      <a:lnTo>
                        <a:pt x="f37" y="f20"/>
                      </a:lnTo>
                      <a:lnTo>
                        <a:pt x="f38" y="f39"/>
                      </a:lnTo>
                      <a:cubicBezTo>
                        <a:pt x="f40" y="f41"/>
                        <a:pt x="f40" y="f42"/>
                        <a:pt x="f38" y="f43"/>
                      </a:cubicBezTo>
                      <a:lnTo>
                        <a:pt x="f37" y="f13"/>
                      </a:lnTo>
                      <a:lnTo>
                        <a:pt x="f36" y="f11"/>
                      </a:lnTo>
                      <a:lnTo>
                        <a:pt x="f44" y="f9"/>
                      </a:lnTo>
                      <a:cubicBezTo>
                        <a:pt x="f34" y="f45"/>
                        <a:pt x="f33" y="f46"/>
                        <a:pt x="f47" y="f48"/>
                      </a:cubicBezTo>
                      <a:lnTo>
                        <a:pt x="f31" y="f49"/>
                      </a:lnTo>
                      <a:lnTo>
                        <a:pt x="f29" y="f49"/>
                      </a:lnTo>
                      <a:lnTo>
                        <a:pt x="f50" y="f48"/>
                      </a:lnTo>
                      <a:cubicBezTo>
                        <a:pt x="f25" y="f46"/>
                        <a:pt x="f23" y="f45"/>
                        <a:pt x="f51" y="f9"/>
                      </a:cubicBezTo>
                      <a:lnTo>
                        <a:pt x="f8" y="f9"/>
                      </a:lnTo>
                      <a:close/>
                    </a:path>
                  </a:pathLst>
                </a:custGeom>
                <a:solidFill>
                  <a:srgbClr val="4F81BD"/>
                </a:solidFill>
                <a:ln w="25402" cap="flat">
                  <a:solidFill>
                    <a:srgbClr val="FFFFFF"/>
                  </a:solidFill>
                  <a:prstDash val="solid"/>
                  <a:miter/>
                </a:ln>
              </p:spPr>
              <p:txBody>
                <a:bodyPr vert="horz" wrap="square" lIns="294107" tIns="294098" rIns="294107" bIns="294098"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it-IT" sz="1000" b="1" i="0" u="none" strike="noStrike" kern="1200" cap="none" spc="0" baseline="0">
                      <a:solidFill>
                        <a:srgbClr val="FFFFFF"/>
                      </a:solidFill>
                      <a:uFillTx/>
                      <a:latin typeface="Calibri"/>
                    </a:rPr>
                    <a:t>Backward chaining</a:t>
                  </a:r>
                </a:p>
              </p:txBody>
            </p:sp>
            <p:sp>
              <p:nvSpPr>
                <p:cNvPr id="19" name="Freeform: Shape 18"/>
                <p:cNvSpPr/>
                <p:nvPr/>
              </p:nvSpPr>
              <p:spPr>
                <a:xfrm>
                  <a:off x="8681971" y="3032159"/>
                  <a:ext cx="1066236" cy="1066236"/>
                </a:xfrm>
                <a:custGeom>
                  <a:avLst/>
                  <a:gdLst>
                    <a:gd name="f0" fmla="val 10800000"/>
                    <a:gd name="f1" fmla="val 5400000"/>
                    <a:gd name="f2" fmla="val 180"/>
                    <a:gd name="f3" fmla="val w"/>
                    <a:gd name="f4" fmla="val h"/>
                    <a:gd name="f5" fmla="val 0"/>
                    <a:gd name="f6" fmla="val 870580"/>
                    <a:gd name="f7" fmla="val 560346"/>
                    <a:gd name="f8" fmla="val 220216"/>
                    <a:gd name="f9" fmla="val 653463"/>
                    <a:gd name="f10" fmla="val 162544"/>
                    <a:gd name="f11" fmla="val 708035"/>
                    <a:gd name="f12" fmla="val 217117"/>
                    <a:gd name="f13" fmla="val 650364"/>
                    <a:gd name="f14" fmla="val 310234"/>
                    <a:gd name="f15" fmla="val 672576"/>
                    <a:gd name="f16" fmla="val 348436"/>
                    <a:gd name="f17" fmla="val 684213"/>
                    <a:gd name="f18" fmla="val 391865"/>
                    <a:gd name="f19" fmla="val 684078"/>
                    <a:gd name="f20" fmla="val 436055"/>
                    <a:gd name="f21" fmla="val 780581"/>
                    <a:gd name="f22" fmla="val 487861"/>
                    <a:gd name="f23" fmla="val 760606"/>
                    <a:gd name="f24" fmla="val 562408"/>
                    <a:gd name="f25" fmla="val 651129"/>
                    <a:gd name="f26" fmla="val 559021"/>
                    <a:gd name="f27" fmla="val 629151"/>
                    <a:gd name="f28" fmla="val 597358"/>
                    <a:gd name="f29" fmla="val 597359"/>
                    <a:gd name="f30" fmla="val 651128"/>
                    <a:gd name="f31" fmla="val 760607"/>
                    <a:gd name="f32" fmla="val 391864"/>
                    <a:gd name="f33" fmla="val 684214"/>
                    <a:gd name="f34" fmla="val 672577"/>
                    <a:gd name="f35" fmla="val 708036"/>
                    <a:gd name="f36" fmla="val 162545"/>
                    <a:gd name="f37" fmla="val 198004"/>
                    <a:gd name="f38" fmla="val 522144"/>
                    <a:gd name="f39" fmla="val 186367"/>
                    <a:gd name="f40" fmla="val 478715"/>
                    <a:gd name="f41" fmla="val 186502"/>
                    <a:gd name="f42" fmla="val 434525"/>
                    <a:gd name="f43" fmla="val 89999"/>
                    <a:gd name="f44" fmla="val 382719"/>
                    <a:gd name="f45" fmla="val 109974"/>
                    <a:gd name="f46" fmla="val 308172"/>
                    <a:gd name="f47" fmla="val 219451"/>
                    <a:gd name="f48" fmla="val 311559"/>
                    <a:gd name="f49" fmla="val 241429"/>
                    <a:gd name="f50" fmla="val 273222"/>
                    <a:gd name="f51" fmla="val 273221"/>
                    <a:gd name="f52" fmla="val 219452"/>
                    <a:gd name="f53" fmla="val 109973"/>
                    <a:gd name="f54" fmla="val 478716"/>
                    <a:gd name="f55" fmla="val 186366"/>
                    <a:gd name="f56" fmla="val 198003"/>
                    <a:gd name="f57" fmla="+- 0 0 -90"/>
                    <a:gd name="f58" fmla="*/ f3 1 870580"/>
                    <a:gd name="f59" fmla="*/ f4 1 870580"/>
                    <a:gd name="f60" fmla="+- f6 0 f5"/>
                    <a:gd name="f61" fmla="*/ f57 f0 1"/>
                    <a:gd name="f62" fmla="*/ f60 1 870580"/>
                    <a:gd name="f63" fmla="*/ 651409 f60 1"/>
                    <a:gd name="f64" fmla="*/ 220496 f60 1"/>
                    <a:gd name="f65" fmla="*/ 779849 f60 1"/>
                    <a:gd name="f66" fmla="*/ 181786 f60 1"/>
                    <a:gd name="f67" fmla="*/ 827110 f60 1"/>
                    <a:gd name="f68" fmla="*/ 263645 f60 1"/>
                    <a:gd name="f69" fmla="*/ 729367 f60 1"/>
                    <a:gd name="f70" fmla="*/ 355523 f60 1"/>
                    <a:gd name="f71" fmla="*/ 515058 f60 1"/>
                    <a:gd name="f72" fmla="*/ 606935 f60 1"/>
                    <a:gd name="f73" fmla="*/ 688794 f60 1"/>
                    <a:gd name="f74" fmla="*/ 650084 f60 1"/>
                    <a:gd name="f75" fmla="*/ 513248 f60 1"/>
                    <a:gd name="f76" fmla="*/ 729851 f60 1"/>
                    <a:gd name="f77" fmla="*/ 482551 f60 1"/>
                    <a:gd name="f78" fmla="*/ 860439 f60 1"/>
                    <a:gd name="f79" fmla="*/ 388029 f60 1"/>
                    <a:gd name="f80" fmla="*/ 357332 f60 1"/>
                    <a:gd name="f81" fmla="*/ 729852 f60 1"/>
                    <a:gd name="f82" fmla="*/ 219171 f60 1"/>
                    <a:gd name="f83" fmla="*/ 650085 f60 1"/>
                    <a:gd name="f84" fmla="*/ 90731 f60 1"/>
                    <a:gd name="f85" fmla="*/ 43470 f60 1"/>
                    <a:gd name="f86" fmla="*/ 141213 f60 1"/>
                    <a:gd name="f87" fmla="*/ 515057 f60 1"/>
                    <a:gd name="f88" fmla="*/ 355522 f60 1"/>
                    <a:gd name="f89" fmla="*/ 140729 f60 1"/>
                    <a:gd name="f90" fmla="*/ 10141 f60 1"/>
                    <a:gd name="f91" fmla="*/ 140728 f60 1"/>
                    <a:gd name="f92" fmla="*/ 220495 f60 1"/>
                    <a:gd name="f93" fmla="*/ f61 1 f2"/>
                    <a:gd name="f94" fmla="*/ f63 1 870580"/>
                    <a:gd name="f95" fmla="*/ f64 1 870580"/>
                    <a:gd name="f96" fmla="*/ f65 1 870580"/>
                    <a:gd name="f97" fmla="*/ f66 1 870580"/>
                    <a:gd name="f98" fmla="*/ f67 1 870580"/>
                    <a:gd name="f99" fmla="*/ f68 1 870580"/>
                    <a:gd name="f100" fmla="*/ f69 1 870580"/>
                    <a:gd name="f101" fmla="*/ f70 1 870580"/>
                    <a:gd name="f102" fmla="*/ f71 1 870580"/>
                    <a:gd name="f103" fmla="*/ f72 1 870580"/>
                    <a:gd name="f104" fmla="*/ f73 1 870580"/>
                    <a:gd name="f105" fmla="*/ f74 1 870580"/>
                    <a:gd name="f106" fmla="*/ f75 1 870580"/>
                    <a:gd name="f107" fmla="*/ f76 1 870580"/>
                    <a:gd name="f108" fmla="*/ f77 1 870580"/>
                    <a:gd name="f109" fmla="*/ f78 1 870580"/>
                    <a:gd name="f110" fmla="*/ f79 1 870580"/>
                    <a:gd name="f111" fmla="*/ f80 1 870580"/>
                    <a:gd name="f112" fmla="*/ f81 1 870580"/>
                    <a:gd name="f113" fmla="*/ f82 1 870580"/>
                    <a:gd name="f114" fmla="*/ f83 1 870580"/>
                    <a:gd name="f115" fmla="*/ f84 1 870580"/>
                    <a:gd name="f116" fmla="*/ f85 1 870580"/>
                    <a:gd name="f117" fmla="*/ f86 1 870580"/>
                    <a:gd name="f118" fmla="*/ f87 1 870580"/>
                    <a:gd name="f119" fmla="*/ f88 1 870580"/>
                    <a:gd name="f120" fmla="*/ f89 1 870580"/>
                    <a:gd name="f121" fmla="*/ f90 1 870580"/>
                    <a:gd name="f122" fmla="*/ f91 1 870580"/>
                    <a:gd name="f123" fmla="*/ f92 1 870580"/>
                    <a:gd name="f124" fmla="*/ f5 1 f62"/>
                    <a:gd name="f125" fmla="*/ f6 1 f62"/>
                    <a:gd name="f126" fmla="+- f93 0 f1"/>
                    <a:gd name="f127" fmla="*/ f94 1 f62"/>
                    <a:gd name="f128" fmla="*/ f95 1 f62"/>
                    <a:gd name="f129" fmla="*/ f96 1 f62"/>
                    <a:gd name="f130" fmla="*/ f97 1 f62"/>
                    <a:gd name="f131" fmla="*/ f98 1 f62"/>
                    <a:gd name="f132" fmla="*/ f99 1 f62"/>
                    <a:gd name="f133" fmla="*/ f100 1 f62"/>
                    <a:gd name="f134" fmla="*/ f101 1 f62"/>
                    <a:gd name="f135" fmla="*/ f102 1 f62"/>
                    <a:gd name="f136" fmla="*/ f103 1 f62"/>
                    <a:gd name="f137" fmla="*/ f104 1 f62"/>
                    <a:gd name="f138" fmla="*/ f105 1 f62"/>
                    <a:gd name="f139" fmla="*/ f106 1 f62"/>
                    <a:gd name="f140" fmla="*/ f107 1 f62"/>
                    <a:gd name="f141" fmla="*/ f108 1 f62"/>
                    <a:gd name="f142" fmla="*/ f109 1 f62"/>
                    <a:gd name="f143" fmla="*/ f110 1 f62"/>
                    <a:gd name="f144" fmla="*/ f111 1 f62"/>
                    <a:gd name="f145" fmla="*/ f112 1 f62"/>
                    <a:gd name="f146" fmla="*/ f113 1 f62"/>
                    <a:gd name="f147" fmla="*/ f114 1 f62"/>
                    <a:gd name="f148" fmla="*/ f115 1 f62"/>
                    <a:gd name="f149" fmla="*/ f116 1 f62"/>
                    <a:gd name="f150" fmla="*/ f117 1 f62"/>
                    <a:gd name="f151" fmla="*/ f118 1 f62"/>
                    <a:gd name="f152" fmla="*/ f119 1 f62"/>
                    <a:gd name="f153" fmla="*/ f120 1 f62"/>
                    <a:gd name="f154" fmla="*/ f121 1 f62"/>
                    <a:gd name="f155" fmla="*/ f122 1 f62"/>
                    <a:gd name="f156" fmla="*/ f123 1 f62"/>
                    <a:gd name="f157" fmla="*/ f124 f58 1"/>
                    <a:gd name="f158" fmla="*/ f125 f58 1"/>
                    <a:gd name="f159" fmla="*/ f125 f59 1"/>
                    <a:gd name="f160" fmla="*/ f124 f59 1"/>
                    <a:gd name="f161" fmla="*/ f127 f58 1"/>
                    <a:gd name="f162" fmla="*/ f128 f59 1"/>
                    <a:gd name="f163" fmla="*/ f129 f58 1"/>
                    <a:gd name="f164" fmla="*/ f130 f59 1"/>
                    <a:gd name="f165" fmla="*/ f131 f58 1"/>
                    <a:gd name="f166" fmla="*/ f132 f59 1"/>
                    <a:gd name="f167" fmla="*/ f133 f58 1"/>
                    <a:gd name="f168" fmla="*/ f134 f59 1"/>
                    <a:gd name="f169" fmla="*/ f135 f59 1"/>
                    <a:gd name="f170" fmla="*/ f136 f59 1"/>
                    <a:gd name="f171" fmla="*/ f137 f59 1"/>
                    <a:gd name="f172" fmla="*/ f138 f59 1"/>
                    <a:gd name="f173" fmla="*/ f139 f58 1"/>
                    <a:gd name="f174" fmla="*/ f140 f59 1"/>
                    <a:gd name="f175" fmla="*/ f141 f58 1"/>
                    <a:gd name="f176" fmla="*/ f142 f59 1"/>
                    <a:gd name="f177" fmla="*/ f143 f58 1"/>
                    <a:gd name="f178" fmla="*/ f144 f58 1"/>
                    <a:gd name="f179" fmla="*/ f145 f59 1"/>
                    <a:gd name="f180" fmla="*/ f146 f58 1"/>
                    <a:gd name="f181" fmla="*/ f147 f59 1"/>
                    <a:gd name="f182" fmla="*/ f148 f58 1"/>
                    <a:gd name="f183" fmla="*/ f149 f58 1"/>
                    <a:gd name="f184" fmla="*/ f150 f58 1"/>
                    <a:gd name="f185" fmla="*/ f151 f59 1"/>
                    <a:gd name="f186" fmla="*/ f152 f59 1"/>
                    <a:gd name="f187" fmla="*/ f153 f59 1"/>
                    <a:gd name="f188" fmla="*/ f154 f59 1"/>
                    <a:gd name="f189" fmla="*/ f155 f59 1"/>
                    <a:gd name="f190" fmla="*/ f156 f59 1"/>
                  </a:gdLst>
                  <a:ahLst/>
                  <a:cxnLst>
                    <a:cxn ang="3cd4">
                      <a:pos x="hc" y="t"/>
                    </a:cxn>
                    <a:cxn ang="0">
                      <a:pos x="r" y="vc"/>
                    </a:cxn>
                    <a:cxn ang="cd4">
                      <a:pos x="hc" y="b"/>
                    </a:cxn>
                    <a:cxn ang="cd2">
                      <a:pos x="l" y="vc"/>
                    </a:cxn>
                    <a:cxn ang="f126">
                      <a:pos x="f161" y="f162"/>
                    </a:cxn>
                    <a:cxn ang="f126">
                      <a:pos x="f163" y="f164"/>
                    </a:cxn>
                    <a:cxn ang="f126">
                      <a:pos x="f165" y="f166"/>
                    </a:cxn>
                    <a:cxn ang="f126">
                      <a:pos x="f167" y="f168"/>
                    </a:cxn>
                    <a:cxn ang="f126">
                      <a:pos x="f167" y="f169"/>
                    </a:cxn>
                    <a:cxn ang="f126">
                      <a:pos x="f165" y="f170"/>
                    </a:cxn>
                    <a:cxn ang="f126">
                      <a:pos x="f163" y="f171"/>
                    </a:cxn>
                    <a:cxn ang="f126">
                      <a:pos x="f161" y="f172"/>
                    </a:cxn>
                    <a:cxn ang="f126">
                      <a:pos x="f173" y="f174"/>
                    </a:cxn>
                    <a:cxn ang="f126">
                      <a:pos x="f175" y="f176"/>
                    </a:cxn>
                    <a:cxn ang="f126">
                      <a:pos x="f177" y="f176"/>
                    </a:cxn>
                    <a:cxn ang="f126">
                      <a:pos x="f178" y="f179"/>
                    </a:cxn>
                    <a:cxn ang="f126">
                      <a:pos x="f180" y="f181"/>
                    </a:cxn>
                    <a:cxn ang="f126">
                      <a:pos x="f182" y="f171"/>
                    </a:cxn>
                    <a:cxn ang="f126">
                      <a:pos x="f183" y="f170"/>
                    </a:cxn>
                    <a:cxn ang="f126">
                      <a:pos x="f184" y="f185"/>
                    </a:cxn>
                    <a:cxn ang="f126">
                      <a:pos x="f184" y="f186"/>
                    </a:cxn>
                    <a:cxn ang="f126">
                      <a:pos x="f183" y="f166"/>
                    </a:cxn>
                    <a:cxn ang="f126">
                      <a:pos x="f182" y="f164"/>
                    </a:cxn>
                    <a:cxn ang="f126">
                      <a:pos x="f180" y="f162"/>
                    </a:cxn>
                    <a:cxn ang="f126">
                      <a:pos x="f178" y="f187"/>
                    </a:cxn>
                    <a:cxn ang="f126">
                      <a:pos x="f177" y="f188"/>
                    </a:cxn>
                    <a:cxn ang="f126">
                      <a:pos x="f175" y="f188"/>
                    </a:cxn>
                    <a:cxn ang="f126">
                      <a:pos x="f173" y="f189"/>
                    </a:cxn>
                    <a:cxn ang="f126">
                      <a:pos x="f161" y="f190"/>
                    </a:cxn>
                    <a:cxn ang="f126">
                      <a:pos x="f161" y="f162"/>
                    </a:cxn>
                  </a:cxnLst>
                  <a:rect l="f157" t="f160" r="f158" b="f159"/>
                  <a:pathLst>
                    <a:path w="870580" h="870580">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27"/>
                        <a:pt x="f26" y="f30"/>
                      </a:cubicBezTo>
                      <a:lnTo>
                        <a:pt x="f24" y="f31"/>
                      </a:lnTo>
                      <a:lnTo>
                        <a:pt x="f22" y="f21"/>
                      </a:lnTo>
                      <a:lnTo>
                        <a:pt x="f20" y="f19"/>
                      </a:lnTo>
                      <a:cubicBezTo>
                        <a:pt x="f32" y="f33"/>
                        <a:pt x="f16" y="f34"/>
                        <a:pt x="f14" y="f13"/>
                      </a:cubicBezTo>
                      <a:lnTo>
                        <a:pt x="f12" y="f35"/>
                      </a:lnTo>
                      <a:lnTo>
                        <a:pt x="f36" y="f9"/>
                      </a:lnTo>
                      <a:lnTo>
                        <a:pt x="f8" y="f7"/>
                      </a:lnTo>
                      <a:cubicBezTo>
                        <a:pt x="f37" y="f38"/>
                        <a:pt x="f39" y="f40"/>
                        <a:pt x="f41" y="f42"/>
                      </a:cubicBezTo>
                      <a:lnTo>
                        <a:pt x="f43" y="f44"/>
                      </a:lnTo>
                      <a:lnTo>
                        <a:pt x="f45" y="f46"/>
                      </a:lnTo>
                      <a:lnTo>
                        <a:pt x="f47" y="f48"/>
                      </a:lnTo>
                      <a:cubicBezTo>
                        <a:pt x="f49" y="f50"/>
                        <a:pt x="f51" y="f49"/>
                        <a:pt x="f48" y="f52"/>
                      </a:cubicBezTo>
                      <a:lnTo>
                        <a:pt x="f46" y="f53"/>
                      </a:lnTo>
                      <a:lnTo>
                        <a:pt x="f44" y="f43"/>
                      </a:lnTo>
                      <a:lnTo>
                        <a:pt x="f42" y="f41"/>
                      </a:lnTo>
                      <a:cubicBezTo>
                        <a:pt x="f54" y="f55"/>
                        <a:pt x="f38" y="f56"/>
                        <a:pt x="f7" y="f8"/>
                      </a:cubicBezTo>
                      <a:lnTo>
                        <a:pt x="f7" y="f8"/>
                      </a:lnTo>
                      <a:close/>
                    </a:path>
                  </a:pathLst>
                </a:custGeom>
                <a:solidFill>
                  <a:srgbClr val="4F81BD"/>
                </a:solidFill>
                <a:ln w="25402" cap="flat">
                  <a:solidFill>
                    <a:srgbClr val="FFFFFF"/>
                  </a:solidFill>
                  <a:prstDash val="solid"/>
                  <a:miter/>
                </a:ln>
              </p:spPr>
              <p:txBody>
                <a:bodyPr vert="horz" wrap="square" lIns="301477" tIns="301468" rIns="301477" bIns="301477"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it-IT" sz="1000" b="1" i="0" u="none" strike="noStrike" kern="1200" cap="none" spc="0" baseline="0">
                      <a:solidFill>
                        <a:srgbClr val="FFFFFF"/>
                      </a:solidFill>
                      <a:uFillTx/>
                      <a:latin typeface="Calibri"/>
                    </a:rPr>
                    <a:t>Forward chaining</a:t>
                  </a:r>
                </a:p>
              </p:txBody>
            </p:sp>
            <p:sp>
              <p:nvSpPr>
                <p:cNvPr id="20" name="Freeform: Shape 19"/>
                <p:cNvSpPr/>
                <p:nvPr/>
              </p:nvSpPr>
              <p:spPr>
                <a:xfrm>
                  <a:off x="8878906" y="3858539"/>
                  <a:ext cx="1563816" cy="1563816"/>
                </a:xfrm>
                <a:custGeom>
                  <a:avLst/>
                  <a:gdLst>
                    <a:gd name="f0" fmla="val 10800000"/>
                    <a:gd name="f1" fmla="val 5400000"/>
                    <a:gd name="f2" fmla="val 180"/>
                    <a:gd name="f3" fmla="val w"/>
                    <a:gd name="f4" fmla="val h"/>
                    <a:gd name="f5" fmla="val 0"/>
                    <a:gd name="f6" fmla="val 1563816"/>
                    <a:gd name="f7" fmla="+- 0 0 7977802"/>
                    <a:gd name="f8" fmla="val 748421"/>
                    <a:gd name="f9" fmla="val 49642"/>
                    <a:gd name="f10" fmla="val 733031"/>
                    <a:gd name="f11" fmla="val 16042900"/>
                    <a:gd name="f12" fmla="val 8009444"/>
                    <a:gd name="f13" fmla="val 1370304"/>
                    <a:gd name="f14" fmla="val 1296417"/>
                    <a:gd name="f15" fmla="val 1269085"/>
                    <a:gd name="f16" fmla="val 1279510"/>
                    <a:gd name="f17" fmla="val 1250640"/>
                    <a:gd name="f18" fmla="val 1174193"/>
                    <a:gd name="f19" fmla="val 1284731"/>
                    <a:gd name="f20" fmla="val 1209013"/>
                    <a:gd name="f21" fmla="val 659735"/>
                    <a:gd name="f22" fmla="val 2420702"/>
                    <a:gd name="f23" fmla="+- 0 0 -267"/>
                    <a:gd name="f24" fmla="+- 0 0 -135"/>
                    <a:gd name="f25" fmla="+- 0 0 -225"/>
                    <a:gd name="f26" fmla="+- 0 0 -315"/>
                    <a:gd name="f27" fmla="*/ f3 1 1563816"/>
                    <a:gd name="f28" fmla="*/ f4 1 1563816"/>
                    <a:gd name="f29" fmla="+- f6 0 f5"/>
                    <a:gd name="f30" fmla="*/ f23 f0 1"/>
                    <a:gd name="f31" fmla="*/ f24 f0 1"/>
                    <a:gd name="f32" fmla="*/ f25 f0 1"/>
                    <a:gd name="f33" fmla="*/ f26 f0 1"/>
                    <a:gd name="f34" fmla="*/ f29 1 1563816"/>
                    <a:gd name="f35" fmla="*/ f30 1 f2"/>
                    <a:gd name="f36" fmla="*/ f31 1 f2"/>
                    <a:gd name="f37" fmla="*/ f32 1 f2"/>
                    <a:gd name="f38" fmla="*/ f33 1 f2"/>
                    <a:gd name="f39" fmla="*/ 750095 1 f34"/>
                    <a:gd name="f40" fmla="*/ 86252 1 f34"/>
                    <a:gd name="f41" fmla="*/ 1370304 1 f34"/>
                    <a:gd name="f42" fmla="*/ 1296417 1 f34"/>
                    <a:gd name="f43" fmla="*/ 1269085 1 f34"/>
                    <a:gd name="f44" fmla="*/ 1279510 1 f34"/>
                    <a:gd name="f45" fmla="*/ 1250640 1 f34"/>
                    <a:gd name="f46" fmla="*/ 1174193 1 f34"/>
                    <a:gd name="f47" fmla="*/ 263577 1 f34"/>
                    <a:gd name="f48" fmla="*/ 1300239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1563816" h="1563816">
                      <a:moveTo>
                        <a:pt x="f8" y="f9"/>
                      </a:moveTo>
                      <a:arcTo wR="f10" hR="f10" stAng="f11" swAng="f12"/>
                      <a:lnTo>
                        <a:pt x="f13" y="f14"/>
                      </a:lnTo>
                      <a:lnTo>
                        <a:pt x="f15" y="f16"/>
                      </a:lnTo>
                      <a:lnTo>
                        <a:pt x="f17" y="f18"/>
                      </a:lnTo>
                      <a:lnTo>
                        <a:pt x="f19" y="f20"/>
                      </a:lnTo>
                      <a:arcTo wR="f21" hR="f21" stAng="f22" swAng="f7"/>
                      <a:close/>
                    </a:path>
                  </a:pathLst>
                </a:custGeom>
                <a:solidFill>
                  <a:srgbClr val="B2C1D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1" name="Freeform: Shape 20"/>
                <p:cNvSpPr/>
                <p:nvPr/>
              </p:nvSpPr>
              <p:spPr>
                <a:xfrm>
                  <a:off x="8124773" y="3554848"/>
                  <a:ext cx="1136206" cy="1136206"/>
                </a:xfrm>
                <a:custGeom>
                  <a:avLst/>
                  <a:gdLst>
                    <a:gd name="f0" fmla="val 10800000"/>
                    <a:gd name="f1" fmla="val 5400000"/>
                    <a:gd name="f2" fmla="val 180"/>
                    <a:gd name="f3" fmla="val w"/>
                    <a:gd name="f4" fmla="val h"/>
                    <a:gd name="f5" fmla="val 0"/>
                    <a:gd name="f6" fmla="val 1136210"/>
                    <a:gd name="f7" fmla="+- 0 0 4313128"/>
                    <a:gd name="f8" fmla="val 367701"/>
                    <a:gd name="f9" fmla="val 89101"/>
                    <a:gd name="f10" fmla="val 395995"/>
                    <a:gd name="f11" fmla="val 156729"/>
                    <a:gd name="f12" fmla="val 445928"/>
                    <a:gd name="f13" fmla="val 14837806"/>
                    <a:gd name="f14" fmla="val 171039"/>
                    <a:gd name="f15" fmla="val 593397"/>
                    <a:gd name="f16" fmla="val 96686"/>
                    <a:gd name="f17" fmla="val 671304"/>
                    <a:gd name="f18" fmla="val 3950"/>
                    <a:gd name="f19" fmla="val 629974"/>
                    <a:gd name="f20" fmla="val 51426"/>
                    <a:gd name="f21" fmla="val 619581"/>
                    <a:gd name="f22" fmla="val 519237"/>
                    <a:gd name="f23" fmla="val 10458627"/>
                    <a:gd name="f24" fmla="val 4379179"/>
                    <a:gd name="f25" fmla="+- 0 0 -427"/>
                    <a:gd name="f26" fmla="+- 0 0 -257"/>
                    <a:gd name="f27" fmla="+- 0 0 -167"/>
                    <a:gd name="f28" fmla="+- 0 0 -437"/>
                    <a:gd name="f29" fmla="*/ f3 1 1136210"/>
                    <a:gd name="f30" fmla="*/ f4 1 1136210"/>
                    <a:gd name="f31" fmla="+- f6 0 f5"/>
                    <a:gd name="f32" fmla="*/ f25 f0 1"/>
                    <a:gd name="f33" fmla="*/ f26 f0 1"/>
                    <a:gd name="f34" fmla="*/ f27 f0 1"/>
                    <a:gd name="f35" fmla="*/ f28 f0 1"/>
                    <a:gd name="f36" fmla="*/ f31 1 1136210"/>
                    <a:gd name="f37" fmla="*/ f32 1 f2"/>
                    <a:gd name="f38" fmla="*/ f33 1 f2"/>
                    <a:gd name="f39" fmla="*/ f34 1 f2"/>
                    <a:gd name="f40" fmla="*/ f35 1 f2"/>
                    <a:gd name="f41" fmla="*/ 381848 1 f36"/>
                    <a:gd name="f42" fmla="*/ 122915 1 f36"/>
                    <a:gd name="f43" fmla="*/ 3950 1 f36"/>
                    <a:gd name="f44" fmla="*/ 629974 1 f36"/>
                    <a:gd name="f45" fmla="*/ 96686 1 f36"/>
                    <a:gd name="f46" fmla="*/ 671304 1 f36"/>
                    <a:gd name="f47" fmla="*/ 171039 1 f36"/>
                    <a:gd name="f48" fmla="*/ 593397 1 f36"/>
                    <a:gd name="f49" fmla="*/ 200949 1 f36"/>
                    <a:gd name="f50" fmla="*/ 935261 1 f36"/>
                    <a:gd name="f51" fmla="+- f37 0 f1"/>
                    <a:gd name="f52" fmla="+- f38 0 f1"/>
                    <a:gd name="f53" fmla="+- f39 0 f1"/>
                    <a:gd name="f54" fmla="+- f40 0 f1"/>
                    <a:gd name="f55" fmla="*/ f49 f29 1"/>
                    <a:gd name="f56" fmla="*/ f50 f29 1"/>
                    <a:gd name="f57" fmla="*/ f50 f30 1"/>
                    <a:gd name="f58" fmla="*/ f49 f30 1"/>
                    <a:gd name="f59" fmla="*/ f41 f29 1"/>
                    <a:gd name="f60" fmla="*/ f42 f30 1"/>
                    <a:gd name="f61" fmla="*/ f43 f29 1"/>
                    <a:gd name="f62" fmla="*/ f44 f30 1"/>
                    <a:gd name="f63" fmla="*/ f45 f29 1"/>
                    <a:gd name="f64" fmla="*/ f46 f30 1"/>
                    <a:gd name="f65" fmla="*/ f47 f29 1"/>
                    <a:gd name="f66" fmla="*/ f48 f30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1136210" h="1136210">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B2C1D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2" name="Freeform: Shape 21"/>
                <p:cNvSpPr/>
                <p:nvPr/>
              </p:nvSpPr>
              <p:spPr>
                <a:xfrm>
                  <a:off x="8578425" y="2947760"/>
                  <a:ext cx="1225067" cy="1225067"/>
                </a:xfrm>
                <a:custGeom>
                  <a:avLst/>
                  <a:gdLst>
                    <a:gd name="f0" fmla="val 10800000"/>
                    <a:gd name="f1" fmla="val 5400000"/>
                    <a:gd name="f2" fmla="val 180"/>
                    <a:gd name="f3" fmla="val w"/>
                    <a:gd name="f4" fmla="val h"/>
                    <a:gd name="f5" fmla="val 0"/>
                    <a:gd name="f6" fmla="val 1225063"/>
                    <a:gd name="f7" fmla="+- 0 0 2775998"/>
                    <a:gd name="f8" fmla="val 50897"/>
                    <a:gd name="f9" fmla="val 660315"/>
                    <a:gd name="f10" fmla="val 563664"/>
                    <a:gd name="f11" fmla="val 10508221"/>
                    <a:gd name="f12" fmla="val 2831334"/>
                    <a:gd name="f13" fmla="val 163547"/>
                    <a:gd name="f14" fmla="val 196579"/>
                    <a:gd name="f15" fmla="val 263089"/>
                    <a:gd name="f16" fmla="val 218033"/>
                    <a:gd name="f17" fmla="val 276961"/>
                    <a:gd name="f18" fmla="val 324615"/>
                    <a:gd name="f19" fmla="val 244731"/>
                    <a:gd name="f20" fmla="val 288230"/>
                    <a:gd name="f21" fmla="val 490356"/>
                    <a:gd name="f22" fmla="val 13284219"/>
                    <a:gd name="f23" fmla="+- 0 0 -175"/>
                    <a:gd name="f24" fmla="+- 0 0 -318"/>
                    <a:gd name="f25" fmla="+- 0 0 -408"/>
                    <a:gd name="f26" fmla="+- 0 0 -498"/>
                    <a:gd name="f27" fmla="*/ f3 1 1225063"/>
                    <a:gd name="f28" fmla="*/ f4 1 1225063"/>
                    <a:gd name="f29" fmla="+- f6 0 f5"/>
                    <a:gd name="f30" fmla="*/ f23 f0 1"/>
                    <a:gd name="f31" fmla="*/ f24 f0 1"/>
                    <a:gd name="f32" fmla="*/ f25 f0 1"/>
                    <a:gd name="f33" fmla="*/ f26 f0 1"/>
                    <a:gd name="f34" fmla="*/ f29 1 1225063"/>
                    <a:gd name="f35" fmla="*/ f30 1 f2"/>
                    <a:gd name="f36" fmla="*/ f31 1 f2"/>
                    <a:gd name="f37" fmla="*/ f32 1 f2"/>
                    <a:gd name="f38" fmla="*/ f33 1 f2"/>
                    <a:gd name="f39" fmla="*/ 87419 1 f34"/>
                    <a:gd name="f40" fmla="*/ 657208 1 f34"/>
                    <a:gd name="f41" fmla="*/ 163547 1 f34"/>
                    <a:gd name="f42" fmla="*/ 196579 1 f34"/>
                    <a:gd name="f43" fmla="*/ 263089 1 f34"/>
                    <a:gd name="f44" fmla="*/ 218033 1 f34"/>
                    <a:gd name="f45" fmla="*/ 276961 1 f34"/>
                    <a:gd name="f46" fmla="*/ 324615 1 f34"/>
                    <a:gd name="f47" fmla="*/ 213961 1 f34"/>
                    <a:gd name="f48" fmla="*/ 1011102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1225063" h="1225063">
                      <a:moveTo>
                        <a:pt x="f8" y="f9"/>
                      </a:moveTo>
                      <a:arcTo wR="f10" hR="f10" stAng="f11" swAng="f12"/>
                      <a:lnTo>
                        <a:pt x="f13" y="f14"/>
                      </a:lnTo>
                      <a:lnTo>
                        <a:pt x="f15" y="f16"/>
                      </a:lnTo>
                      <a:lnTo>
                        <a:pt x="f17" y="f18"/>
                      </a:lnTo>
                      <a:lnTo>
                        <a:pt x="f19" y="f20"/>
                      </a:lnTo>
                      <a:arcTo wR="f21" hR="f21" stAng="f22" swAng="f7"/>
                      <a:close/>
                    </a:path>
                  </a:pathLst>
                </a:custGeom>
                <a:solidFill>
                  <a:srgbClr val="B2C1D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grpSp>
          <p:sp>
            <p:nvSpPr>
              <p:cNvPr id="24" name="Freccia in giù 19"/>
              <p:cNvSpPr/>
              <p:nvPr/>
            </p:nvSpPr>
            <p:spPr>
              <a:xfrm>
                <a:off x="9097996" y="2351717"/>
                <a:ext cx="198406" cy="745171"/>
              </a:xfrm>
              <a:custGeom>
                <a:avLst>
                  <a:gd name="f0" fmla="val 18724"/>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26" name="Freccia in giù 20"/>
              <p:cNvSpPr/>
              <p:nvPr/>
            </p:nvSpPr>
            <p:spPr>
              <a:xfrm>
                <a:off x="9097996" y="5510677"/>
                <a:ext cx="353680" cy="476054"/>
              </a:xfrm>
              <a:custGeom>
                <a:avLst>
                  <a:gd name="f0" fmla="val 13576"/>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953735"/>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27" name="CasellaDiTesto 22"/>
              <p:cNvSpPr txBox="1"/>
              <p:nvPr/>
            </p:nvSpPr>
            <p:spPr>
              <a:xfrm>
                <a:off x="6518629" y="6067034"/>
                <a:ext cx="5622051" cy="369335"/>
              </a:xfrm>
              <a:prstGeom prst="rect">
                <a:avLst/>
              </a:prstGeom>
              <a:noFill/>
              <a:ln w="9528" cap="flat">
                <a:solidFill>
                  <a:srgbClr val="C00000"/>
                </a:solidFill>
                <a:prstDash val="solid"/>
                <a:miter/>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Arial" pitchFamily="34"/>
                    <a:cs typeface="Arial" pitchFamily="34"/>
                  </a:rPr>
                  <a:t>System answer (suggestion, recommendation, etc.)</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2b2_Pavia_project_revised">
  <a:themeElements>
    <a:clrScheme name="10 years of IDAMAP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0 years of IDAM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0" i="1" u="none" strike="noStrike" cap="none" normalizeH="0" baseline="0">
            <a:ln>
              <a:noFill/>
            </a:ln>
            <a:solidFill>
              <a:srgbClr val="800000"/>
            </a:solidFill>
            <a:effectLst/>
            <a:latin typeface="Tahoma" charset="0"/>
          </a:defRPr>
        </a:defPPr>
      </a:lstStyle>
    </a:spDef>
    <a:lnDef>
      <a:spPr bwMode="auto">
        <a:xfrm>
          <a:off x="0" y="0"/>
          <a:ext cx="1" cy="1"/>
        </a:xfrm>
        <a:custGeom>
          <a:avLst/>
          <a:gdLst/>
          <a:ahLst/>
          <a:cxnLst/>
          <a:rect l="0" t="0" r="0" b="0"/>
          <a:pathLst/>
        </a:cu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0" i="1" u="none" strike="noStrike" cap="none" normalizeH="0" baseline="0">
            <a:ln>
              <a:noFill/>
            </a:ln>
            <a:solidFill>
              <a:srgbClr val="800000"/>
            </a:solidFill>
            <a:effectLst/>
            <a:latin typeface="Tahoma" charset="0"/>
          </a:defRPr>
        </a:defPPr>
      </a:lstStyle>
    </a:lnDef>
  </a:objectDefaults>
  <a:extraClrSchemeLst>
    <a:extraClrScheme>
      <a:clrScheme name="10 years of IDAMAP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0 years of IDAMAP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0 years of IDAMAP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0 years of IDAMAP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0 years of IDAMAP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0 years of IDAMAP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0 years of IDAMAP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0 years of IDAMAP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0 years of IDAMAP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0 years of IDAMAP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i2b2_Pavia_project_revised">
  <a:themeElements>
    <a:clrScheme name="10 years of IDAMAP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0 years of IDAM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0" i="1" u="none" strike="noStrike" cap="none" normalizeH="0" baseline="0">
            <a:ln>
              <a:noFill/>
            </a:ln>
            <a:solidFill>
              <a:srgbClr val="800000"/>
            </a:solidFill>
            <a:effectLst/>
            <a:latin typeface="Tahoma" charset="0"/>
          </a:defRPr>
        </a:defPPr>
      </a:lstStyle>
    </a:spDef>
    <a:lnDef>
      <a:spPr bwMode="auto">
        <a:xfrm>
          <a:off x="0" y="0"/>
          <a:ext cx="1" cy="1"/>
        </a:xfrm>
        <a:custGeom>
          <a:avLst/>
          <a:gdLst/>
          <a:ahLst/>
          <a:cxnLst/>
          <a:rect l="0" t="0" r="0" b="0"/>
          <a:pathLst/>
        </a:custGeom>
        <a:gradFill rotWithShape="0">
          <a:gsLst>
            <a:gs pos="0">
              <a:srgbClr val="A8BEFF"/>
            </a:gs>
            <a:gs pos="100000">
              <a:schemeClr val="bg1"/>
            </a:gs>
          </a:gsLst>
          <a:lin ang="5400000" scaled="1"/>
        </a:gradFill>
        <a:ln w="9525" cap="flat" cmpd="sng" algn="ctr">
          <a:solidFill>
            <a:srgbClr val="A6BE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0" i="1" u="none" strike="noStrike" cap="none" normalizeH="0" baseline="0">
            <a:ln>
              <a:noFill/>
            </a:ln>
            <a:solidFill>
              <a:srgbClr val="800000"/>
            </a:solidFill>
            <a:effectLst/>
            <a:latin typeface="Tahoma" charset="0"/>
          </a:defRPr>
        </a:defPPr>
      </a:lstStyle>
    </a:lnDef>
  </a:objectDefaults>
  <a:extraClrSchemeLst>
    <a:extraClrScheme>
      <a:clrScheme name="10 years of IDAMAP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0 years of IDAMAP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0 years of IDAMAP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0 years of IDAMAP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0 years of IDAMAP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0 years of IDAMAP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0 years of IDAMAP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0 years of IDAMAP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0 years of IDAMAP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0 years of IDAMAP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altLang="it-IT" sz="1500" b="1" i="1" u="none" strike="noStrike" cap="none" normalizeH="0" baseline="0" smtClean="0">
            <a:ln>
              <a:noFill/>
            </a:ln>
            <a:solidFill>
              <a:srgbClr val="000099"/>
            </a:solidFill>
            <a:effectLst>
              <a:outerShdw blurRad="38100" dist="38100" dir="2700000" algn="tl">
                <a:srgbClr val="000000">
                  <a:alpha val="43137"/>
                </a:srgbClr>
              </a:outerShdw>
            </a:effectLst>
            <a:latin typeface="Franklin Gothic Medium" panose="020B06030201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altLang="it-IT" sz="1500" b="1" i="1" u="none" strike="noStrike" cap="none" normalizeH="0" baseline="0" smtClean="0">
            <a:ln>
              <a:noFill/>
            </a:ln>
            <a:solidFill>
              <a:srgbClr val="000099"/>
            </a:solidFill>
            <a:effectLst>
              <a:outerShdw blurRad="38100" dist="38100" dir="2700000" algn="tl">
                <a:srgbClr val="000000">
                  <a:alpha val="43137"/>
                </a:srgbClr>
              </a:outerShdw>
            </a:effectLst>
            <a:latin typeface="Franklin Gothic Medium" panose="020B060302010202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altLang="it-IT" sz="1500" b="1" i="1" u="none" strike="noStrike" cap="none" normalizeH="0" baseline="0" smtClean="0">
            <a:ln>
              <a:noFill/>
            </a:ln>
            <a:solidFill>
              <a:srgbClr val="000099"/>
            </a:solidFill>
            <a:effectLst>
              <a:outerShdw blurRad="38100" dist="38100" dir="2700000" algn="tl">
                <a:srgbClr val="000000">
                  <a:alpha val="43137"/>
                </a:srgbClr>
              </a:outerShdw>
            </a:effectLst>
            <a:latin typeface="Franklin Gothic Medium" panose="020B06030201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altLang="it-IT" sz="1500" b="1" i="1" u="none" strike="noStrike" cap="none" normalizeH="0" baseline="0" smtClean="0">
            <a:ln>
              <a:noFill/>
            </a:ln>
            <a:solidFill>
              <a:srgbClr val="000099"/>
            </a:solidFill>
            <a:effectLst>
              <a:outerShdw blurRad="38100" dist="38100" dir="2700000" algn="tl">
                <a:srgbClr val="000000">
                  <a:alpha val="43137"/>
                </a:srgbClr>
              </a:outerShdw>
            </a:effectLst>
            <a:latin typeface="Franklin Gothic Medium" panose="020B060302010202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9366</TotalTime>
  <Words>3261</Words>
  <Application>Microsoft Office PowerPoint</Application>
  <PresentationFormat>Widescreen</PresentationFormat>
  <Paragraphs>414</Paragraphs>
  <Slides>60</Slides>
  <Notes>28</Notes>
  <HiddenSlides>1</HiddenSlides>
  <MMClips>0</MMClips>
  <ScaleCrop>false</ScaleCrop>
  <HeadingPairs>
    <vt:vector size="8" baseType="variant">
      <vt:variant>
        <vt:lpstr>Caratteri utilizzati</vt:lpstr>
      </vt:variant>
      <vt:variant>
        <vt:i4>12</vt:i4>
      </vt:variant>
      <vt:variant>
        <vt:lpstr>Tema</vt:lpstr>
      </vt:variant>
      <vt:variant>
        <vt:i4>16</vt:i4>
      </vt:variant>
      <vt:variant>
        <vt:lpstr>Server OLE incorporati</vt:lpstr>
      </vt:variant>
      <vt:variant>
        <vt:i4>0</vt:i4>
      </vt:variant>
      <vt:variant>
        <vt:lpstr>Titoli diapositive</vt:lpstr>
      </vt:variant>
      <vt:variant>
        <vt:i4>60</vt:i4>
      </vt:variant>
    </vt:vector>
  </HeadingPairs>
  <TitlesOfParts>
    <vt:vector size="88" baseType="lpstr">
      <vt:lpstr>arial</vt:lpstr>
      <vt:lpstr>arial</vt:lpstr>
      <vt:lpstr>Bradley Hand ITC</vt:lpstr>
      <vt:lpstr>Calibri</vt:lpstr>
      <vt:lpstr>Calibri Light</vt:lpstr>
      <vt:lpstr>Century Gothic</vt:lpstr>
      <vt:lpstr>Comic Sans MS</vt:lpstr>
      <vt:lpstr>Franklin Gothic Medium</vt:lpstr>
      <vt:lpstr>Tahoma</vt:lpstr>
      <vt:lpstr>Times New Roman</vt:lpstr>
      <vt:lpstr>Ubuntu Light</vt:lpstr>
      <vt:lpstr>Wingdings</vt:lpstr>
      <vt:lpstr>Tema di Office</vt:lpstr>
      <vt:lpstr>1_Tema di Office</vt:lpstr>
      <vt:lpstr>2_Tema di Office</vt:lpstr>
      <vt:lpstr>3_Tema di Office</vt:lpstr>
      <vt:lpstr>4_Tema di Office</vt:lpstr>
      <vt:lpstr>5_Tema di Office</vt:lpstr>
      <vt:lpstr>6_Tema di Office</vt:lpstr>
      <vt:lpstr>7_Tema di Office</vt:lpstr>
      <vt:lpstr>8_Tema di Office</vt:lpstr>
      <vt:lpstr>9_Tema di Office</vt:lpstr>
      <vt:lpstr>13_Tema di Office</vt:lpstr>
      <vt:lpstr>i2b2_Pavia_project_revised</vt:lpstr>
      <vt:lpstr>1_i2b2_Pavia_project_revised</vt:lpstr>
      <vt:lpstr>14_Tema di Office</vt:lpstr>
      <vt:lpstr>Struttura predefinita</vt:lpstr>
      <vt:lpstr>1_Struttura predefinita</vt:lpstr>
      <vt:lpstr>Presentazione standard di PowerPoint</vt:lpstr>
      <vt:lpstr>Where I come from</vt:lpstr>
      <vt:lpstr>The faculty of engineering</vt:lpstr>
      <vt:lpstr>Pavia: the biomedical research square mile</vt:lpstr>
      <vt:lpstr>AI for  Decision support systems (DSS)</vt:lpstr>
      <vt:lpstr>Presentazione standard di PowerPoint</vt:lpstr>
      <vt:lpstr>AI in medicine – since 1970</vt:lpstr>
      <vt:lpstr>Presentazione standard di PowerPoint</vt:lpstr>
      <vt:lpstr>Core architecture of a rule-based expert system</vt:lpstr>
      <vt:lpstr>Different inferential mechanisms</vt:lpstr>
      <vt:lpstr>System interface explanation was already known as a crucial aspect</vt:lpstr>
      <vt:lpstr>Theoretical foundations  (1989)</vt:lpstr>
      <vt:lpstr>Some famous 1970-80’s systems based on the «explicit knowlgede representation» paradigm</vt:lpstr>
      <vt:lpstr>Evaluation studies</vt:lpstr>
      <vt:lpstr>Presentazione standard di PowerPoint</vt:lpstr>
      <vt:lpstr>Presentazione standard di PowerPoint</vt:lpstr>
      <vt:lpstr>The same critique to Watson in 2018 !! Which in fact adopt (also) production ruels</vt:lpstr>
      <vt:lpstr>Expert systems based on probabilistic networks</vt:lpstr>
      <vt:lpstr>A well-known system: Hugin expert </vt:lpstr>
      <vt:lpstr>From purely knowledge-driven approach to knowledge and data-driven approach</vt:lpstr>
      <vt:lpstr>A simple belief network</vt:lpstr>
      <vt:lpstr>The aim of the network </vt:lpstr>
      <vt:lpstr>The QMR-DT network (the probabilistic version of the INTERNIST expert system) </vt:lpstr>
      <vt:lpstr>Where a BN knowledge come from?</vt:lpstr>
      <vt:lpstr>Distinguishing sepsis/no sepsis</vt:lpstr>
      <vt:lpstr>From belief networks to influence diagrams</vt:lpstr>
      <vt:lpstr>An influence diagram for triage of abdominal pain patients</vt:lpstr>
      <vt:lpstr>Presentazione standard di PowerPoint</vt:lpstr>
      <vt:lpstr>Despite their performance, those systems never/rarely entered the clinical routine. Why?</vt:lpstr>
      <vt:lpstr>Presentazione standard di PowerPoint</vt:lpstr>
      <vt:lpstr>The awarness of the medical community about the medical errors issue</vt:lpstr>
      <vt:lpstr>Media starts sensitizing population about the issue </vt:lpstr>
      <vt:lpstr>The response of the medical scientific community to the problem of medical errors</vt:lpstr>
      <vt:lpstr>Computer-interpretable Guidelines</vt:lpstr>
      <vt:lpstr>Presentazione standard di PowerPoint</vt:lpstr>
      <vt:lpstr>Presentazione standard di PowerPoint</vt:lpstr>
      <vt:lpstr>What has changed since the 70s?</vt:lpstr>
      <vt:lpstr>Formalisms for guideline representation must take into account those new features (late 90’s -2000’s)</vt:lpstr>
      <vt:lpstr>Currently used in the practice</vt:lpstr>
      <vt:lpstr>Presentazione standard di PowerPoint</vt:lpstr>
      <vt:lpstr>Presentazione standard di PowerPoint</vt:lpstr>
      <vt:lpstr>Presentazione standard di PowerPoint</vt:lpstr>
      <vt:lpstr>Patient-specific To-Do List</vt:lpstr>
      <vt:lpstr>Explanations</vt:lpstr>
      <vt:lpstr>Presentazione standard di PowerPoint</vt:lpstr>
      <vt:lpstr>Non-compliance detection</vt:lpstr>
      <vt:lpstr> Motivations for non-compliance</vt:lpstr>
      <vt:lpstr>Taxonomy of motivations for non compliance</vt:lpstr>
      <vt:lpstr>Presentazione standard di PowerPoint</vt:lpstr>
      <vt:lpstr>GLs derive from clinical trials and we know that clinical trials have some limitations, e.g., they consider particular populations (e.g., &lt;80 yrs, males, …)  Are we sure that knowledge in guidelines is complete, reliable, and always applicable?</vt:lpstr>
      <vt:lpstr>Presentazione standard di PowerPoint</vt:lpstr>
      <vt:lpstr>Presentazione standard di PowerPoint</vt:lpstr>
      <vt:lpstr>Checking the guideline efficacy using data mining may inform about need for additional research</vt:lpstr>
      <vt:lpstr>A guideline- based DSS</vt:lpstr>
      <vt:lpstr>Presentazione standard di PowerPoint</vt:lpstr>
      <vt:lpstr>Machine learning algorithms</vt:lpstr>
      <vt:lpstr>Presentazione standard di PowerPoint</vt:lpstr>
      <vt:lpstr>Distinguishing malignant from benign skin lesions</vt:lpstr>
      <vt:lpstr>Presentazione standard di PowerPoint</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Silvana Quaglini</dc:creator>
  <cp:lastModifiedBy>Silvana Quaglini</cp:lastModifiedBy>
  <cp:revision>138</cp:revision>
  <dcterms:created xsi:type="dcterms:W3CDTF">2018-12-10T14:11:16Z</dcterms:created>
  <dcterms:modified xsi:type="dcterms:W3CDTF">2020-03-13T15:52:59Z</dcterms:modified>
</cp:coreProperties>
</file>